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2" r:id="rId1"/>
  </p:sldMasterIdLst>
  <p:notesMasterIdLst>
    <p:notesMasterId r:id="rId42"/>
  </p:notesMasterIdLst>
  <p:sldIdLst>
    <p:sldId id="256" r:id="rId2"/>
    <p:sldId id="306" r:id="rId3"/>
    <p:sldId id="268" r:id="rId4"/>
    <p:sldId id="307" r:id="rId5"/>
    <p:sldId id="269" r:id="rId6"/>
    <p:sldId id="270" r:id="rId7"/>
    <p:sldId id="271" r:id="rId8"/>
    <p:sldId id="272" r:id="rId9"/>
    <p:sldId id="273" r:id="rId10"/>
    <p:sldId id="274" r:id="rId11"/>
    <p:sldId id="308" r:id="rId12"/>
    <p:sldId id="309" r:id="rId13"/>
    <p:sldId id="275" r:id="rId14"/>
    <p:sldId id="310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311" r:id="rId23"/>
    <p:sldId id="283" r:id="rId24"/>
    <p:sldId id="286" r:id="rId25"/>
    <p:sldId id="287" r:id="rId26"/>
    <p:sldId id="288" r:id="rId27"/>
    <p:sldId id="290" r:id="rId28"/>
    <p:sldId id="291" r:id="rId29"/>
    <p:sldId id="292" r:id="rId30"/>
    <p:sldId id="293" r:id="rId31"/>
    <p:sldId id="312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13" r:id="rId4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60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380F2-069D-4C7C-BC1A-1B369F4F54E0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925BE-86A4-4A5E-9E54-C5F7098DAC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8" y="3539864"/>
            <a:ext cx="6819705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1" y="6557946"/>
            <a:ext cx="3903628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7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4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9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5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2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2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3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795610" y="998818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5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5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8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spc="-25" smtClean="0"/>
              <a:pPr marL="38100">
                <a:lnSpc>
                  <a:spcPts val="1240"/>
                </a:lnSpc>
              </a:pPr>
              <a:t>‹#›</a:t>
            </a:fld>
            <a:endParaRPr lang="en-US"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90371" y="1676527"/>
            <a:ext cx="7493634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latin typeface="Calibri"/>
                <a:cs typeface="Calibri"/>
              </a:rPr>
              <a:t>Acute</a:t>
            </a:r>
            <a:r>
              <a:rPr sz="4400" b="1" spc="-80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Hemodialysis</a:t>
            </a:r>
            <a:r>
              <a:rPr sz="4400" b="1" spc="-100" dirty="0">
                <a:latin typeface="Calibri"/>
                <a:cs typeface="Calibri"/>
              </a:rPr>
              <a:t> </a:t>
            </a:r>
            <a:r>
              <a:rPr sz="4400" b="1" spc="-10" dirty="0">
                <a:latin typeface="Calibri"/>
                <a:cs typeface="Calibri"/>
              </a:rPr>
              <a:t>Prescription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90800" y="3581400"/>
            <a:ext cx="5680710" cy="2236190"/>
          </a:xfrm>
          <a:prstGeom prst="rect">
            <a:avLst/>
          </a:prstGeom>
        </p:spPr>
        <p:txBody>
          <a:bodyPr vert="horz" wrap="square" lIns="0" tIns="8890" rIns="0" bIns="0" rtlCol="0" anchor="ctr">
            <a:spAutoFit/>
          </a:bodyPr>
          <a:lstStyle/>
          <a:p>
            <a:pPr marL="12700" marR="5080" indent="1275715" algn="ctr">
              <a:lnSpc>
                <a:spcPct val="100699"/>
              </a:lnSpc>
              <a:spcBef>
                <a:spcPts val="70"/>
              </a:spcBef>
            </a:pP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Dr.</a:t>
            </a:r>
            <a:r>
              <a:rPr sz="2800" b="1" spc="-9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GB" sz="2800" b="1" spc="-95" dirty="0" err="1">
                <a:solidFill>
                  <a:srgbClr val="0070C0"/>
                </a:solidFill>
                <a:latin typeface="Calibri"/>
                <a:cs typeface="Calibri"/>
              </a:rPr>
              <a:t>Mojgan</a:t>
            </a:r>
            <a:r>
              <a:rPr lang="en-GB" sz="2800" b="1" spc="-9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GB" sz="2800" b="1" spc="-95" dirty="0" err="1">
                <a:solidFill>
                  <a:srgbClr val="0070C0"/>
                </a:solidFill>
                <a:latin typeface="Calibri"/>
                <a:cs typeface="Calibri"/>
              </a:rPr>
              <a:t>Mortazavi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endParaRPr lang="en-GB" sz="2800" b="1" spc="-8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12700" marR="5080" indent="1275715" algn="ctr">
              <a:lnSpc>
                <a:spcPct val="100699"/>
              </a:lnSpc>
              <a:spcBef>
                <a:spcPts val="70"/>
              </a:spcBef>
            </a:pP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Professor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Nephrology</a:t>
            </a:r>
            <a:endParaRPr lang="en-GB" sz="28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12700" marR="5080" indent="1275715" algn="ctr">
              <a:lnSpc>
                <a:spcPct val="100699"/>
              </a:lnSpc>
              <a:spcBef>
                <a:spcPts val="70"/>
              </a:spcBef>
            </a:pPr>
            <a:endParaRPr lang="en-US" sz="2800" b="1" spc="-2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12700" marR="5080" indent="1275715" algn="ctr">
              <a:lnSpc>
                <a:spcPct val="100699"/>
              </a:lnSpc>
              <a:spcBef>
                <a:spcPts val="70"/>
              </a:spcBef>
            </a:pPr>
            <a:r>
              <a:rPr lang="en-US" sz="2800" b="1" spc="-20" dirty="0" smtClean="0">
                <a:solidFill>
                  <a:srgbClr val="0070C0"/>
                </a:solidFill>
                <a:latin typeface="Calibri"/>
                <a:cs typeface="Calibri"/>
              </a:rPr>
              <a:t>Dr. Amir </a:t>
            </a:r>
            <a:r>
              <a:rPr lang="en-US" sz="2800" b="1" spc="-20" dirty="0" err="1" smtClean="0">
                <a:solidFill>
                  <a:srgbClr val="0070C0"/>
                </a:solidFill>
                <a:latin typeface="Calibri"/>
                <a:cs typeface="Calibri"/>
              </a:rPr>
              <a:t>Dasdar</a:t>
            </a:r>
            <a:endParaRPr lang="en-US" sz="2800" b="1" spc="-20" dirty="0" smtClean="0">
              <a:solidFill>
                <a:srgbClr val="0070C0"/>
              </a:solidFill>
              <a:latin typeface="Calibri"/>
              <a:cs typeface="Calibri"/>
            </a:endParaRPr>
          </a:p>
          <a:p>
            <a:pPr marL="12700" marR="5080" indent="1275715" algn="ctr">
              <a:lnSpc>
                <a:spcPct val="100699"/>
              </a:lnSpc>
              <a:spcBef>
                <a:spcPts val="70"/>
              </a:spcBef>
            </a:pPr>
            <a:r>
              <a:rPr lang="en-US" sz="2800" b="1" spc="-20" dirty="0" smtClean="0">
                <a:solidFill>
                  <a:srgbClr val="0070C0"/>
                </a:solidFill>
                <a:latin typeface="Calibri"/>
                <a:cs typeface="Calibri"/>
              </a:rPr>
              <a:t>Fellowship of Nephrology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609600" y="424166"/>
            <a:ext cx="9652000" cy="1038874"/>
          </a:xfrm>
          <a:prstGeom prst="rect">
            <a:avLst/>
          </a:prstGeom>
        </p:spPr>
        <p:txBody>
          <a:bodyPr vert="horz" wrap="square" lIns="0" tIns="449707" rIns="0" bIns="0" rtlCol="0">
            <a:spAutoFit/>
          </a:bodyPr>
          <a:lstStyle/>
          <a:p>
            <a:pPr marL="2684145">
              <a:lnSpc>
                <a:spcPct val="100000"/>
              </a:lnSpc>
              <a:spcBef>
                <a:spcPts val="95"/>
              </a:spcBef>
            </a:pPr>
            <a:r>
              <a:rPr dirty="0"/>
              <a:t>IN</a:t>
            </a:r>
            <a:r>
              <a:rPr spc="-50" dirty="0"/>
              <a:t> </a:t>
            </a:r>
            <a:r>
              <a:rPr dirty="0"/>
              <a:t>THE</a:t>
            </a:r>
            <a:r>
              <a:rPr spc="-50" dirty="0"/>
              <a:t> </a:t>
            </a:r>
            <a:r>
              <a:rPr dirty="0"/>
              <a:t>NAME</a:t>
            </a:r>
            <a:r>
              <a:rPr spc="-3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spc="-25" dirty="0"/>
              <a:t>GOD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</a:t>
            </a:fld>
            <a:endParaRPr spc="-2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-501985"/>
            <a:ext cx="9652000" cy="1965025"/>
          </a:xfrm>
          <a:prstGeom prst="rect">
            <a:avLst/>
          </a:prstGeom>
        </p:spPr>
        <p:txBody>
          <a:bodyPr vert="horz" wrap="square" lIns="0" tIns="604901" rIns="0" bIns="0" rtlCol="0">
            <a:spAutoFit/>
          </a:bodyPr>
          <a:lstStyle/>
          <a:p>
            <a:pPr marL="142875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Choosing</a:t>
            </a:r>
            <a:r>
              <a:rPr sz="4400" spc="-70" dirty="0"/>
              <a:t> </a:t>
            </a:r>
            <a:r>
              <a:rPr sz="4400" dirty="0"/>
              <a:t>the</a:t>
            </a:r>
            <a:r>
              <a:rPr sz="4400" spc="-35" dirty="0"/>
              <a:t> </a:t>
            </a:r>
            <a:r>
              <a:rPr sz="4400" dirty="0"/>
              <a:t>dialysis</a:t>
            </a:r>
            <a:r>
              <a:rPr sz="4400" spc="-65" dirty="0"/>
              <a:t> </a:t>
            </a:r>
            <a:r>
              <a:rPr sz="4400" spc="-10" dirty="0"/>
              <a:t>solution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402841" y="1825879"/>
            <a:ext cx="7874635" cy="33849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indent="-456565">
              <a:lnSpc>
                <a:spcPts val="3300"/>
              </a:lnSpc>
              <a:spcBef>
                <a:spcPts val="95"/>
              </a:spcBef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2800" b="1" dirty="0">
                <a:solidFill>
                  <a:srgbClr val="090904"/>
                </a:solidFill>
                <a:latin typeface="Arial"/>
                <a:cs typeface="Arial"/>
              </a:rPr>
              <a:t>Dialysis</a:t>
            </a:r>
            <a:r>
              <a:rPr sz="2800" b="1" spc="-9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90904"/>
                </a:solidFill>
                <a:latin typeface="Arial"/>
                <a:cs typeface="Arial"/>
              </a:rPr>
              <a:t>solution</a:t>
            </a:r>
            <a:r>
              <a:rPr sz="2800" b="1" spc="-110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90904"/>
                </a:solidFill>
                <a:latin typeface="Arial"/>
                <a:cs typeface="Arial"/>
              </a:rPr>
              <a:t>bicarbonate</a:t>
            </a:r>
            <a:r>
              <a:rPr sz="2800" b="1" spc="-10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Arial"/>
                <a:cs typeface="Arial"/>
              </a:rPr>
              <a:t>concentration</a:t>
            </a:r>
            <a:endParaRPr sz="2800">
              <a:latin typeface="Arial"/>
              <a:cs typeface="Arial"/>
            </a:endParaRPr>
          </a:p>
          <a:p>
            <a:pPr marL="469265" indent="-456565">
              <a:lnSpc>
                <a:spcPts val="3779"/>
              </a:lnSpc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6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sodium</a:t>
            </a:r>
            <a:r>
              <a:rPr sz="3200" b="1" spc="-2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</a:t>
            </a:r>
            <a:endParaRPr sz="32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5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5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potassium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</a:t>
            </a:r>
            <a:endParaRPr sz="32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6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5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calcium</a:t>
            </a:r>
            <a:r>
              <a:rPr sz="3200" b="1" spc="-3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levels</a:t>
            </a:r>
            <a:endParaRPr sz="32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4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magnesium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levels</a:t>
            </a:r>
            <a:endParaRPr sz="32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dextrose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</a:t>
            </a:r>
            <a:endParaRPr sz="32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25"/>
              </a:spcBef>
              <a:buClr>
                <a:srgbClr val="C00000"/>
              </a:buClr>
              <a:buFont typeface="Wingdings"/>
              <a:buChar char=""/>
              <a:tabLst>
                <a:tab pos="469265" algn="l"/>
              </a:tabLst>
            </a:pP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phosphate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levels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9652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Follow-up Clinical Case (Day 5 in ICU)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9652000" cy="51603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patient described in the previous case was admitted to the intensive care unit (ICU) with sepsis.</a:t>
            </a:r>
          </a:p>
          <a:p>
            <a:endParaRPr lang="en-US" dirty="0" smtClean="0"/>
          </a:p>
          <a:p>
            <a:r>
              <a:rPr lang="en-US" dirty="0" smtClean="0"/>
              <a:t> Because of persistent </a:t>
            </a:r>
            <a:r>
              <a:rPr lang="en-US" dirty="0" err="1" smtClean="0"/>
              <a:t>anuria</a:t>
            </a:r>
            <a:r>
              <a:rPr lang="en-US" dirty="0" smtClean="0"/>
              <a:t>, severe AKI superimposed on CKD, </a:t>
            </a:r>
            <a:r>
              <a:rPr lang="en-US" dirty="0" err="1" smtClean="0"/>
              <a:t>hyperkalaemia</a:t>
            </a:r>
            <a:r>
              <a:rPr lang="en-US" dirty="0" smtClean="0"/>
              <a:t>, metabolic acidosis, and </a:t>
            </a:r>
            <a:r>
              <a:rPr lang="en-US" dirty="0" err="1" smtClean="0"/>
              <a:t>uraemic</a:t>
            </a:r>
            <a:r>
              <a:rPr lang="en-US" dirty="0" smtClean="0"/>
              <a:t> encephalopathy, daily intermittent </a:t>
            </a:r>
            <a:r>
              <a:rPr lang="en-US" dirty="0" err="1" smtClean="0"/>
              <a:t>haemodialysis</a:t>
            </a:r>
            <a:r>
              <a:rPr lang="en-US" dirty="0" smtClean="0"/>
              <a:t> has been performed since admission.</a:t>
            </a:r>
          </a:p>
          <a:p>
            <a:endParaRPr lang="en-US" dirty="0" smtClean="0"/>
          </a:p>
          <a:p>
            <a:r>
              <a:rPr lang="en-US" dirty="0" smtClean="0"/>
              <a:t> On hospital day 5, the patient remains unable to tolerate oral intake because of persistent nausea and vomiting and is therefore receiving total </a:t>
            </a:r>
            <a:r>
              <a:rPr lang="en-US" dirty="0" err="1" smtClean="0"/>
              <a:t>parenteral</a:t>
            </a:r>
            <a:r>
              <a:rPr lang="en-US" dirty="0" smtClean="0"/>
              <a:t> nutrition (TPN).</a:t>
            </a:r>
          </a:p>
          <a:p>
            <a:endParaRPr lang="en-US" dirty="0" smtClean="0"/>
          </a:p>
          <a:p>
            <a:r>
              <a:rPr lang="en-US" dirty="0" smtClean="0"/>
              <a:t> Today's venous blood gas analysis demonstrates: - pH: 7.51 - HCO₃⁻: 32 </a:t>
            </a:r>
            <a:r>
              <a:rPr lang="en-US" dirty="0" err="1" smtClean="0"/>
              <a:t>mmol</a:t>
            </a:r>
            <a:r>
              <a:rPr lang="en-US" dirty="0" smtClean="0"/>
              <a:t>/L </a:t>
            </a:r>
          </a:p>
          <a:p>
            <a:endParaRPr lang="en-US" dirty="0" smtClean="0"/>
          </a:p>
          <a:p>
            <a:r>
              <a:rPr lang="en-US" dirty="0" smtClean="0"/>
              <a:t>The dialysis nurse asks you to review today's dialysis prescription.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Questions 1. What are the most likely causes of the patient's metabolic alkalosis? </a:t>
            </a:r>
          </a:p>
          <a:p>
            <a:endParaRPr lang="en-US" dirty="0" smtClean="0"/>
          </a:p>
          <a:p>
            <a:r>
              <a:rPr lang="en-US" dirty="0" smtClean="0"/>
              <a:t>2. Which factors should be considered in the differential diagnosis? </a:t>
            </a:r>
          </a:p>
          <a:p>
            <a:endParaRPr lang="en-US" dirty="0" smtClean="0"/>
          </a:p>
          <a:p>
            <a:r>
              <a:rPr lang="en-US" dirty="0" smtClean="0"/>
              <a:t>3. What modification(s) would you make to the </a:t>
            </a:r>
            <a:r>
              <a:rPr lang="en-US" dirty="0" err="1" smtClean="0"/>
              <a:t>dialysate</a:t>
            </a:r>
            <a:r>
              <a:rPr lang="en-US" dirty="0" smtClean="0"/>
              <a:t> composition to correct the acid–base disturbance? </a:t>
            </a:r>
          </a:p>
          <a:p>
            <a:endParaRPr lang="en-US" dirty="0" smtClean="0"/>
          </a:p>
          <a:p>
            <a:r>
              <a:rPr lang="en-US" dirty="0" smtClean="0"/>
              <a:t>Specifically, would you adjust the </a:t>
            </a:r>
            <a:r>
              <a:rPr lang="en-US" dirty="0" err="1" smtClean="0"/>
              <a:t>dialysate</a:t>
            </a:r>
            <a:r>
              <a:rPr lang="en-US" dirty="0" smtClean="0"/>
              <a:t> bicarbonate concentration, and if so, to what level?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088007" y="99128"/>
            <a:ext cx="7075804" cy="112883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861185" marR="5080" indent="-1849120">
              <a:lnSpc>
                <a:spcPts val="4320"/>
              </a:lnSpc>
              <a:spcBef>
                <a:spcPts val="640"/>
              </a:spcBef>
            </a:pPr>
            <a:r>
              <a:rPr sz="2800" dirty="0">
                <a:latin typeface="Arial"/>
                <a:cs typeface="Arial"/>
              </a:rPr>
              <a:t>Dialysis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solution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bicarbonate concentration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13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01804" y="1485722"/>
            <a:ext cx="11243945" cy="4803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48285" indent="-34290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Icu</a:t>
            </a:r>
            <a:r>
              <a:rPr sz="2400" spc="5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patients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are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often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relatively</a:t>
            </a:r>
            <a:r>
              <a:rPr sz="2400" spc="-2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alkalotic,</a:t>
            </a:r>
            <a:r>
              <a:rPr sz="2400" spc="-3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and</a:t>
            </a:r>
            <a:r>
              <a:rPr sz="2400" spc="-4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so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Arial MT"/>
                <a:cs typeface="Arial MT"/>
              </a:rPr>
              <a:t>prescriptions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for</a:t>
            </a:r>
            <a:r>
              <a:rPr sz="2400" spc="-2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Arial MT"/>
                <a:cs typeface="Arial MT"/>
              </a:rPr>
              <a:t>“standard”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bicarbonate</a:t>
            </a:r>
            <a:r>
              <a:rPr sz="2400" spc="-7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dialysis</a:t>
            </a:r>
            <a:r>
              <a:rPr sz="2400" spc="-6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solution,</a:t>
            </a:r>
            <a:r>
              <a:rPr sz="2400" spc="-7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containing</a:t>
            </a:r>
            <a:r>
              <a:rPr sz="2400" spc="-5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20" dirty="0">
                <a:solidFill>
                  <a:srgbClr val="090904"/>
                </a:solidFill>
                <a:latin typeface="Arial MT"/>
                <a:cs typeface="Arial MT"/>
              </a:rPr>
              <a:t>35-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38</a:t>
            </a:r>
            <a:r>
              <a:rPr sz="2400" spc="-7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mM,</a:t>
            </a:r>
            <a:r>
              <a:rPr sz="2400" spc="-9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should</a:t>
            </a:r>
            <a:r>
              <a:rPr sz="2400" spc="-7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not</a:t>
            </a:r>
            <a:r>
              <a:rPr sz="2400" spc="-9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be</a:t>
            </a:r>
            <a:r>
              <a:rPr sz="2400" spc="-8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used</a:t>
            </a:r>
            <a:r>
              <a:rPr sz="2400" spc="-8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Arial MT"/>
                <a:cs typeface="Arial MT"/>
              </a:rPr>
              <a:t>without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first</a:t>
            </a:r>
            <a:r>
              <a:rPr sz="2400" spc="-9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carefully</a:t>
            </a:r>
            <a:r>
              <a:rPr sz="2400" spc="-7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evaluating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the</a:t>
            </a:r>
            <a:r>
              <a:rPr sz="2400" spc="-7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patient’s</a:t>
            </a:r>
            <a:r>
              <a:rPr sz="2400" spc="-5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25" dirty="0">
                <a:solidFill>
                  <a:srgbClr val="090904"/>
                </a:solidFill>
                <a:latin typeface="Arial MT"/>
                <a:cs typeface="Arial MT"/>
              </a:rPr>
              <a:t>acid-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base</a:t>
            </a:r>
            <a:r>
              <a:rPr sz="2400" spc="-6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Arial MT"/>
                <a:cs typeface="Arial MT"/>
              </a:rPr>
              <a:t>status.</a:t>
            </a:r>
            <a:endParaRPr sz="24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Wingdings"/>
              <a:buChar char=""/>
            </a:pPr>
            <a:endParaRPr sz="2400" dirty="0">
              <a:latin typeface="Arial MT"/>
              <a:cs typeface="Arial MT"/>
            </a:endParaRPr>
          </a:p>
          <a:p>
            <a:pPr marL="355600" marR="113664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If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predialysis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plasma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bicarbonate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4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is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28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mM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or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higher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if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patient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has </a:t>
            </a:r>
            <a:r>
              <a:rPr sz="2400" spc="-10" dirty="0">
                <a:latin typeface="Calibri"/>
                <a:cs typeface="Calibri"/>
              </a:rPr>
              <a:t>respiratory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alkalosis,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custom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bicarbonate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level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(e.g.,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20-</a:t>
            </a:r>
            <a:r>
              <a:rPr sz="2400" dirty="0">
                <a:latin typeface="Calibri"/>
                <a:cs typeface="Calibri"/>
              </a:rPr>
              <a:t>28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mM,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depending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on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degree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alkalosis)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should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used.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835"/>
              </a:spcBef>
              <a:buFont typeface="Wingdings"/>
              <a:buChar char=""/>
            </a:pPr>
            <a:endParaRPr sz="2400" dirty="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In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patients,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most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common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causes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metabolic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alkalosis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are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reduced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intake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protein,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intensive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any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reason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(e.g.,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daily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dialysis),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vomiting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or </a:t>
            </a:r>
            <a:r>
              <a:rPr sz="2400" dirty="0">
                <a:latin typeface="Calibri"/>
                <a:cs typeface="Calibri"/>
              </a:rPr>
              <a:t>nasogastric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suction,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administered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lactate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acetate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(TPN)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solutions,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citrate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due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citrate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anticoagulation.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patients with severe metabolic acidosis (serum bicarbonate &lt;10 </a:t>
            </a:r>
            <a:r>
              <a:rPr lang="en-US" dirty="0" err="1" smtClean="0"/>
              <a:t>mmol</a:t>
            </a:r>
            <a:r>
              <a:rPr lang="en-US" dirty="0" smtClean="0"/>
              <a:t>/L), what is your target post-dialysis serum bicarbonate concentration?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Additionally, what range of </a:t>
            </a:r>
            <a:r>
              <a:rPr lang="en-US" dirty="0" err="1" smtClean="0"/>
              <a:t>dialysate</a:t>
            </a:r>
            <a:r>
              <a:rPr lang="en-US" dirty="0" smtClean="0"/>
              <a:t> bicarbonate concentration would you prescribe during the initial </a:t>
            </a:r>
            <a:r>
              <a:rPr lang="en-US" dirty="0" err="1" smtClean="0"/>
              <a:t>haemodialysis</a:t>
            </a:r>
            <a:r>
              <a:rPr lang="en-US" dirty="0" smtClean="0"/>
              <a:t> session for these patients?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339723" y="643098"/>
            <a:ext cx="910336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Patients</a:t>
            </a:r>
            <a:r>
              <a:rPr sz="2800" spc="-150" dirty="0"/>
              <a:t> </a:t>
            </a:r>
            <a:r>
              <a:rPr sz="2800" dirty="0"/>
              <a:t>with</a:t>
            </a:r>
            <a:r>
              <a:rPr sz="2800" spc="-120" dirty="0"/>
              <a:t> </a:t>
            </a:r>
            <a:r>
              <a:rPr sz="2800" dirty="0"/>
              <a:t>severe</a:t>
            </a:r>
            <a:r>
              <a:rPr sz="2800" spc="-155" dirty="0"/>
              <a:t> </a:t>
            </a:r>
            <a:r>
              <a:rPr sz="2800" dirty="0"/>
              <a:t>metabolic</a:t>
            </a:r>
            <a:r>
              <a:rPr sz="2800" spc="-160" dirty="0"/>
              <a:t> </a:t>
            </a:r>
            <a:r>
              <a:rPr sz="2800" spc="-10" dirty="0"/>
              <a:t>acidosis</a:t>
            </a:r>
            <a:endParaRPr sz="280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381001" y="1406475"/>
            <a:ext cx="11430000" cy="400430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Severe</a:t>
            </a:r>
            <a:r>
              <a:rPr sz="2800" spc="-1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metabolic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acidosis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(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Bicarbonate</a:t>
            </a:r>
            <a:r>
              <a:rPr sz="2800" b="1" spc="-10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800" b="1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&lt;10</a:t>
            </a:r>
            <a:r>
              <a:rPr sz="2800" b="1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mmol/L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)</a:t>
            </a:r>
            <a:endParaRPr sz="2800" dirty="0">
              <a:latin typeface="Calibri"/>
              <a:cs typeface="Calibri"/>
            </a:endParaRPr>
          </a:p>
          <a:p>
            <a:pPr marL="446405" indent="-433705">
              <a:lnSpc>
                <a:spcPct val="100000"/>
              </a:lnSpc>
              <a:buFont typeface="Wingdings"/>
              <a:buChar char=""/>
              <a:tabLst>
                <a:tab pos="446405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lowering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ionized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calcium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endParaRPr sz="2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paradoxical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acidification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cerebrospinal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fluid</a:t>
            </a:r>
            <a:endParaRPr sz="2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increase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tissue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production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rate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lactic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acid.</a:t>
            </a:r>
            <a:endParaRPr sz="2800" dirty="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spcBef>
                <a:spcPts val="3845"/>
              </a:spcBef>
              <a:buFont typeface="Wingdings"/>
              <a:buChar char=""/>
              <a:tabLst>
                <a:tab pos="355600" algn="l"/>
                <a:tab pos="466725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	Initial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therapy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should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aim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for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target</a:t>
            </a:r>
            <a:r>
              <a:rPr sz="2800" b="1" spc="-9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postdialysis</a:t>
            </a:r>
            <a:r>
              <a:rPr sz="2800" b="1" spc="-114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plasma</a:t>
            </a:r>
            <a:r>
              <a:rPr sz="2800" b="1" spc="-10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bicarbonate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value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15-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20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mmol/L</a:t>
            </a:r>
            <a:r>
              <a:rPr sz="28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generally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appropriate.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40"/>
              </a:spcBef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bicarbonate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20-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25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mM</a:t>
            </a:r>
            <a:r>
              <a:rPr sz="2800" b="1" spc="-7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normally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used.</a:t>
            </a:r>
            <a:endParaRPr sz="2800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772400" y="4419600"/>
            <a:ext cx="304800" cy="457200"/>
            <a:chOff x="5111496" y="4838700"/>
            <a:chExt cx="422275" cy="558165"/>
          </a:xfrm>
        </p:grpSpPr>
        <p:sp>
          <p:nvSpPr>
            <p:cNvPr id="5" name="object 5"/>
            <p:cNvSpPr/>
            <p:nvPr/>
          </p:nvSpPr>
          <p:spPr>
            <a:xfrm>
              <a:off x="5117592" y="4844795"/>
              <a:ext cx="410209" cy="546100"/>
            </a:xfrm>
            <a:custGeom>
              <a:avLst/>
              <a:gdLst/>
              <a:ahLst/>
              <a:cxnLst/>
              <a:rect l="l" t="t" r="r" b="b"/>
              <a:pathLst>
                <a:path w="410210" h="546100">
                  <a:moveTo>
                    <a:pt x="307467" y="0"/>
                  </a:moveTo>
                  <a:lnTo>
                    <a:pt x="102488" y="0"/>
                  </a:lnTo>
                  <a:lnTo>
                    <a:pt x="102488" y="340613"/>
                  </a:lnTo>
                  <a:lnTo>
                    <a:pt x="0" y="340613"/>
                  </a:lnTo>
                  <a:lnTo>
                    <a:pt x="204978" y="545591"/>
                  </a:lnTo>
                  <a:lnTo>
                    <a:pt x="409956" y="340613"/>
                  </a:lnTo>
                  <a:lnTo>
                    <a:pt x="307467" y="340613"/>
                  </a:lnTo>
                  <a:lnTo>
                    <a:pt x="307467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17592" y="4844795"/>
              <a:ext cx="410209" cy="546100"/>
            </a:xfrm>
            <a:custGeom>
              <a:avLst/>
              <a:gdLst/>
              <a:ahLst/>
              <a:cxnLst/>
              <a:rect l="l" t="t" r="r" b="b"/>
              <a:pathLst>
                <a:path w="410210" h="546100">
                  <a:moveTo>
                    <a:pt x="0" y="340613"/>
                  </a:moveTo>
                  <a:lnTo>
                    <a:pt x="102488" y="340613"/>
                  </a:lnTo>
                  <a:lnTo>
                    <a:pt x="102488" y="0"/>
                  </a:lnTo>
                  <a:lnTo>
                    <a:pt x="307467" y="0"/>
                  </a:lnTo>
                  <a:lnTo>
                    <a:pt x="307467" y="340613"/>
                  </a:lnTo>
                  <a:lnTo>
                    <a:pt x="409956" y="340613"/>
                  </a:lnTo>
                  <a:lnTo>
                    <a:pt x="204978" y="545591"/>
                  </a:lnTo>
                  <a:lnTo>
                    <a:pt x="0" y="340613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286000" y="457200"/>
            <a:ext cx="684847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Dialysis</a:t>
            </a:r>
            <a:r>
              <a:rPr sz="2800" spc="-65" dirty="0"/>
              <a:t> </a:t>
            </a:r>
            <a:r>
              <a:rPr sz="2800" dirty="0"/>
              <a:t>solution</a:t>
            </a:r>
            <a:r>
              <a:rPr sz="2800" spc="-65" dirty="0"/>
              <a:t> </a:t>
            </a:r>
            <a:r>
              <a:rPr sz="2800" dirty="0"/>
              <a:t>sodium</a:t>
            </a:r>
            <a:r>
              <a:rPr sz="2800" spc="-70" dirty="0"/>
              <a:t> </a:t>
            </a:r>
            <a:r>
              <a:rPr sz="2800" spc="-10" dirty="0"/>
              <a:t>level</a:t>
            </a:r>
            <a:endParaRPr sz="28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16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05436" y="1558875"/>
            <a:ext cx="10887710" cy="44351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marR="156845" indent="-457200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469900" algn="l"/>
              </a:tabLst>
            </a:pP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32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32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32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32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32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32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32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sample</a:t>
            </a:r>
            <a:r>
              <a:rPr sz="32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prescription</a:t>
            </a:r>
            <a:r>
              <a:rPr sz="32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90904"/>
                </a:solidFill>
                <a:latin typeface="Calibri"/>
                <a:cs typeface="Calibri"/>
              </a:rPr>
              <a:t>is </a:t>
            </a:r>
            <a:r>
              <a:rPr sz="3200" b="1" dirty="0">
                <a:solidFill>
                  <a:srgbClr val="0070C0"/>
                </a:solidFill>
                <a:latin typeface="Calibri"/>
                <a:cs typeface="Calibri"/>
              </a:rPr>
              <a:t>145</a:t>
            </a:r>
            <a:r>
              <a:rPr sz="3200" b="1" spc="-4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90904"/>
                </a:solidFill>
                <a:latin typeface="Calibri"/>
                <a:cs typeface="Calibri"/>
              </a:rPr>
              <a:t>mM.</a:t>
            </a:r>
            <a:endParaRPr sz="3200" dirty="0">
              <a:latin typeface="Calibri"/>
              <a:cs typeface="Calibri"/>
            </a:endParaRPr>
          </a:p>
          <a:p>
            <a:pPr marL="469900" marR="5080" indent="-457200">
              <a:lnSpc>
                <a:spcPct val="100000"/>
              </a:lnSpc>
              <a:spcBef>
                <a:spcPts val="3840"/>
              </a:spcBef>
              <a:buFont typeface="Wingdings"/>
              <a:buChar char=""/>
              <a:tabLst>
                <a:tab pos="469900" algn="l"/>
                <a:tab pos="560705" algn="l"/>
              </a:tabLst>
            </a:pP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	This</a:t>
            </a:r>
            <a:r>
              <a:rPr sz="32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32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32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generally</a:t>
            </a:r>
            <a:r>
              <a:rPr sz="32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acceptable</a:t>
            </a:r>
            <a:r>
              <a:rPr sz="3200" spc="-9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for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patients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who</a:t>
            </a:r>
            <a:r>
              <a:rPr sz="32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have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90904"/>
                </a:solidFill>
                <a:latin typeface="Calibri"/>
                <a:cs typeface="Calibri"/>
              </a:rPr>
              <a:t>normal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or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slightly</a:t>
            </a:r>
            <a:r>
              <a:rPr sz="32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reduced</a:t>
            </a:r>
            <a:r>
              <a:rPr sz="32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predialysis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serum</a:t>
            </a:r>
            <a:r>
              <a:rPr sz="32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32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90904"/>
                </a:solidFill>
                <a:latin typeface="Calibri"/>
                <a:cs typeface="Calibri"/>
              </a:rPr>
              <a:t>concentrations</a:t>
            </a:r>
            <a:endParaRPr sz="3200" dirty="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3845"/>
              </a:spcBef>
              <a:buFont typeface="Wingdings"/>
              <a:buChar char=""/>
              <a:tabLst>
                <a:tab pos="469265" algn="l"/>
              </a:tabLst>
            </a:pPr>
            <a:r>
              <a:rPr sz="3200" b="1" dirty="0">
                <a:solidFill>
                  <a:srgbClr val="0070C0"/>
                </a:solidFill>
                <a:latin typeface="Calibri"/>
                <a:cs typeface="Calibri"/>
              </a:rPr>
              <a:t>Patients</a:t>
            </a:r>
            <a:r>
              <a:rPr sz="32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70C0"/>
                </a:solidFill>
                <a:latin typeface="Calibri"/>
                <a:cs typeface="Calibri"/>
              </a:rPr>
              <a:t>with</a:t>
            </a:r>
            <a:r>
              <a:rPr sz="32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70C0"/>
                </a:solidFill>
                <a:latin typeface="Calibri"/>
                <a:cs typeface="Calibri"/>
              </a:rPr>
              <a:t>normal</a:t>
            </a:r>
            <a:r>
              <a:rPr sz="32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70C0"/>
                </a:solidFill>
                <a:latin typeface="Calibri"/>
                <a:cs typeface="Calibri"/>
              </a:rPr>
              <a:t>serum</a:t>
            </a:r>
            <a:r>
              <a:rPr sz="32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070C0"/>
                </a:solidFill>
                <a:latin typeface="Calibri"/>
                <a:cs typeface="Calibri"/>
              </a:rPr>
              <a:t>sodium</a:t>
            </a:r>
            <a:endParaRPr sz="32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12700" marR="37465">
              <a:lnSpc>
                <a:spcPct val="100000"/>
              </a:lnSpc>
            </a:pPr>
            <a:r>
              <a:rPr sz="3200" dirty="0">
                <a:latin typeface="Calibri"/>
                <a:cs typeface="Calibri"/>
              </a:rPr>
              <a:t>For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patients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with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normal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near-</a:t>
            </a:r>
            <a:r>
              <a:rPr sz="3200" dirty="0">
                <a:latin typeface="Calibri"/>
                <a:cs typeface="Calibri"/>
              </a:rPr>
              <a:t>normal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serum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sodium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levels,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we </a:t>
            </a:r>
            <a:r>
              <a:rPr sz="3200" dirty="0">
                <a:latin typeface="Calibri"/>
                <a:cs typeface="Calibri"/>
              </a:rPr>
              <a:t>use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dialysate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sodium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concentration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70C0"/>
                </a:solidFill>
                <a:latin typeface="Calibri"/>
                <a:cs typeface="Calibri"/>
              </a:rPr>
              <a:t>137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mEq/L.</a:t>
            </a:r>
            <a:endParaRPr sz="3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175123"/>
            <a:ext cx="9652000" cy="1287917"/>
          </a:xfrm>
          <a:prstGeom prst="rect">
            <a:avLst/>
          </a:prstGeom>
        </p:spPr>
        <p:txBody>
          <a:bodyPr vert="horz" wrap="square" lIns="0" tIns="604901" rIns="0" bIns="0" rtlCol="0">
            <a:spAutoFit/>
          </a:bodyPr>
          <a:lstStyle/>
          <a:p>
            <a:pPr marL="3415029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Hyponatremia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307082" y="2528773"/>
            <a:ext cx="9037956" cy="150361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065" indent="-38036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87500"/>
              <a:buFont typeface="Wingdings"/>
              <a:buChar char=""/>
              <a:tabLst>
                <a:tab pos="393065" algn="l"/>
              </a:tabLst>
            </a:pP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Predialysis</a:t>
            </a:r>
            <a:r>
              <a:rPr sz="3200" b="1" spc="-5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serum</a:t>
            </a:r>
            <a:r>
              <a:rPr sz="3200" b="1" spc="-4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sodium</a:t>
            </a:r>
            <a:r>
              <a:rPr sz="3200" b="1" spc="-5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level</a:t>
            </a:r>
            <a:r>
              <a:rPr sz="3200" b="1" spc="-4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090904"/>
                </a:solidFill>
                <a:latin typeface="Arial MT"/>
                <a:cs typeface="Arial MT"/>
              </a:rPr>
              <a:t>&gt;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130</a:t>
            </a:r>
            <a:r>
              <a:rPr sz="3200" b="1" spc="-3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090904"/>
                </a:solidFill>
                <a:latin typeface="Arial"/>
                <a:cs typeface="Arial"/>
              </a:rPr>
              <a:t>mmol/L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Wingdings"/>
              <a:buChar char=""/>
            </a:pPr>
            <a:endParaRPr sz="3200">
              <a:latin typeface="Arial"/>
              <a:cs typeface="Arial"/>
            </a:endParaRPr>
          </a:p>
          <a:p>
            <a:pPr marL="469900" indent="-457200">
              <a:lnSpc>
                <a:spcPct val="100000"/>
              </a:lnSpc>
              <a:buClr>
                <a:srgbClr val="C00000"/>
              </a:buClr>
              <a:buFont typeface="Wingdings"/>
              <a:buChar char=""/>
              <a:tabLst>
                <a:tab pos="469900" algn="l"/>
              </a:tabLst>
            </a:pPr>
            <a:r>
              <a:rPr sz="3200" b="1" dirty="0">
                <a:latin typeface="Calibri"/>
                <a:cs typeface="Calibri"/>
              </a:rPr>
              <a:t>Predialysis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serum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sodium</a:t>
            </a:r>
            <a:r>
              <a:rPr sz="3200" b="1" spc="-9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level</a:t>
            </a:r>
            <a:r>
              <a:rPr sz="3200" b="1" spc="-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&lt;</a:t>
            </a:r>
            <a:r>
              <a:rPr sz="3200" b="1" dirty="0">
                <a:latin typeface="Calibri"/>
                <a:cs typeface="Calibri"/>
              </a:rPr>
              <a:t>130</a:t>
            </a:r>
            <a:r>
              <a:rPr sz="3200" b="1" spc="-4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mmol/L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900422" y="6435801"/>
            <a:ext cx="2587625" cy="234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dirty="0">
                <a:latin typeface="Calibri"/>
                <a:cs typeface="Calibri"/>
              </a:rPr>
              <a:t>Handbook</a:t>
            </a:r>
            <a:r>
              <a:rPr sz="1800" spc="3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</a:t>
            </a:r>
            <a:r>
              <a:rPr sz="1800" spc="3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Dialysis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 smtClean="0">
                <a:latin typeface="Calibri"/>
                <a:cs typeface="Calibri"/>
              </a:rPr>
              <a:t>20</a:t>
            </a:r>
            <a:r>
              <a:rPr lang="en-US" sz="1800" spc="-20" dirty="0" smtClean="0">
                <a:latin typeface="Calibri"/>
                <a:cs typeface="Calibri"/>
              </a:rPr>
              <a:t>26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-501985"/>
            <a:ext cx="9652000" cy="1965025"/>
          </a:xfrm>
          <a:prstGeom prst="rect">
            <a:avLst/>
          </a:prstGeom>
        </p:spPr>
        <p:txBody>
          <a:bodyPr vert="horz" wrap="square" lIns="0" tIns="604901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Predialysis</a:t>
            </a:r>
            <a:r>
              <a:rPr sz="4400" spc="-90" dirty="0"/>
              <a:t> </a:t>
            </a:r>
            <a:r>
              <a:rPr sz="4400" dirty="0"/>
              <a:t>serum</a:t>
            </a:r>
            <a:r>
              <a:rPr sz="4400" spc="-80" dirty="0"/>
              <a:t> </a:t>
            </a:r>
            <a:r>
              <a:rPr sz="4400" dirty="0"/>
              <a:t>sodium</a:t>
            </a:r>
            <a:r>
              <a:rPr sz="4400" spc="-60" dirty="0"/>
              <a:t> </a:t>
            </a:r>
            <a:r>
              <a:rPr sz="4400" dirty="0"/>
              <a:t>level</a:t>
            </a:r>
            <a:r>
              <a:rPr sz="4400" spc="-65" dirty="0"/>
              <a:t> </a:t>
            </a:r>
            <a:r>
              <a:rPr sz="4400" b="0" dirty="0">
                <a:latin typeface="Calibri"/>
                <a:cs typeface="Calibri"/>
              </a:rPr>
              <a:t>&gt;</a:t>
            </a:r>
            <a:r>
              <a:rPr sz="4400" dirty="0"/>
              <a:t>130</a:t>
            </a:r>
            <a:r>
              <a:rPr sz="4400" spc="-85" dirty="0"/>
              <a:t> </a:t>
            </a:r>
            <a:r>
              <a:rPr sz="4400" spc="-10" dirty="0"/>
              <a:t>mmol/L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18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6940" y="2098930"/>
            <a:ext cx="9949815" cy="31721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434975" indent="-457834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goal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should</a:t>
            </a:r>
            <a:r>
              <a:rPr sz="2800" spc="-3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keep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serum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2800" spc="-3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at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or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above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90904"/>
                </a:solidFill>
                <a:latin typeface="Calibri"/>
                <a:cs typeface="Calibri"/>
              </a:rPr>
              <a:t>140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mmol/L,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and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lang="en-GB" sz="2800" dirty="0">
                <a:latin typeface="Calibri"/>
                <a:cs typeface="Calibri"/>
              </a:rPr>
              <a:t>dialysis solution sodium should be in the range of </a:t>
            </a:r>
            <a:r>
              <a:rPr lang="en-GB" sz="2800" dirty="0">
                <a:solidFill>
                  <a:srgbClr val="0070C0"/>
                </a:solidFill>
                <a:latin typeface="Calibri"/>
                <a:cs typeface="Calibri"/>
              </a:rPr>
              <a:t>5 to 10 mM higher than the serum level.</a:t>
            </a:r>
          </a:p>
          <a:p>
            <a:pPr marL="469900" marR="434975" indent="-457834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endParaRPr lang="en-GB" sz="2800" dirty="0">
              <a:latin typeface="Calibri"/>
              <a:cs typeface="Calibri"/>
            </a:endParaRPr>
          </a:p>
          <a:p>
            <a:pPr marL="469900" marR="434975" indent="-457834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	The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potential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benefits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keeping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solution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sodium</a:t>
            </a:r>
            <a:r>
              <a:rPr sz="28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&lt;10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mM</a:t>
            </a:r>
            <a:r>
              <a:rPr sz="28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above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serum</a:t>
            </a:r>
            <a:r>
              <a:rPr sz="28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8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patients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with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possible</a:t>
            </a:r>
            <a:r>
              <a:rPr sz="2800" spc="-3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brain</a:t>
            </a:r>
            <a:r>
              <a:rPr sz="2800" b="1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edema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and/or</a:t>
            </a:r>
            <a:r>
              <a:rPr sz="2800" b="1" spc="-1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hypotension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1093957" y="6465214"/>
            <a:ext cx="18097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25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916940" y="209433"/>
            <a:ext cx="1033589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Predialysis</a:t>
            </a:r>
            <a:r>
              <a:rPr sz="3200" spc="-90" dirty="0"/>
              <a:t> </a:t>
            </a:r>
            <a:r>
              <a:rPr sz="3200" dirty="0"/>
              <a:t>serum</a:t>
            </a:r>
            <a:r>
              <a:rPr sz="3200" spc="-80" dirty="0"/>
              <a:t> </a:t>
            </a:r>
            <a:r>
              <a:rPr sz="3200" dirty="0"/>
              <a:t>sodium</a:t>
            </a:r>
            <a:r>
              <a:rPr sz="3200" spc="-60" dirty="0"/>
              <a:t> </a:t>
            </a:r>
            <a:r>
              <a:rPr sz="3200" dirty="0"/>
              <a:t>level</a:t>
            </a:r>
            <a:r>
              <a:rPr sz="3200" spc="-65" dirty="0"/>
              <a:t> </a:t>
            </a:r>
            <a:r>
              <a:rPr sz="3200" b="0" dirty="0">
                <a:latin typeface="Calibri"/>
                <a:cs typeface="Calibri"/>
              </a:rPr>
              <a:t>&lt;</a:t>
            </a:r>
            <a:r>
              <a:rPr sz="3200" dirty="0"/>
              <a:t>130</a:t>
            </a:r>
            <a:r>
              <a:rPr sz="3200" spc="-85" dirty="0"/>
              <a:t> </a:t>
            </a:r>
            <a:r>
              <a:rPr sz="3200" spc="-10" dirty="0"/>
              <a:t>mmol/L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295400"/>
            <a:ext cx="11184739" cy="4577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9690" indent="-3429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Rapid</a:t>
            </a:r>
            <a:r>
              <a:rPr sz="24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Calibri"/>
                <a:cs typeface="Calibri"/>
              </a:rPr>
              <a:t>correction</a:t>
            </a:r>
            <a:r>
              <a:rPr sz="24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4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Calibri"/>
                <a:cs typeface="Calibri"/>
              </a:rPr>
              <a:t>hyponatremia</a:t>
            </a:r>
            <a:r>
              <a:rPr sz="24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has</a:t>
            </a:r>
            <a:r>
              <a:rPr sz="24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been</a:t>
            </a:r>
            <a:r>
              <a:rPr sz="24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linked</a:t>
            </a:r>
            <a:r>
              <a:rPr sz="24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4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osmotic</a:t>
            </a:r>
            <a:r>
              <a:rPr sz="24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Calibri"/>
                <a:cs typeface="Calibri"/>
              </a:rPr>
              <a:t>demyelination syndrome.</a:t>
            </a:r>
            <a:endParaRPr sz="2400" dirty="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spcBef>
                <a:spcPts val="3360"/>
              </a:spcBef>
              <a:buClr>
                <a:srgbClr val="090904"/>
              </a:buClr>
              <a:buFont typeface="Wingdings"/>
              <a:buChar char=""/>
              <a:tabLst>
                <a:tab pos="299085" algn="l"/>
                <a:tab pos="409575" algn="l"/>
              </a:tabLst>
            </a:pPr>
            <a:r>
              <a:rPr sz="2400" dirty="0">
                <a:latin typeface="Calibri"/>
                <a:cs typeface="Calibri"/>
              </a:rPr>
              <a:t>The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maximum</a:t>
            </a:r>
            <a:r>
              <a:rPr sz="24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safe</a:t>
            </a:r>
            <a:r>
              <a:rPr sz="24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rate</a:t>
            </a:r>
            <a:r>
              <a:rPr sz="24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9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correction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serum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sodium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concentration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in </a:t>
            </a:r>
            <a:r>
              <a:rPr sz="2400" dirty="0">
                <a:latin typeface="Calibri"/>
                <a:cs typeface="Calibri"/>
              </a:rPr>
              <a:t>severely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hyponatremic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patients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range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0070C0"/>
                </a:solidFill>
                <a:latin typeface="Calibri"/>
                <a:cs typeface="Calibri"/>
              </a:rPr>
              <a:t>6-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8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mmol/L</a:t>
            </a:r>
            <a:r>
              <a:rPr sz="24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per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24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hours.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3365"/>
              </a:spcBef>
              <a:buFont typeface="Wingdings"/>
              <a:buChar char=""/>
              <a:tabLst>
                <a:tab pos="469265" algn="l"/>
              </a:tabLst>
            </a:pP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In</a:t>
            </a:r>
            <a:r>
              <a:rPr sz="2400" b="1" spc="-10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patients</a:t>
            </a:r>
            <a:r>
              <a:rPr sz="24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with</a:t>
            </a:r>
            <a:r>
              <a:rPr sz="2400" b="1" spc="-9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severe</a:t>
            </a:r>
            <a:r>
              <a:rPr sz="24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hyponatremia</a:t>
            </a:r>
            <a:r>
              <a:rPr sz="24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355600" marR="14351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Set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solution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sodium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level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low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possible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(with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most </a:t>
            </a:r>
            <a:r>
              <a:rPr sz="2400" b="1" dirty="0">
                <a:latin typeface="Calibri"/>
                <a:cs typeface="Calibri"/>
              </a:rPr>
              <a:t>machines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go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no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lower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than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130</a:t>
            </a:r>
            <a:r>
              <a:rPr sz="2400" b="1" spc="-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mM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Dialog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Plus</a:t>
            </a:r>
            <a:r>
              <a:rPr sz="2400" spc="-10" dirty="0">
                <a:latin typeface="Calibri"/>
                <a:cs typeface="Calibri"/>
              </a:rPr>
              <a:t> machine </a:t>
            </a:r>
            <a:r>
              <a:rPr sz="2400" dirty="0">
                <a:latin typeface="Calibri"/>
                <a:cs typeface="Calibri"/>
              </a:rPr>
              <a:t>from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B.Braun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get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down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dialysate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sodium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˜123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mM</a:t>
            </a:r>
            <a:r>
              <a:rPr sz="2400" spc="-20" dirty="0">
                <a:latin typeface="Calibri"/>
                <a:cs typeface="Calibri"/>
              </a:rPr>
              <a:t>).</a:t>
            </a:r>
            <a:endParaRPr sz="2400" dirty="0">
              <a:latin typeface="Calibri"/>
              <a:cs typeface="Calibri"/>
            </a:endParaRPr>
          </a:p>
          <a:p>
            <a:pPr marL="355600" marR="386080" indent="-34290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5600" algn="l"/>
              </a:tabLst>
            </a:pPr>
            <a:r>
              <a:rPr sz="2400" b="1" dirty="0">
                <a:latin typeface="Calibri"/>
                <a:cs typeface="Calibri"/>
              </a:rPr>
              <a:t>Dialyze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at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slow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(</a:t>
            </a:r>
            <a:r>
              <a:rPr sz="2400" b="1" spc="-25" dirty="0">
                <a:solidFill>
                  <a:srgbClr val="0070C0"/>
                </a:solidFill>
                <a:latin typeface="Calibri"/>
                <a:cs typeface="Calibri"/>
              </a:rPr>
              <a:t>50-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100</a:t>
            </a:r>
            <a:r>
              <a:rPr sz="2400" b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mL/min</a:t>
            </a:r>
            <a:r>
              <a:rPr sz="2400" dirty="0">
                <a:latin typeface="Calibri"/>
                <a:cs typeface="Calibri"/>
              </a:rPr>
              <a:t>)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blood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flow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rate.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not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longer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than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spc="-50" dirty="0">
                <a:latin typeface="Calibri"/>
                <a:cs typeface="Calibri"/>
              </a:rPr>
              <a:t>1 </a:t>
            </a:r>
            <a:r>
              <a:rPr sz="2400" b="1" dirty="0">
                <a:latin typeface="Calibri"/>
                <a:cs typeface="Calibri"/>
              </a:rPr>
              <a:t>hour</a:t>
            </a:r>
            <a:r>
              <a:rPr sz="2400" b="1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at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0" dirty="0">
                <a:latin typeface="Calibri"/>
                <a:cs typeface="Calibri"/>
              </a:rPr>
              <a:t> time.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400" spc="-10" dirty="0">
                <a:latin typeface="Calibri"/>
                <a:cs typeface="Calibri"/>
              </a:rPr>
              <a:t>Alternating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isolated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ultrafiltration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needed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volume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control.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70-year-old patient with AKI requires urgent </a:t>
            </a:r>
            <a:r>
              <a:rPr lang="en-US" dirty="0" err="1" smtClean="0"/>
              <a:t>hemodialysis</a:t>
            </a:r>
            <a:r>
              <a:rPr lang="en-US" dirty="0" smtClean="0"/>
              <a:t>. Which factors should be considered when prescribing the </a:t>
            </a:r>
            <a:r>
              <a:rPr lang="en-US" dirty="0" err="1" smtClean="0"/>
              <a:t>dialysate</a:t>
            </a:r>
            <a:r>
              <a:rPr lang="en-US" dirty="0" smtClean="0"/>
              <a:t> composition to optimize treatment efficacy while minimizing complications?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934009" y="805570"/>
            <a:ext cx="1073340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Predialysis</a:t>
            </a:r>
            <a:r>
              <a:rPr sz="3200" spc="-95" dirty="0"/>
              <a:t> </a:t>
            </a:r>
            <a:r>
              <a:rPr sz="3200" dirty="0"/>
              <a:t>serum</a:t>
            </a:r>
            <a:r>
              <a:rPr sz="3200" spc="-80" dirty="0"/>
              <a:t> </a:t>
            </a:r>
            <a:r>
              <a:rPr sz="3200" dirty="0"/>
              <a:t>sodium</a:t>
            </a:r>
            <a:r>
              <a:rPr sz="3200" spc="-55" dirty="0"/>
              <a:t> </a:t>
            </a:r>
            <a:r>
              <a:rPr sz="3200" dirty="0"/>
              <a:t>level</a:t>
            </a:r>
            <a:r>
              <a:rPr sz="3200" spc="-65" dirty="0"/>
              <a:t> </a:t>
            </a:r>
            <a:r>
              <a:rPr sz="3200" b="0" dirty="0">
                <a:latin typeface="Calibri"/>
                <a:cs typeface="Calibri"/>
              </a:rPr>
              <a:t>&lt;</a:t>
            </a:r>
            <a:r>
              <a:rPr sz="3200" dirty="0"/>
              <a:t>130</a:t>
            </a:r>
            <a:r>
              <a:rPr sz="3200" spc="-90" dirty="0"/>
              <a:t> </a:t>
            </a:r>
            <a:r>
              <a:rPr sz="3200" spc="-10" dirty="0"/>
              <a:t>mmol/L…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9287" y="1476248"/>
            <a:ext cx="10802620" cy="44403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251460" indent="-344170">
              <a:lnSpc>
                <a:spcPct val="100000"/>
              </a:lnSpc>
              <a:spcBef>
                <a:spcPts val="105"/>
              </a:spcBef>
              <a:buSzPct val="96875"/>
              <a:buFont typeface="Wingdings"/>
              <a:buChar char=""/>
              <a:tabLst>
                <a:tab pos="355600" algn="l"/>
                <a:tab pos="375285" algn="l"/>
              </a:tabLst>
            </a:pPr>
            <a:r>
              <a:rPr sz="3200" b="1" dirty="0">
                <a:latin typeface="Calibri"/>
                <a:cs typeface="Calibri"/>
              </a:rPr>
              <a:t>	Another</a:t>
            </a:r>
            <a:r>
              <a:rPr sz="3200" b="1" spc="-9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approach</a:t>
            </a:r>
            <a:r>
              <a:rPr sz="3200" b="1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: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14" dirty="0">
                <a:latin typeface="Calibri"/>
                <a:cs typeface="Calibri"/>
              </a:rPr>
              <a:t>To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delay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few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days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if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possible </a:t>
            </a:r>
            <a:r>
              <a:rPr sz="3200" dirty="0">
                <a:latin typeface="Calibri"/>
                <a:cs typeface="Calibri"/>
              </a:rPr>
              <a:t>and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to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treat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hyponatremia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with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hypertonic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saline,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removing </a:t>
            </a:r>
            <a:r>
              <a:rPr sz="3200" dirty="0">
                <a:latin typeface="Calibri"/>
                <a:cs typeface="Calibri"/>
              </a:rPr>
              <a:t>excess</a:t>
            </a:r>
            <a:r>
              <a:rPr sz="3200" spc="-1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fluid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by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isolated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ultrafiltration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as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needed.</a:t>
            </a:r>
            <a:endParaRPr sz="3200" dirty="0">
              <a:latin typeface="Calibri"/>
              <a:cs typeface="Calibri"/>
            </a:endParaRPr>
          </a:p>
          <a:p>
            <a:pPr marL="355600" marR="5080" indent="-344170">
              <a:lnSpc>
                <a:spcPct val="100000"/>
              </a:lnSpc>
              <a:spcBef>
                <a:spcPts val="3840"/>
              </a:spcBef>
              <a:buSzPct val="96875"/>
              <a:buFont typeface="Wingdings"/>
              <a:buChar char=""/>
              <a:tabLst>
                <a:tab pos="355600" algn="l"/>
                <a:tab pos="375285" algn="l"/>
              </a:tabLst>
            </a:pPr>
            <a:r>
              <a:rPr sz="3200" dirty="0">
                <a:latin typeface="Calibri"/>
                <a:cs typeface="Calibri"/>
              </a:rPr>
              <a:t>	If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continuous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hemodialysis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hemofiltration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available,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use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of </a:t>
            </a:r>
            <a:r>
              <a:rPr sz="3200" dirty="0">
                <a:latin typeface="Calibri"/>
                <a:cs typeface="Calibri"/>
              </a:rPr>
              <a:t>one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these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modalities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with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appropriate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sodium-</a:t>
            </a:r>
            <a:r>
              <a:rPr sz="3200" spc="-10" dirty="0">
                <a:latin typeface="Calibri"/>
                <a:cs typeface="Calibri"/>
              </a:rPr>
              <a:t>reduced </a:t>
            </a: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solution/replacement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fluid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another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good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option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and </a:t>
            </a:r>
            <a:r>
              <a:rPr sz="3200" dirty="0">
                <a:latin typeface="Calibri"/>
                <a:cs typeface="Calibri"/>
              </a:rPr>
              <a:t>allows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greatest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control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rate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serum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sodium increase.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26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053590" y="371884"/>
            <a:ext cx="5169534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/>
              <a:t>Chronic</a:t>
            </a:r>
            <a:r>
              <a:rPr sz="2800" spc="-120" dirty="0"/>
              <a:t> </a:t>
            </a:r>
            <a:r>
              <a:rPr sz="2800" spc="-10" dirty="0"/>
              <a:t>hyponatremia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493878" y="1567638"/>
            <a:ext cx="11095355" cy="40806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lr>
                <a:srgbClr val="C00000"/>
              </a:buClr>
              <a:buFont typeface="Wingdings"/>
              <a:buChar char=""/>
              <a:tabLst>
                <a:tab pos="354965" algn="l"/>
              </a:tabLst>
            </a:pPr>
            <a:r>
              <a:rPr sz="2400" dirty="0">
                <a:latin typeface="Calibri"/>
                <a:cs typeface="Calibri"/>
              </a:rPr>
              <a:t>Set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dialysate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sodium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lowest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commercially</a:t>
            </a:r>
            <a:r>
              <a:rPr sz="2400" b="1" spc="-9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available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setting</a:t>
            </a:r>
            <a:endParaRPr sz="2400" dirty="0">
              <a:latin typeface="Calibri"/>
              <a:cs typeface="Calibri"/>
            </a:endParaRPr>
          </a:p>
          <a:p>
            <a:pPr marL="355600" marR="591185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Calibri"/>
                <a:cs typeface="Calibri"/>
              </a:rPr>
              <a:t>(130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mEq/L),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reduce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blood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flow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rate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2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mL/kg/min,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and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reduce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dialysis </a:t>
            </a:r>
            <a:r>
              <a:rPr sz="2400" b="1" spc="-20" dirty="0">
                <a:latin typeface="Calibri"/>
                <a:cs typeface="Calibri"/>
              </a:rPr>
              <a:t>time</a:t>
            </a:r>
            <a:endParaRPr sz="2400" dirty="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spcBef>
                <a:spcPts val="288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hourly</a:t>
            </a:r>
            <a:r>
              <a:rPr sz="24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measurements</a:t>
            </a:r>
            <a:r>
              <a:rPr sz="24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serum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sodium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concentration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during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course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dialysis </a:t>
            </a:r>
            <a:r>
              <a:rPr sz="2400" dirty="0">
                <a:latin typeface="Calibri"/>
                <a:cs typeface="Calibri"/>
              </a:rPr>
              <a:t>are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mandatory,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administration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small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amounts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5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percent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dextrose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in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water </a:t>
            </a:r>
            <a:r>
              <a:rPr sz="2400" b="1" dirty="0">
                <a:latin typeface="Calibri"/>
                <a:cs typeface="Calibri"/>
              </a:rPr>
              <a:t>(D5W)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may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still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required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assure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that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correction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does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not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exceed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6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mEq/L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during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treatment.</a:t>
            </a:r>
            <a:endParaRPr sz="2400" dirty="0">
              <a:latin typeface="Calibri"/>
              <a:cs typeface="Calibri"/>
            </a:endParaRPr>
          </a:p>
          <a:p>
            <a:pPr marL="355600" marR="563880" indent="-342900">
              <a:lnSpc>
                <a:spcPct val="100000"/>
              </a:lnSpc>
              <a:spcBef>
                <a:spcPts val="2885"/>
              </a:spcBef>
              <a:buClr>
                <a:srgbClr val="C00000"/>
              </a:buClr>
              <a:buFont typeface="Wingdings"/>
              <a:buChar char=""/>
              <a:tabLst>
                <a:tab pos="355600" algn="l"/>
              </a:tabLst>
            </a:pP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goal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is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correct</a:t>
            </a:r>
            <a:r>
              <a:rPr sz="2400" b="1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hyponatremia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over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course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multiple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hemodialysis </a:t>
            </a:r>
            <a:r>
              <a:rPr sz="2400" b="1" dirty="0">
                <a:latin typeface="Calibri"/>
                <a:cs typeface="Calibri"/>
              </a:rPr>
              <a:t>sessions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that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are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performed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over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period</a:t>
            </a:r>
            <a:r>
              <a:rPr sz="2400" b="1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several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days.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73294" y="6272885"/>
            <a:ext cx="15240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Up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date</a:t>
            </a:r>
            <a:r>
              <a:rPr sz="1800" spc="-20" dirty="0">
                <a:latin typeface="Calibri"/>
                <a:cs typeface="Calibri"/>
              </a:rPr>
              <a:t> 2022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27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sz="3600" dirty="0" smtClean="0"/>
              <a:t>If the patient develops </a:t>
            </a:r>
            <a:r>
              <a:rPr lang="en-US" sz="3600" dirty="0" err="1" smtClean="0"/>
              <a:t>hypernatremia</a:t>
            </a:r>
            <a:r>
              <a:rPr lang="en-US" sz="3600" dirty="0" smtClean="0"/>
              <a:t>, what modifications would you make to the </a:t>
            </a:r>
            <a:r>
              <a:rPr lang="en-US" sz="3600" dirty="0" err="1" smtClean="0"/>
              <a:t>hemodialysis</a:t>
            </a:r>
            <a:r>
              <a:rPr lang="en-US" sz="3600" dirty="0" smtClean="0"/>
              <a:t> prescription?</a:t>
            </a:r>
            <a:endParaRPr lang="en-US" sz="3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282821" y="153323"/>
            <a:ext cx="320738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Hypernatremia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23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18540" y="699009"/>
            <a:ext cx="11068050" cy="5569473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indent="135255">
              <a:lnSpc>
                <a:spcPts val="2860"/>
              </a:lnSpc>
              <a:spcBef>
                <a:spcPts val="210"/>
              </a:spcBef>
            </a:pP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Whenever</a:t>
            </a:r>
            <a:r>
              <a:rPr sz="2400" spc="4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400" spc="4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400" spc="4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2400" spc="4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2400" spc="4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400" spc="4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400" spc="4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more</a:t>
            </a:r>
            <a:r>
              <a:rPr sz="2400" b="1" spc="4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than</a:t>
            </a:r>
            <a:r>
              <a:rPr sz="2400" b="1" spc="4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3-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5</a:t>
            </a:r>
            <a:r>
              <a:rPr sz="2400" b="1" spc="4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mM</a:t>
            </a:r>
            <a:r>
              <a:rPr sz="2400" b="1" spc="4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lower</a:t>
            </a:r>
            <a:r>
              <a:rPr sz="2400" b="1" spc="4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than</a:t>
            </a:r>
            <a:r>
              <a:rPr sz="2400" spc="459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90904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plasma</a:t>
            </a:r>
            <a:r>
              <a:rPr sz="24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value,</a:t>
            </a:r>
            <a:r>
              <a:rPr sz="24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three</a:t>
            </a:r>
            <a:r>
              <a:rPr sz="24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complications</a:t>
            </a:r>
            <a:r>
              <a:rPr sz="2400" b="1" spc="-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4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occur</a:t>
            </a:r>
            <a:r>
              <a:rPr sz="24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090904"/>
                </a:solidFill>
                <a:latin typeface="Calibri"/>
                <a:cs typeface="Calibri"/>
              </a:rPr>
              <a:t>:</a:t>
            </a:r>
            <a:endParaRPr sz="2400" dirty="0">
              <a:latin typeface="Calibri"/>
              <a:cs typeface="Calibri"/>
            </a:endParaRPr>
          </a:p>
          <a:p>
            <a:pPr marL="353060" indent="-340360">
              <a:lnSpc>
                <a:spcPct val="100000"/>
              </a:lnSpc>
              <a:spcBef>
                <a:spcPts val="2785"/>
              </a:spcBef>
              <a:buAutoNum type="arabicPeriod"/>
              <a:tabLst>
                <a:tab pos="353060" algn="l"/>
              </a:tabLst>
            </a:pP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Hypotension</a:t>
            </a:r>
            <a:r>
              <a:rPr sz="2400" spc="-10" dirty="0">
                <a:solidFill>
                  <a:srgbClr val="090904"/>
                </a:solidFill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309880" indent="-297180">
              <a:lnSpc>
                <a:spcPct val="100000"/>
              </a:lnSpc>
              <a:buFont typeface="Calibri"/>
              <a:buAutoNum type="arabicPeriod"/>
              <a:tabLst>
                <a:tab pos="309880" algn="l"/>
              </a:tabLst>
            </a:pP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Muscle</a:t>
            </a:r>
            <a:r>
              <a:rPr sz="2400" b="1" spc="-10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cramps.</a:t>
            </a:r>
            <a:endParaRPr sz="2400" dirty="0">
              <a:latin typeface="Calibri"/>
              <a:cs typeface="Calibri"/>
            </a:endParaRPr>
          </a:p>
          <a:p>
            <a:pPr marL="314325" indent="-301625">
              <a:lnSpc>
                <a:spcPct val="100000"/>
              </a:lnSpc>
              <a:buAutoNum type="arabicPeriod"/>
              <a:tabLst>
                <a:tab pos="314325" algn="l"/>
              </a:tabLst>
            </a:pP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Cerebral</a:t>
            </a:r>
            <a:r>
              <a:rPr sz="2400" b="1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edema</a:t>
            </a:r>
            <a:r>
              <a:rPr sz="2400" b="1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and</a:t>
            </a:r>
            <a:r>
              <a:rPr sz="2400" b="1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exacerbating</a:t>
            </a:r>
            <a:r>
              <a:rPr sz="2400" b="1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400" b="1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disequilibrium</a:t>
            </a:r>
            <a:r>
              <a:rPr sz="2400" b="1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syndrome</a:t>
            </a:r>
            <a:r>
              <a:rPr sz="2400" spc="-10" dirty="0">
                <a:solidFill>
                  <a:srgbClr val="090904"/>
                </a:solidFill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880"/>
              </a:spcBef>
            </a:pP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risk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disequilibrium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syndrome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is</a:t>
            </a:r>
            <a:r>
              <a:rPr sz="24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4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most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important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0070C0"/>
                </a:solidFill>
                <a:latin typeface="Calibri"/>
                <a:cs typeface="Calibri"/>
              </a:rPr>
              <a:t>one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354965" marR="5080" lvl="1" indent="-342900" algn="just">
              <a:lnSpc>
                <a:spcPct val="100000"/>
              </a:lnSpc>
              <a:spcBef>
                <a:spcPts val="2885"/>
              </a:spcBef>
              <a:buFont typeface="Wingdings"/>
              <a:buChar char=""/>
              <a:tabLst>
                <a:tab pos="354965" algn="l"/>
              </a:tabLst>
            </a:pP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Use</a:t>
            </a:r>
            <a:r>
              <a:rPr sz="2400" b="1" spc="20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400" b="1" spc="20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low-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2400" b="1" spc="20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400" b="1" spc="20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2400" b="1" spc="20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should</a:t>
            </a:r>
            <a:r>
              <a:rPr sz="2400" b="1" spc="1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certainly</a:t>
            </a:r>
            <a:r>
              <a:rPr sz="2400" b="1" spc="2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400" b="1" spc="2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avoided</a:t>
            </a:r>
            <a:r>
              <a:rPr sz="2400" b="1" spc="20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2400" b="1" spc="20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predialysis</a:t>
            </a:r>
            <a:r>
              <a:rPr sz="2400" b="1" spc="20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090904"/>
                </a:solidFill>
                <a:latin typeface="Calibri"/>
                <a:cs typeface="Calibri"/>
              </a:rPr>
              <a:t>SUN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400" b="1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&gt;100</a:t>
            </a:r>
            <a:r>
              <a:rPr sz="2400" b="1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mg/dL.</a:t>
            </a:r>
            <a:endParaRPr sz="2400" dirty="0">
              <a:latin typeface="Calibri"/>
              <a:cs typeface="Calibri"/>
            </a:endParaRPr>
          </a:p>
          <a:p>
            <a:pPr marL="354965" marR="6350" lvl="1" indent="-342900" algn="just">
              <a:lnSpc>
                <a:spcPct val="100000"/>
              </a:lnSpc>
              <a:spcBef>
                <a:spcPts val="2880"/>
              </a:spcBef>
              <a:buFont typeface="Wingdings"/>
              <a:buChar char=""/>
              <a:tabLst>
                <a:tab pos="354965" algn="l"/>
              </a:tabLst>
            </a:pP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400" b="1" spc="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safest</a:t>
            </a:r>
            <a:r>
              <a:rPr sz="2400" b="1" spc="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approach</a:t>
            </a:r>
            <a:r>
              <a:rPr sz="2400" b="1" spc="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400" b="1" spc="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first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dialyze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patient</a:t>
            </a:r>
            <a:r>
              <a:rPr sz="2400" b="1" spc="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with</a:t>
            </a:r>
            <a:r>
              <a:rPr sz="2400" b="1" spc="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400" b="1" spc="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2400" b="1" spc="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sodium</a:t>
            </a:r>
            <a:r>
              <a:rPr sz="2400" b="1" spc="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level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close</a:t>
            </a:r>
            <a:r>
              <a:rPr sz="2400" b="1" spc="10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400" b="1" spc="11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that</a:t>
            </a:r>
            <a:r>
              <a:rPr sz="2400" b="1" spc="11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400" b="1" spc="1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plasma</a:t>
            </a:r>
            <a:r>
              <a:rPr sz="2400" b="1" spc="1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and</a:t>
            </a:r>
            <a:r>
              <a:rPr sz="2400" b="1" spc="10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then</a:t>
            </a:r>
            <a:r>
              <a:rPr sz="2400" b="1" spc="11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correct</a:t>
            </a:r>
            <a:r>
              <a:rPr sz="2400" b="1" spc="11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400" b="1" spc="12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hypernatremia</a:t>
            </a:r>
            <a:r>
              <a:rPr sz="2400" b="1" spc="11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by</a:t>
            </a:r>
            <a:r>
              <a:rPr sz="2400" b="1" spc="114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slow</a:t>
            </a:r>
            <a:r>
              <a:rPr sz="2400" b="1" spc="12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administration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400" b="1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slightly</a:t>
            </a:r>
            <a:r>
              <a:rPr sz="2400" b="1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90904"/>
                </a:solidFill>
                <a:latin typeface="Calibri"/>
                <a:cs typeface="Calibri"/>
              </a:rPr>
              <a:t>hyponatric</a:t>
            </a:r>
            <a:r>
              <a:rPr sz="2400" b="1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90904"/>
                </a:solidFill>
                <a:latin typeface="Calibri"/>
                <a:cs typeface="Calibri"/>
              </a:rPr>
              <a:t>fluids.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691512" y="422140"/>
            <a:ext cx="6859269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dirty="0"/>
              <a:t>Dialysis</a:t>
            </a:r>
            <a:r>
              <a:rPr sz="2400" spc="-120" dirty="0"/>
              <a:t> </a:t>
            </a:r>
            <a:r>
              <a:rPr sz="2400" dirty="0"/>
              <a:t>solution</a:t>
            </a:r>
            <a:r>
              <a:rPr sz="2400" spc="-130" dirty="0"/>
              <a:t> </a:t>
            </a:r>
            <a:r>
              <a:rPr sz="2400" spc="-10" dirty="0"/>
              <a:t>potassium</a:t>
            </a:r>
            <a:r>
              <a:rPr sz="2400" spc="-130" dirty="0"/>
              <a:t> </a:t>
            </a:r>
            <a:r>
              <a:rPr sz="2400" spc="-10" dirty="0"/>
              <a:t>level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24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11225" y="982472"/>
            <a:ext cx="10983595" cy="54399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4965" algn="l"/>
              </a:tabLst>
            </a:pPr>
            <a:r>
              <a:rPr sz="2400" b="1" dirty="0">
                <a:latin typeface="Calibri"/>
                <a:cs typeface="Calibri"/>
              </a:rPr>
              <a:t>Ranges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from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2.0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4.5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mM.</a:t>
            </a:r>
            <a:endParaRPr sz="2400" dirty="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285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b="1" dirty="0">
                <a:latin typeface="Calibri"/>
                <a:cs typeface="Calibri"/>
              </a:rPr>
              <a:t>predialysis</a:t>
            </a:r>
            <a:r>
              <a:rPr sz="2800" b="1" spc="-8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serum</a:t>
            </a:r>
            <a:r>
              <a:rPr sz="2800" b="1" spc="-8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potassium</a:t>
            </a:r>
            <a:r>
              <a:rPr sz="2800" b="1" spc="-10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level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&lt;4.5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mmol/L:</a:t>
            </a:r>
            <a:endParaRPr sz="2800" dirty="0">
              <a:latin typeface="Calibri"/>
              <a:cs typeface="Calibri"/>
            </a:endParaRPr>
          </a:p>
          <a:p>
            <a:pPr marL="12700" marR="511175">
              <a:lnSpc>
                <a:spcPct val="100000"/>
              </a:lnSpc>
              <a:spcBef>
                <a:spcPts val="25"/>
              </a:spcBef>
            </a:pPr>
            <a:r>
              <a:rPr sz="2400" dirty="0">
                <a:latin typeface="Calibri"/>
                <a:cs typeface="Calibri"/>
              </a:rPr>
              <a:t>The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solution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potassium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can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be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≥4.0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mM</a:t>
            </a:r>
            <a:r>
              <a:rPr sz="24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special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caution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needed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in </a:t>
            </a:r>
            <a:r>
              <a:rPr sz="2400" dirty="0">
                <a:latin typeface="Calibri"/>
                <a:cs typeface="Calibri"/>
              </a:rPr>
              <a:t>cardiac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patients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prone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arrhythmias.</a:t>
            </a:r>
            <a:endParaRPr sz="2400" dirty="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285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b="1" dirty="0">
                <a:latin typeface="Calibri"/>
                <a:cs typeface="Calibri"/>
              </a:rPr>
              <a:t>predialysis</a:t>
            </a:r>
            <a:r>
              <a:rPr sz="2800" b="1" spc="-8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plasma</a:t>
            </a:r>
            <a:r>
              <a:rPr sz="2800" b="1" spc="-8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potassium</a:t>
            </a:r>
            <a:r>
              <a:rPr sz="2800" b="1" spc="-10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level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&gt;5.5</a:t>
            </a:r>
            <a:r>
              <a:rPr sz="2800" b="1" spc="-8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mmol/L: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400" dirty="0">
                <a:latin typeface="Calibri"/>
                <a:cs typeface="Calibri"/>
              </a:rPr>
              <a:t>A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solution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potassium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2.0</a:t>
            </a:r>
            <a:r>
              <a:rPr sz="2400" b="1" spc="-5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usually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appropriate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stable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patients.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2880"/>
              </a:spcBef>
              <a:buFont typeface="Wingdings"/>
              <a:buChar char=""/>
              <a:tabLst>
                <a:tab pos="354965" algn="l"/>
              </a:tabLst>
            </a:pP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solution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potassium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concentration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should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latin typeface="Calibri"/>
                <a:cs typeface="Calibri"/>
              </a:rPr>
              <a:t>be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raised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2.5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3.5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in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patients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at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risk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for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arrhythmia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or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in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those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receiving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digitalis</a:t>
            </a:r>
            <a:endParaRPr sz="2400" dirty="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spcBef>
                <a:spcPts val="2855"/>
              </a:spcBef>
              <a:buFont typeface="Wingdings"/>
              <a:buChar char=""/>
              <a:tabLst>
                <a:tab pos="355600" algn="l"/>
              </a:tabLst>
            </a:pP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There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is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marked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rebound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increase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in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serum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potassium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within 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1–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2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hours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after</a:t>
            </a:r>
            <a:r>
              <a:rPr sz="28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404999" y="697327"/>
            <a:ext cx="712279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Dialysis</a:t>
            </a:r>
            <a:r>
              <a:rPr sz="2800" spc="-75" dirty="0"/>
              <a:t> </a:t>
            </a:r>
            <a:r>
              <a:rPr sz="2800" dirty="0"/>
              <a:t>solution</a:t>
            </a:r>
            <a:r>
              <a:rPr sz="2800" spc="-75" dirty="0"/>
              <a:t> </a:t>
            </a:r>
            <a:r>
              <a:rPr sz="2800" dirty="0"/>
              <a:t>calcium</a:t>
            </a:r>
            <a:r>
              <a:rPr sz="2800" spc="-100" dirty="0"/>
              <a:t> </a:t>
            </a:r>
            <a:r>
              <a:rPr sz="2800" spc="-10" dirty="0"/>
              <a:t>levels</a:t>
            </a:r>
            <a:endParaRPr sz="2800" dirty="0"/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xfrm>
            <a:off x="609600" y="1609416"/>
            <a:ext cx="9652000" cy="43954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834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dirty="0"/>
              <a:t>Generally</a:t>
            </a:r>
            <a:r>
              <a:rPr spc="-65" dirty="0"/>
              <a:t> </a:t>
            </a:r>
            <a:r>
              <a:rPr spc="-10" dirty="0"/>
              <a:t>recommended</a:t>
            </a:r>
            <a:r>
              <a:rPr spc="-50" dirty="0"/>
              <a:t> </a:t>
            </a:r>
            <a:r>
              <a:rPr dirty="0"/>
              <a:t>level</a:t>
            </a:r>
            <a:r>
              <a:rPr spc="-65" dirty="0"/>
              <a:t> </a:t>
            </a:r>
            <a:r>
              <a:rPr dirty="0"/>
              <a:t>for</a:t>
            </a:r>
            <a:r>
              <a:rPr spc="-75" dirty="0"/>
              <a:t> </a:t>
            </a:r>
            <a:r>
              <a:rPr dirty="0"/>
              <a:t>acute</a:t>
            </a:r>
            <a:r>
              <a:rPr spc="-70" dirty="0"/>
              <a:t> </a:t>
            </a:r>
            <a:r>
              <a:rPr dirty="0"/>
              <a:t>dialysis</a:t>
            </a:r>
            <a:r>
              <a:rPr spc="-55" dirty="0"/>
              <a:t> </a:t>
            </a:r>
            <a:r>
              <a:rPr dirty="0"/>
              <a:t>is</a:t>
            </a:r>
            <a:r>
              <a:rPr spc="-65" dirty="0"/>
              <a:t> </a:t>
            </a:r>
            <a:r>
              <a:rPr spc="-20" dirty="0"/>
              <a:t>1.5–</a:t>
            </a:r>
            <a:r>
              <a:rPr dirty="0"/>
              <a:t>1.75</a:t>
            </a:r>
            <a:r>
              <a:rPr spc="-15" dirty="0"/>
              <a:t> </a:t>
            </a:r>
            <a:r>
              <a:rPr dirty="0"/>
              <a:t>mM</a:t>
            </a:r>
            <a:r>
              <a:rPr spc="-55" dirty="0"/>
              <a:t> </a:t>
            </a:r>
            <a:r>
              <a:rPr spc="-10" dirty="0"/>
              <a:t>(3.0–</a:t>
            </a:r>
            <a:r>
              <a:rPr dirty="0"/>
              <a:t>3.5</a:t>
            </a:r>
            <a:r>
              <a:rPr spc="-15" dirty="0"/>
              <a:t> </a:t>
            </a:r>
            <a:r>
              <a:rPr spc="-10" dirty="0"/>
              <a:t>mEq/L).</a:t>
            </a:r>
          </a:p>
          <a:p>
            <a:pPr>
              <a:lnSpc>
                <a:spcPct val="100000"/>
              </a:lnSpc>
              <a:spcBef>
                <a:spcPts val="950"/>
              </a:spcBef>
              <a:buFont typeface="Wingdings"/>
              <a:buChar char=""/>
            </a:pPr>
            <a:endParaRPr spc="-10" dirty="0"/>
          </a:p>
          <a:p>
            <a:pPr marL="469900" indent="-457200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dirty="0"/>
              <a:t>There</a:t>
            </a:r>
            <a:r>
              <a:rPr spc="-85" dirty="0"/>
              <a:t> </a:t>
            </a:r>
            <a:r>
              <a:rPr dirty="0"/>
              <a:t>is</a:t>
            </a:r>
            <a:r>
              <a:rPr spc="-75" dirty="0"/>
              <a:t> </a:t>
            </a:r>
            <a:r>
              <a:rPr dirty="0"/>
              <a:t>some</a:t>
            </a:r>
            <a:r>
              <a:rPr spc="-75" dirty="0"/>
              <a:t> </a:t>
            </a:r>
            <a:r>
              <a:rPr dirty="0"/>
              <a:t>evidence</a:t>
            </a:r>
            <a:r>
              <a:rPr spc="-70" dirty="0"/>
              <a:t> </a:t>
            </a:r>
            <a:r>
              <a:rPr dirty="0"/>
              <a:t>that</a:t>
            </a:r>
            <a:r>
              <a:rPr spc="-85" dirty="0"/>
              <a:t> </a:t>
            </a:r>
            <a:r>
              <a:rPr dirty="0"/>
              <a:t>dialysis</a:t>
            </a:r>
            <a:r>
              <a:rPr spc="-60" dirty="0"/>
              <a:t> </a:t>
            </a:r>
            <a:r>
              <a:rPr dirty="0"/>
              <a:t>solution</a:t>
            </a:r>
            <a:r>
              <a:rPr spc="-75" dirty="0"/>
              <a:t> </a:t>
            </a:r>
            <a:r>
              <a:rPr dirty="0"/>
              <a:t>calcium</a:t>
            </a:r>
            <a:r>
              <a:rPr spc="-70" dirty="0"/>
              <a:t> </a:t>
            </a:r>
            <a:r>
              <a:rPr spc="-10" dirty="0"/>
              <a:t>levels</a:t>
            </a:r>
          </a:p>
          <a:p>
            <a:pPr marL="12700">
              <a:lnSpc>
                <a:spcPct val="100000"/>
              </a:lnSpc>
            </a:pPr>
            <a:r>
              <a:rPr b="1" dirty="0">
                <a:latin typeface="Calibri"/>
                <a:cs typeface="Calibri"/>
              </a:rPr>
              <a:t>&lt;1.5</a:t>
            </a:r>
            <a:r>
              <a:rPr b="1" spc="-5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mM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dirty="0"/>
              <a:t>(3.0</a:t>
            </a:r>
            <a:r>
              <a:rPr spc="-55" dirty="0"/>
              <a:t> </a:t>
            </a:r>
            <a:r>
              <a:rPr dirty="0"/>
              <a:t>mEq/L)</a:t>
            </a:r>
            <a:r>
              <a:rPr spc="-60" dirty="0"/>
              <a:t> </a:t>
            </a:r>
            <a:r>
              <a:rPr b="1" dirty="0">
                <a:latin typeface="Calibri"/>
                <a:cs typeface="Calibri"/>
              </a:rPr>
              <a:t>predispose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to</a:t>
            </a:r>
            <a:r>
              <a:rPr b="1" spc="-7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hypotension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during</a:t>
            </a:r>
            <a:r>
              <a:rPr b="1" spc="-7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Dialysis</a:t>
            </a:r>
            <a:r>
              <a:rPr spc="-10" dirty="0"/>
              <a:t>.</a:t>
            </a:r>
          </a:p>
          <a:p>
            <a:pPr>
              <a:lnSpc>
                <a:spcPct val="100000"/>
              </a:lnSpc>
              <a:spcBef>
                <a:spcPts val="3304"/>
              </a:spcBef>
            </a:pPr>
            <a:endParaRPr spc="-10" dirty="0"/>
          </a:p>
          <a:p>
            <a:pPr marL="468630" marR="207645" indent="-456565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dirty="0"/>
              <a:t>In</a:t>
            </a:r>
            <a:r>
              <a:rPr spc="-80" dirty="0"/>
              <a:t> </a:t>
            </a:r>
            <a:r>
              <a:rPr dirty="0"/>
              <a:t>patients</a:t>
            </a:r>
            <a:r>
              <a:rPr spc="-55" dirty="0"/>
              <a:t> </a:t>
            </a:r>
            <a:r>
              <a:rPr dirty="0"/>
              <a:t>with</a:t>
            </a:r>
            <a:r>
              <a:rPr spc="-65" dirty="0"/>
              <a:t> </a:t>
            </a:r>
            <a:r>
              <a:rPr dirty="0"/>
              <a:t>predialysis</a:t>
            </a:r>
            <a:r>
              <a:rPr spc="-45" dirty="0"/>
              <a:t> </a:t>
            </a:r>
            <a:r>
              <a:rPr spc="-10" dirty="0"/>
              <a:t>hypocalcemia,</a:t>
            </a:r>
            <a:r>
              <a:rPr spc="-65" dirty="0"/>
              <a:t> </a:t>
            </a:r>
            <a:r>
              <a:rPr dirty="0"/>
              <a:t>correction</a:t>
            </a:r>
            <a:r>
              <a:rPr spc="-65" dirty="0"/>
              <a:t> </a:t>
            </a:r>
            <a:r>
              <a:rPr dirty="0"/>
              <a:t>of</a:t>
            </a:r>
            <a:r>
              <a:rPr spc="-80" dirty="0"/>
              <a:t> </a:t>
            </a:r>
            <a:r>
              <a:rPr dirty="0"/>
              <a:t>acidosis</a:t>
            </a:r>
            <a:r>
              <a:rPr spc="-55" dirty="0"/>
              <a:t> </a:t>
            </a:r>
            <a:r>
              <a:rPr spc="-25" dirty="0"/>
              <a:t>can 	</a:t>
            </a:r>
            <a:r>
              <a:rPr dirty="0"/>
              <a:t>result</a:t>
            </a:r>
            <a:r>
              <a:rPr spc="-65" dirty="0"/>
              <a:t> </a:t>
            </a:r>
            <a:r>
              <a:rPr dirty="0"/>
              <a:t>lowering</a:t>
            </a:r>
            <a:r>
              <a:rPr spc="-80" dirty="0"/>
              <a:t> </a:t>
            </a:r>
            <a:r>
              <a:rPr dirty="0"/>
              <a:t>of</a:t>
            </a:r>
            <a:r>
              <a:rPr spc="-80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ionized</a:t>
            </a:r>
            <a:r>
              <a:rPr spc="-70" dirty="0"/>
              <a:t> </a:t>
            </a:r>
            <a:r>
              <a:rPr dirty="0"/>
              <a:t>plasma</a:t>
            </a:r>
            <a:r>
              <a:rPr spc="-60" dirty="0"/>
              <a:t> </a:t>
            </a:r>
            <a:r>
              <a:rPr dirty="0"/>
              <a:t>calcium</a:t>
            </a:r>
            <a:r>
              <a:rPr spc="-70" dirty="0"/>
              <a:t> </a:t>
            </a:r>
            <a:r>
              <a:rPr dirty="0"/>
              <a:t>level</a:t>
            </a:r>
            <a:r>
              <a:rPr spc="-80" dirty="0"/>
              <a:t> </a:t>
            </a:r>
            <a:r>
              <a:rPr dirty="0"/>
              <a:t>(with</a:t>
            </a:r>
            <a:r>
              <a:rPr spc="-85" dirty="0"/>
              <a:t> </a:t>
            </a:r>
            <a:r>
              <a:rPr spc="-10" dirty="0"/>
              <a:t>possible 	precipitation</a:t>
            </a:r>
            <a:r>
              <a:rPr spc="-25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spc="-10" dirty="0"/>
              <a:t>seizures).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25</a:t>
            </a:fld>
            <a:endParaRPr spc="-2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416728"/>
            <a:ext cx="9652000" cy="1046312"/>
          </a:xfrm>
          <a:prstGeom prst="rect">
            <a:avLst/>
          </a:prstGeom>
        </p:spPr>
        <p:txBody>
          <a:bodyPr vert="horz" wrap="square" lIns="0" tIns="609473" rIns="0" bIns="0" rtlCol="0">
            <a:spAutoFit/>
          </a:bodyPr>
          <a:lstStyle/>
          <a:p>
            <a:pPr marL="325755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Dialytic</a:t>
            </a:r>
            <a:r>
              <a:rPr sz="2800" spc="-80" dirty="0"/>
              <a:t> </a:t>
            </a:r>
            <a:r>
              <a:rPr sz="2800" dirty="0"/>
              <a:t>treatment</a:t>
            </a:r>
            <a:r>
              <a:rPr sz="2800" spc="-95" dirty="0"/>
              <a:t> </a:t>
            </a:r>
            <a:r>
              <a:rPr sz="2800" dirty="0"/>
              <a:t>of</a:t>
            </a:r>
            <a:r>
              <a:rPr sz="2800" spc="-65" dirty="0"/>
              <a:t> </a:t>
            </a:r>
            <a:r>
              <a:rPr sz="2800" dirty="0"/>
              <a:t>acute</a:t>
            </a:r>
            <a:r>
              <a:rPr sz="2800" spc="-70" dirty="0"/>
              <a:t> </a:t>
            </a:r>
            <a:r>
              <a:rPr sz="2800" spc="-10" dirty="0"/>
              <a:t>hypercalcemia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480467" y="1989278"/>
            <a:ext cx="11337925" cy="26686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Hemodialysis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effective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lowering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serum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calcium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concentration.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4"/>
              </a:spcBef>
              <a:buFont typeface="Wingdings"/>
              <a:buChar char=""/>
            </a:pPr>
            <a:endParaRPr sz="2800" dirty="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Font typeface="Wingdings"/>
              <a:buChar char="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Under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most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circumstances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prefer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add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at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least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1.25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mM</a:t>
            </a:r>
            <a:endParaRPr sz="2800" dirty="0">
              <a:latin typeface="Calibri"/>
              <a:cs typeface="Calibri"/>
            </a:endParaRPr>
          </a:p>
          <a:p>
            <a:pPr marL="12700" marR="67945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Calibri"/>
                <a:cs typeface="Calibri"/>
              </a:rPr>
              <a:t>(2.5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mEq/L)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calcium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hemodialysis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solution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minimize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possibility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of </a:t>
            </a:r>
            <a:r>
              <a:rPr sz="2800" dirty="0">
                <a:latin typeface="Calibri"/>
                <a:cs typeface="Calibri"/>
              </a:rPr>
              <a:t>an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overly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rapid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decrease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serum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ionized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calcium.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33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85513" y="6373774"/>
            <a:ext cx="229489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Handbook</a:t>
            </a:r>
            <a:r>
              <a:rPr sz="1600" spc="3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3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Dialysis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20</a:t>
            </a:r>
            <a:r>
              <a:rPr lang="en-GB" sz="1600" spc="-20" dirty="0">
                <a:latin typeface="Calibri"/>
                <a:cs typeface="Calibri"/>
              </a:rPr>
              <a:t>26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448737"/>
            <a:ext cx="9652000" cy="1014303"/>
          </a:xfrm>
          <a:prstGeom prst="rect">
            <a:avLst/>
          </a:prstGeom>
        </p:spPr>
        <p:txBody>
          <a:bodyPr vert="horz" wrap="square" lIns="0" tIns="516813" rIns="0" bIns="0" rtlCol="0">
            <a:spAutoFit/>
          </a:bodyPr>
          <a:lstStyle/>
          <a:p>
            <a:pPr marL="84074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Dialysis</a:t>
            </a:r>
            <a:r>
              <a:rPr sz="3200" spc="-55" dirty="0"/>
              <a:t> </a:t>
            </a:r>
            <a:r>
              <a:rPr sz="3200" dirty="0"/>
              <a:t>solution</a:t>
            </a:r>
            <a:r>
              <a:rPr sz="3200" spc="-55" dirty="0"/>
              <a:t> </a:t>
            </a:r>
            <a:r>
              <a:rPr sz="3200" dirty="0"/>
              <a:t>magnesium</a:t>
            </a:r>
            <a:r>
              <a:rPr sz="3200" spc="-40" dirty="0"/>
              <a:t> </a:t>
            </a:r>
            <a:r>
              <a:rPr sz="3200" spc="-10" dirty="0"/>
              <a:t>levels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42951" y="1729817"/>
            <a:ext cx="11322684" cy="43056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962025" indent="-4572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The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usual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solution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magnesium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level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ranges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from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0.25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0.75 </a:t>
            </a:r>
            <a:r>
              <a:rPr sz="2800" spc="-25" dirty="0">
                <a:latin typeface="Calibri"/>
                <a:cs typeface="Calibri"/>
              </a:rPr>
              <a:t>mM(0.5–</a:t>
            </a:r>
            <a:r>
              <a:rPr sz="2800" dirty="0">
                <a:latin typeface="Calibri"/>
                <a:cs typeface="Calibri"/>
              </a:rPr>
              <a:t>1.5</a:t>
            </a:r>
            <a:r>
              <a:rPr sz="2800" spc="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mEq/L).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10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469265" marR="5080" indent="-457200">
              <a:lnSpc>
                <a:spcPct val="100000"/>
              </a:lnSpc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The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best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solution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magnesium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level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use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for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acute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terms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11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blood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pressure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maintenance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remains</a:t>
            </a:r>
            <a:r>
              <a:rPr sz="2800" spc="-10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unknown.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0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469265" marR="354330" indent="-4572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spc="-10" dirty="0">
                <a:latin typeface="Calibri"/>
                <a:cs typeface="Calibri"/>
              </a:rPr>
              <a:t>Hypomagnesemia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occurs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malnourished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dialysis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receiving</a:t>
            </a:r>
            <a:r>
              <a:rPr sz="2800" spc="-114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TPN.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355173"/>
            <a:ext cx="9652000" cy="1107867"/>
          </a:xfrm>
          <a:prstGeom prst="rect">
            <a:avLst/>
          </a:prstGeom>
        </p:spPr>
        <p:txBody>
          <a:bodyPr vert="horz" wrap="square" lIns="0" tIns="609473" rIns="0" bIns="0" rtlCol="0">
            <a:spAutoFit/>
          </a:bodyPr>
          <a:lstStyle/>
          <a:p>
            <a:pPr marL="1614805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Dialysis</a:t>
            </a:r>
            <a:r>
              <a:rPr sz="3200" spc="-110" dirty="0"/>
              <a:t> </a:t>
            </a:r>
            <a:r>
              <a:rPr sz="3200" dirty="0"/>
              <a:t>solution</a:t>
            </a:r>
            <a:r>
              <a:rPr sz="3200" spc="-110" dirty="0"/>
              <a:t> </a:t>
            </a:r>
            <a:r>
              <a:rPr sz="3200" dirty="0"/>
              <a:t>dextrose</a:t>
            </a:r>
            <a:r>
              <a:rPr sz="3200" spc="-130" dirty="0"/>
              <a:t> </a:t>
            </a:r>
            <a:r>
              <a:rPr sz="3200" spc="-10" dirty="0"/>
              <a:t>level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28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048613" y="2262632"/>
            <a:ext cx="10363200" cy="25898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8630" marR="496570" indent="-456565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solution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for</a:t>
            </a:r>
            <a:r>
              <a:rPr sz="2800" spc="-11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acute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should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always</a:t>
            </a:r>
            <a:r>
              <a:rPr sz="2800" spc="-10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contain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dextrose 	</a:t>
            </a:r>
            <a:r>
              <a:rPr sz="2800" spc="-25" dirty="0">
                <a:latin typeface="Calibri"/>
                <a:cs typeface="Calibri"/>
              </a:rPr>
              <a:t>(100–</a:t>
            </a:r>
            <a:r>
              <a:rPr sz="2800" dirty="0">
                <a:latin typeface="Calibri"/>
                <a:cs typeface="Calibri"/>
              </a:rPr>
              <a:t>200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mg/dL)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4"/>
              </a:spcBef>
              <a:buFont typeface="Wingdings"/>
              <a:buChar char=""/>
            </a:pPr>
            <a:endParaRPr sz="2800">
              <a:latin typeface="Calibri"/>
              <a:cs typeface="Calibri"/>
            </a:endParaRPr>
          </a:p>
          <a:p>
            <a:pPr marL="468630" marR="5080" indent="-456565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Septic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patients,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diabetics,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receiving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beta-</a:t>
            </a:r>
            <a:r>
              <a:rPr sz="2800" spc="-10" dirty="0">
                <a:latin typeface="Calibri"/>
                <a:cs typeface="Calibri"/>
              </a:rPr>
              <a:t>blockers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are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at 	</a:t>
            </a:r>
            <a:r>
              <a:rPr sz="2800" dirty="0">
                <a:latin typeface="Calibri"/>
                <a:cs typeface="Calibri"/>
              </a:rPr>
              <a:t>risk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developing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severe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hypoglycemia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during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dialysis.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310765" y="386834"/>
            <a:ext cx="711898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dirty="0"/>
              <a:t>Dialysis</a:t>
            </a:r>
            <a:r>
              <a:rPr sz="2400" spc="-130" dirty="0"/>
              <a:t> </a:t>
            </a:r>
            <a:r>
              <a:rPr sz="2400" dirty="0"/>
              <a:t>solution</a:t>
            </a:r>
            <a:r>
              <a:rPr sz="2400" spc="-135" dirty="0"/>
              <a:t> </a:t>
            </a:r>
            <a:r>
              <a:rPr sz="2400" spc="-10" dirty="0"/>
              <a:t>phosphate</a:t>
            </a:r>
            <a:r>
              <a:rPr sz="2400" spc="-135" dirty="0"/>
              <a:t> </a:t>
            </a:r>
            <a:r>
              <a:rPr sz="2400" spc="-10" dirty="0"/>
              <a:t>levels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29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406401" y="828878"/>
            <a:ext cx="11695429" cy="5574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Phosphate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normally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absent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from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solution.</a:t>
            </a:r>
            <a:endParaRPr sz="2800" dirty="0">
              <a:latin typeface="Calibri"/>
              <a:cs typeface="Calibri"/>
            </a:endParaRPr>
          </a:p>
          <a:p>
            <a:pPr marL="12700" marR="5080" indent="456565">
              <a:lnSpc>
                <a:spcPct val="100000"/>
              </a:lnSpc>
              <a:spcBef>
                <a:spcPts val="3365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Use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b="1" spc="-30" dirty="0">
                <a:latin typeface="Calibri"/>
                <a:cs typeface="Calibri"/>
              </a:rPr>
              <a:t>large-</a:t>
            </a:r>
            <a:r>
              <a:rPr sz="2800" b="1" spc="-25" dirty="0">
                <a:latin typeface="Calibri"/>
                <a:cs typeface="Calibri"/>
              </a:rPr>
              <a:t>surface-</a:t>
            </a:r>
            <a:r>
              <a:rPr sz="2800" b="1" dirty="0">
                <a:latin typeface="Calibri"/>
                <a:cs typeface="Calibri"/>
              </a:rPr>
              <a:t>area dialyzer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and</a:t>
            </a:r>
            <a:r>
              <a:rPr sz="2800" b="1" spc="-4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provision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of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a</a:t>
            </a:r>
            <a:r>
              <a:rPr sz="2800" b="1" spc="-4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longer</a:t>
            </a:r>
            <a:r>
              <a:rPr sz="2800" b="1" spc="-4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dialysis</a:t>
            </a:r>
            <a:r>
              <a:rPr sz="2800" b="1" spc="-4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session </a:t>
            </a:r>
            <a:r>
              <a:rPr sz="2800" dirty="0">
                <a:latin typeface="Calibri"/>
                <a:cs typeface="Calibri"/>
              </a:rPr>
              <a:t>increase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amount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of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phosphate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removed</a:t>
            </a:r>
            <a:r>
              <a:rPr sz="2800" b="1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during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dialysis</a:t>
            </a:r>
            <a:endParaRPr sz="2800" dirty="0">
              <a:latin typeface="Calibri"/>
              <a:cs typeface="Calibri"/>
            </a:endParaRPr>
          </a:p>
          <a:p>
            <a:pPr marL="12700" marR="1964055" indent="456565">
              <a:lnSpc>
                <a:spcPct val="100000"/>
              </a:lnSpc>
              <a:spcBef>
                <a:spcPts val="3360"/>
              </a:spcBef>
              <a:buFont typeface="Wingdings"/>
              <a:buChar char="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Malnourished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1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10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receiving</a:t>
            </a:r>
            <a:r>
              <a:rPr sz="2800" spc="-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hyperalimentation </a:t>
            </a:r>
            <a:r>
              <a:rPr sz="2800" dirty="0">
                <a:latin typeface="Calibri"/>
                <a:cs typeface="Calibri"/>
              </a:rPr>
              <a:t>or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patients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being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intensively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dialyzed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for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any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purpose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Calibri"/>
                <a:cs typeface="Calibri"/>
              </a:rPr>
              <a:t>may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have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low</a:t>
            </a:r>
            <a:r>
              <a:rPr sz="2800" b="1" spc="-9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or</a:t>
            </a:r>
            <a:r>
              <a:rPr sz="2800" b="1" spc="-8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low-</a:t>
            </a:r>
            <a:r>
              <a:rPr sz="2800" b="1" dirty="0">
                <a:latin typeface="Calibri"/>
                <a:cs typeface="Calibri"/>
              </a:rPr>
              <a:t>normal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predialysis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serum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phosphate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levels.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0"/>
              </a:spcBef>
            </a:pPr>
            <a:endParaRPr sz="2800" dirty="0">
              <a:latin typeface="Calibri"/>
              <a:cs typeface="Calibri"/>
            </a:endParaRPr>
          </a:p>
          <a:p>
            <a:pPr marL="93345" marR="1657985" indent="-8128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93345" algn="l"/>
                <a:tab pos="468630" algn="l"/>
              </a:tabLst>
            </a:pPr>
            <a:r>
              <a:rPr sz="2800" dirty="0">
                <a:latin typeface="Calibri"/>
                <a:cs typeface="Calibri"/>
              </a:rPr>
              <a:t>	Severe</a:t>
            </a:r>
            <a:r>
              <a:rPr sz="2800" spc="-1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hypophosphatemia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10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cause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respiratory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muscle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weakness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alterations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hemoglobin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oxygen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affinity.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This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can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lead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respiratory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arrest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during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dialysis.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355173"/>
            <a:ext cx="9652000" cy="1107867"/>
          </a:xfrm>
          <a:prstGeom prst="rect">
            <a:avLst/>
          </a:prstGeom>
        </p:spPr>
        <p:txBody>
          <a:bodyPr vert="horz" wrap="square" lIns="0" tIns="609473" rIns="0" bIns="0" rtlCol="0">
            <a:spAutoFit/>
          </a:bodyPr>
          <a:lstStyle/>
          <a:p>
            <a:pPr marL="128524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Acute</a:t>
            </a:r>
            <a:r>
              <a:rPr sz="3200" spc="-85" dirty="0"/>
              <a:t> </a:t>
            </a:r>
            <a:r>
              <a:rPr sz="3200" dirty="0"/>
              <a:t>hemodialysis</a:t>
            </a:r>
            <a:r>
              <a:rPr sz="3200" spc="-25" dirty="0"/>
              <a:t> </a:t>
            </a:r>
            <a:r>
              <a:rPr sz="3200" spc="-10" dirty="0"/>
              <a:t>Prescription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2644902" y="2273300"/>
            <a:ext cx="5534025" cy="19729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00685" indent="-40005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63888"/>
              <a:buAutoNum type="alphaUcPeriod"/>
              <a:tabLst>
                <a:tab pos="400685" algn="l"/>
                <a:tab pos="640080" algn="l"/>
              </a:tabLst>
            </a:pPr>
            <a:r>
              <a:rPr sz="1800" b="1" spc="-50" dirty="0">
                <a:solidFill>
                  <a:srgbClr val="090904"/>
                </a:solidFill>
                <a:latin typeface="Arial"/>
                <a:cs typeface="Arial"/>
              </a:rPr>
              <a:t>.</a:t>
            </a:r>
            <a:r>
              <a:rPr sz="1800" b="1" dirty="0">
                <a:solidFill>
                  <a:srgbClr val="090904"/>
                </a:solidFill>
                <a:latin typeface="Arial"/>
                <a:cs typeface="Arial"/>
              </a:rPr>
              <a:t>	</a:t>
            </a:r>
            <a:r>
              <a:rPr lang="en-US" sz="3200" b="1" dirty="0" smtClean="0">
                <a:solidFill>
                  <a:srgbClr val="090904"/>
                </a:solidFill>
                <a:latin typeface="Arial"/>
                <a:cs typeface="Arial"/>
              </a:rPr>
              <a:t>D</a:t>
            </a:r>
            <a:r>
              <a:rPr sz="3200" b="1" dirty="0" smtClean="0">
                <a:solidFill>
                  <a:srgbClr val="090904"/>
                </a:solidFill>
                <a:latin typeface="Arial"/>
                <a:cs typeface="Arial"/>
              </a:rPr>
              <a:t>ialysis</a:t>
            </a:r>
            <a:r>
              <a:rPr sz="3200" b="1" spc="-60" dirty="0" smtClean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session</a:t>
            </a:r>
            <a:r>
              <a:rPr sz="3200" b="1" spc="-40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090904"/>
                </a:solidFill>
                <a:latin typeface="Arial"/>
                <a:cs typeface="Arial"/>
              </a:rPr>
              <a:t>length</a:t>
            </a:r>
            <a:endParaRPr sz="3200" dirty="0">
              <a:latin typeface="Arial"/>
              <a:cs typeface="Arial"/>
            </a:endParaRPr>
          </a:p>
          <a:p>
            <a:pPr marL="526415" indent="-513715">
              <a:lnSpc>
                <a:spcPts val="3785"/>
              </a:lnSpc>
              <a:buClr>
                <a:srgbClr val="C00000"/>
              </a:buClr>
              <a:buAutoNum type="alphaUcPeriod"/>
              <a:tabLst>
                <a:tab pos="526415" algn="l"/>
              </a:tabLst>
            </a:pPr>
            <a:r>
              <a:rPr lang="en-US" sz="3200" b="1" dirty="0" smtClean="0">
                <a:solidFill>
                  <a:srgbClr val="090904"/>
                </a:solidFill>
                <a:latin typeface="Arial"/>
                <a:cs typeface="Arial"/>
              </a:rPr>
              <a:t> B</a:t>
            </a:r>
            <a:r>
              <a:rPr sz="3200" b="1" dirty="0" smtClean="0">
                <a:solidFill>
                  <a:srgbClr val="090904"/>
                </a:solidFill>
                <a:latin typeface="Arial"/>
                <a:cs typeface="Arial"/>
              </a:rPr>
              <a:t>lood</a:t>
            </a:r>
            <a:r>
              <a:rPr sz="3200" b="1" spc="-40" dirty="0" smtClean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90904"/>
                </a:solidFill>
                <a:latin typeface="Arial"/>
                <a:cs typeface="Arial"/>
              </a:rPr>
              <a:t>flow</a:t>
            </a:r>
            <a:r>
              <a:rPr sz="3200" b="1" spc="-35" dirty="0">
                <a:solidFill>
                  <a:srgbClr val="090904"/>
                </a:solidFill>
                <a:latin typeface="Arial"/>
                <a:cs typeface="Arial"/>
              </a:rPr>
              <a:t> </a:t>
            </a:r>
            <a:r>
              <a:rPr sz="3200" b="1" spc="-20" dirty="0">
                <a:solidFill>
                  <a:srgbClr val="090904"/>
                </a:solidFill>
                <a:latin typeface="Arial"/>
                <a:cs typeface="Arial"/>
              </a:rPr>
              <a:t>rate</a:t>
            </a:r>
            <a:endParaRPr sz="3200" dirty="0">
              <a:latin typeface="Arial"/>
              <a:cs typeface="Arial"/>
            </a:endParaRPr>
          </a:p>
          <a:p>
            <a:pPr marL="619125" indent="-606425">
              <a:lnSpc>
                <a:spcPts val="3785"/>
              </a:lnSpc>
              <a:buClr>
                <a:srgbClr val="C00000"/>
              </a:buClr>
              <a:buAutoNum type="alphaUcPeriod"/>
              <a:tabLst>
                <a:tab pos="619125" algn="l"/>
              </a:tabLst>
            </a:pPr>
            <a:r>
              <a:rPr lang="en-US" sz="3200" b="1" dirty="0" smtClean="0">
                <a:latin typeface="Calibri"/>
                <a:cs typeface="Calibri"/>
              </a:rPr>
              <a:t>C</a:t>
            </a:r>
            <a:r>
              <a:rPr sz="3200" b="1" dirty="0" smtClean="0">
                <a:latin typeface="Calibri"/>
                <a:cs typeface="Calibri"/>
              </a:rPr>
              <a:t>hoosing</a:t>
            </a:r>
            <a:r>
              <a:rPr sz="3200" b="1" spc="-30" dirty="0" smtClean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a </a:t>
            </a:r>
            <a:r>
              <a:rPr sz="3200" b="1" spc="-10" dirty="0">
                <a:latin typeface="Calibri"/>
                <a:cs typeface="Calibri"/>
              </a:rPr>
              <a:t>dialyzer</a:t>
            </a:r>
            <a:endParaRPr sz="3200" dirty="0">
              <a:latin typeface="Calibri"/>
              <a:cs typeface="Calibri"/>
            </a:endParaRPr>
          </a:p>
          <a:p>
            <a:pPr marL="527685" indent="-514984">
              <a:lnSpc>
                <a:spcPct val="100000"/>
              </a:lnSpc>
              <a:buClr>
                <a:srgbClr val="C00000"/>
              </a:buClr>
              <a:tabLst>
                <a:tab pos="527685" algn="l"/>
              </a:tabLst>
            </a:pPr>
            <a:r>
              <a:rPr lang="en-US" sz="3200" b="1" dirty="0" smtClean="0">
                <a:solidFill>
                  <a:srgbClr val="C00000"/>
                </a:solidFill>
                <a:latin typeface="Calibri"/>
                <a:cs typeface="Calibri"/>
              </a:rPr>
              <a:t>D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  <a:cs typeface="Calibri"/>
              </a:rPr>
              <a:t>. </a:t>
            </a:r>
            <a:r>
              <a:rPr lang="en-US" sz="3200" b="1" dirty="0" smtClean="0">
                <a:latin typeface="Calibri"/>
                <a:cs typeface="Calibri"/>
              </a:rPr>
              <a:t> </a:t>
            </a:r>
            <a:r>
              <a:rPr sz="3200" b="1" dirty="0" smtClean="0">
                <a:latin typeface="Calibri"/>
                <a:cs typeface="Calibri"/>
              </a:rPr>
              <a:t>Choosing</a:t>
            </a:r>
            <a:r>
              <a:rPr sz="3200" b="1" spc="-55" dirty="0" smtClean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the</a:t>
            </a:r>
            <a:r>
              <a:rPr sz="3200" b="1" spc="-2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dialysis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solution</a:t>
            </a:r>
            <a:endParaRPr sz="3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807211" y="652242"/>
            <a:ext cx="821880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Dialysis</a:t>
            </a:r>
            <a:r>
              <a:rPr sz="2800" spc="-100" dirty="0"/>
              <a:t> </a:t>
            </a:r>
            <a:r>
              <a:rPr sz="2800" dirty="0"/>
              <a:t>solution</a:t>
            </a:r>
            <a:r>
              <a:rPr sz="2800" spc="-95" dirty="0"/>
              <a:t> </a:t>
            </a:r>
            <a:r>
              <a:rPr sz="2800" dirty="0"/>
              <a:t>phosphate</a:t>
            </a:r>
            <a:r>
              <a:rPr sz="2800" spc="-90" dirty="0"/>
              <a:t> </a:t>
            </a:r>
            <a:r>
              <a:rPr sz="2800" spc="-10" dirty="0"/>
              <a:t>levels…</a:t>
            </a:r>
            <a:endParaRPr sz="28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411276" y="1448562"/>
            <a:ext cx="11503026" cy="44351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69875" indent="-1270">
              <a:lnSpc>
                <a:spcPct val="100000"/>
              </a:lnSpc>
              <a:spcBef>
                <a:spcPts val="105"/>
              </a:spcBef>
              <a:buSzPct val="96875"/>
              <a:buFont typeface="Wingdings"/>
              <a:buChar char=""/>
              <a:tabLst>
                <a:tab pos="375285" algn="l"/>
              </a:tabLst>
            </a:pPr>
            <a:r>
              <a:rPr sz="3200" dirty="0">
                <a:latin typeface="Calibri"/>
                <a:cs typeface="Calibri"/>
              </a:rPr>
              <a:t>	For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prevention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hypophosphatemia,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phosphorus concentration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final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solution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should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about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4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mg/dL.</a:t>
            </a:r>
            <a:endParaRPr sz="3200">
              <a:latin typeface="Calibri"/>
              <a:cs typeface="Calibri"/>
            </a:endParaRPr>
          </a:p>
          <a:p>
            <a:pPr marL="12700" marR="5080" indent="-1270">
              <a:lnSpc>
                <a:spcPct val="100000"/>
              </a:lnSpc>
              <a:spcBef>
                <a:spcPts val="3840"/>
              </a:spcBef>
              <a:buSzPct val="96875"/>
              <a:buFont typeface="Wingdings"/>
              <a:buChar char=""/>
              <a:tabLst>
                <a:tab pos="375285" algn="l"/>
              </a:tabLst>
            </a:pPr>
            <a:r>
              <a:rPr sz="3200" dirty="0">
                <a:latin typeface="Calibri"/>
                <a:cs typeface="Calibri"/>
              </a:rPr>
              <a:t>	For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patients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at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risk,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phosphate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can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added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to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solution </a:t>
            </a:r>
            <a:r>
              <a:rPr sz="3200" dirty="0">
                <a:latin typeface="Calibri"/>
                <a:cs typeface="Calibri"/>
              </a:rPr>
              <a:t>this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practice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not</a:t>
            </a:r>
            <a:r>
              <a:rPr sz="3200" spc="-30" dirty="0">
                <a:latin typeface="Calibri"/>
                <a:cs typeface="Calibri"/>
              </a:rPr>
              <a:t> FDA-</a:t>
            </a:r>
            <a:r>
              <a:rPr sz="3200" spc="-10" dirty="0">
                <a:latin typeface="Calibri"/>
                <a:cs typeface="Calibri"/>
              </a:rPr>
              <a:t>approved.</a:t>
            </a:r>
            <a:endParaRPr sz="3200">
              <a:latin typeface="Calibri"/>
              <a:cs typeface="Calibri"/>
            </a:endParaRPr>
          </a:p>
          <a:p>
            <a:pPr marL="12700" marR="198755" indent="-1270">
              <a:lnSpc>
                <a:spcPct val="100299"/>
              </a:lnSpc>
              <a:spcBef>
                <a:spcPts val="3829"/>
              </a:spcBef>
              <a:buSzPct val="96875"/>
              <a:buFont typeface="Wingdings"/>
              <a:buChar char=""/>
              <a:tabLst>
                <a:tab pos="375285" algn="l"/>
              </a:tabLst>
            </a:pPr>
            <a:r>
              <a:rPr sz="3200" dirty="0">
                <a:latin typeface="Calibri"/>
                <a:cs typeface="Calibri"/>
              </a:rPr>
              <a:t>	Phosphate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can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given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intravenously,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although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this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must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done </a:t>
            </a:r>
            <a:r>
              <a:rPr sz="3200" dirty="0">
                <a:latin typeface="Calibri"/>
                <a:cs typeface="Calibri"/>
              </a:rPr>
              <a:t>carefully</a:t>
            </a:r>
            <a:r>
              <a:rPr sz="3200" spc="-1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to</a:t>
            </a:r>
            <a:r>
              <a:rPr sz="3200" spc="-10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avoid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overcorrection</a:t>
            </a:r>
            <a:r>
              <a:rPr sz="3200" spc="-1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and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hypocalcemia&amp;</a:t>
            </a:r>
            <a:r>
              <a:rPr sz="3200" spc="5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acute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kidney injury.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 smtClean="0"/>
          </a:p>
          <a:p>
            <a:r>
              <a:rPr lang="en-US" sz="3600" dirty="0" smtClean="0"/>
              <a:t>In your opinion, what is the maximum volume of fluid that can be safely removed by </a:t>
            </a:r>
            <a:r>
              <a:rPr lang="en-US" sz="3600" dirty="0" err="1" smtClean="0"/>
              <a:t>ultrafiltration</a:t>
            </a:r>
            <a:r>
              <a:rPr lang="en-US" sz="3600" dirty="0" smtClean="0"/>
              <a:t> during a single </a:t>
            </a:r>
            <a:r>
              <a:rPr lang="en-US" sz="3600" dirty="0" err="1" smtClean="0"/>
              <a:t>hemodialysis</a:t>
            </a:r>
            <a:r>
              <a:rPr lang="en-US" sz="3600" dirty="0" smtClean="0"/>
              <a:t> session?</a:t>
            </a:r>
            <a:endParaRPr lang="en-US" sz="36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577591" y="509008"/>
            <a:ext cx="439229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25" dirty="0"/>
              <a:t>Ultrafiltration</a:t>
            </a:r>
            <a:r>
              <a:rPr sz="2400" spc="-90" dirty="0"/>
              <a:t> </a:t>
            </a:r>
            <a:r>
              <a:rPr sz="2400" spc="-10" dirty="0"/>
              <a:t>orders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32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312926"/>
            <a:ext cx="9864725" cy="43056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Fluid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removal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needs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range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from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0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5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kg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per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session.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4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12700" marR="1141730" indent="457200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Fluid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removal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rates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10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mL/kg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per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hour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are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usually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well </a:t>
            </a:r>
            <a:r>
              <a:rPr sz="2800" spc="-10" dirty="0">
                <a:latin typeface="Calibri"/>
                <a:cs typeface="Calibri"/>
              </a:rPr>
              <a:t>tolerated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volume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overloaded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patients.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0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12700" marR="1609090" indent="4572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If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patient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does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not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have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pedal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edema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or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anasarca,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absence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pulmonary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congestion,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it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is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unusual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to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Calibri"/>
                <a:cs typeface="Calibri"/>
              </a:rPr>
              <a:t>need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remove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greater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than</a:t>
            </a:r>
            <a:r>
              <a:rPr sz="2800" spc="-25" dirty="0">
                <a:latin typeface="Calibri"/>
                <a:cs typeface="Calibri"/>
              </a:rPr>
              <a:t> 2–</a:t>
            </a:r>
            <a:r>
              <a:rPr sz="2800" dirty="0">
                <a:latin typeface="Calibri"/>
                <a:cs typeface="Calibri"/>
              </a:rPr>
              <a:t>3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over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session.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0118" y="724866"/>
            <a:ext cx="11631294" cy="5599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If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large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amount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fluid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e.g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.,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4.0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</a:t>
            </a:r>
            <a:r>
              <a:rPr sz="2800" dirty="0">
                <a:latin typeface="Calibri"/>
                <a:cs typeface="Calibri"/>
              </a:rPr>
              <a:t>)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must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removed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over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2-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hour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period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latin typeface="Calibri"/>
                <a:cs typeface="Calibri"/>
              </a:rPr>
              <a:t>, </a:t>
            </a:r>
            <a:r>
              <a:rPr sz="2800" dirty="0">
                <a:latin typeface="Calibri"/>
                <a:cs typeface="Calibri"/>
              </a:rPr>
              <a:t>it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is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impractical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dangerous.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10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469900" marR="148590" indent="-457200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The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dialysis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solution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flow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initially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shut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off,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isolated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ultrafiltration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performed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for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1–</a:t>
            </a:r>
            <a:r>
              <a:rPr sz="2800" b="1" dirty="0">
                <a:latin typeface="Calibri"/>
                <a:cs typeface="Calibri"/>
              </a:rPr>
              <a:t>2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hours,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removing</a:t>
            </a:r>
            <a:r>
              <a:rPr sz="2800" b="1" spc="-3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2–</a:t>
            </a:r>
            <a:r>
              <a:rPr sz="2800" b="1" dirty="0">
                <a:latin typeface="Calibri"/>
                <a:cs typeface="Calibri"/>
              </a:rPr>
              <a:t>3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kg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of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fluid.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4"/>
              </a:spcBef>
              <a:buFont typeface="Wingdings"/>
              <a:buChar char=""/>
            </a:pPr>
            <a:endParaRPr sz="2800" dirty="0">
              <a:latin typeface="Calibri"/>
              <a:cs typeface="Calibri"/>
            </a:endParaRPr>
          </a:p>
          <a:p>
            <a:pPr marL="469900" marR="133350" indent="-457200">
              <a:lnSpc>
                <a:spcPct val="100000"/>
              </a:lnSpc>
              <a:buFont typeface="Wingdings"/>
              <a:buChar char=""/>
              <a:tabLst>
                <a:tab pos="469900" algn="l"/>
              </a:tabLst>
            </a:pPr>
            <a:r>
              <a:rPr sz="2800" b="1" spc="-10" dirty="0">
                <a:latin typeface="Calibri"/>
                <a:cs typeface="Calibri"/>
              </a:rPr>
              <a:t>Immediately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spc="-30" dirty="0">
                <a:latin typeface="Calibri"/>
                <a:cs typeface="Calibri"/>
              </a:rPr>
              <a:t>thereafter,</a:t>
            </a:r>
            <a:r>
              <a:rPr sz="2800" spc="-11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performed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for</a:t>
            </a:r>
            <a:r>
              <a:rPr sz="2800" b="1" spc="-8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2</a:t>
            </a:r>
            <a:r>
              <a:rPr sz="2800" b="1" spc="-8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hours</a:t>
            </a:r>
            <a:r>
              <a:rPr sz="2800" dirty="0">
                <a:latin typeface="Calibri"/>
                <a:cs typeface="Calibri"/>
              </a:rPr>
              <a:t>,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removing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remainder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desired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fluid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volume.</a:t>
            </a:r>
            <a:endParaRPr sz="2800" dirty="0">
              <a:latin typeface="Calibri"/>
              <a:cs typeface="Calibri"/>
            </a:endParaRPr>
          </a:p>
          <a:p>
            <a:pPr marL="469900" marR="910590" indent="-457200">
              <a:lnSpc>
                <a:spcPct val="100699"/>
              </a:lnSpc>
              <a:spcBef>
                <a:spcPts val="3335"/>
              </a:spcBef>
              <a:buFont typeface="Wingdings"/>
              <a:buChar char=""/>
              <a:tabLst>
                <a:tab pos="469900" algn="l"/>
              </a:tabLst>
            </a:pP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If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severe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electrolyte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abnormalities,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such</a:t>
            </a:r>
            <a:r>
              <a:rPr sz="2800" b="1" spc="-8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as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hyperkalemia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are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present,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may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have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be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performed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prior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isolated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ultrafiltration.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3252596" y="256278"/>
            <a:ext cx="475488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25" dirty="0"/>
              <a:t>Ultrafiltration</a:t>
            </a:r>
            <a:r>
              <a:rPr sz="2400" spc="-85" dirty="0"/>
              <a:t> </a:t>
            </a:r>
            <a:r>
              <a:rPr sz="2400" spc="-10" dirty="0"/>
              <a:t>orders…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33</a:t>
            </a:fld>
            <a:endParaRPr spc="-25" dirty="0"/>
          </a:p>
        </p:txBody>
      </p:sp>
      <p:grpSp>
        <p:nvGrpSpPr>
          <p:cNvPr id="4" name="object 4"/>
          <p:cNvGrpSpPr/>
          <p:nvPr/>
        </p:nvGrpSpPr>
        <p:grpSpPr>
          <a:xfrm>
            <a:off x="5462016" y="1674876"/>
            <a:ext cx="495300" cy="544195"/>
            <a:chOff x="5462015" y="1674876"/>
            <a:chExt cx="495300" cy="544195"/>
          </a:xfrm>
        </p:grpSpPr>
        <p:sp>
          <p:nvSpPr>
            <p:cNvPr id="5" name="object 5"/>
            <p:cNvSpPr/>
            <p:nvPr/>
          </p:nvSpPr>
          <p:spPr>
            <a:xfrm>
              <a:off x="5468111" y="1680972"/>
              <a:ext cx="483234" cy="532130"/>
            </a:xfrm>
            <a:custGeom>
              <a:avLst/>
              <a:gdLst/>
              <a:ahLst/>
              <a:cxnLst/>
              <a:rect l="l" t="t" r="r" b="b"/>
              <a:pathLst>
                <a:path w="483235" h="532130">
                  <a:moveTo>
                    <a:pt x="362330" y="0"/>
                  </a:moveTo>
                  <a:lnTo>
                    <a:pt x="120776" y="0"/>
                  </a:lnTo>
                  <a:lnTo>
                    <a:pt x="120776" y="290322"/>
                  </a:lnTo>
                  <a:lnTo>
                    <a:pt x="0" y="290322"/>
                  </a:lnTo>
                  <a:lnTo>
                    <a:pt x="241553" y="531876"/>
                  </a:lnTo>
                  <a:lnTo>
                    <a:pt x="483108" y="290322"/>
                  </a:lnTo>
                  <a:lnTo>
                    <a:pt x="362330" y="290322"/>
                  </a:lnTo>
                  <a:lnTo>
                    <a:pt x="36233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68111" y="1680972"/>
              <a:ext cx="483234" cy="532130"/>
            </a:xfrm>
            <a:custGeom>
              <a:avLst/>
              <a:gdLst/>
              <a:ahLst/>
              <a:cxnLst/>
              <a:rect l="l" t="t" r="r" b="b"/>
              <a:pathLst>
                <a:path w="483235" h="532130">
                  <a:moveTo>
                    <a:pt x="0" y="290322"/>
                  </a:moveTo>
                  <a:lnTo>
                    <a:pt x="120776" y="290322"/>
                  </a:lnTo>
                  <a:lnTo>
                    <a:pt x="120776" y="0"/>
                  </a:lnTo>
                  <a:lnTo>
                    <a:pt x="362330" y="0"/>
                  </a:lnTo>
                  <a:lnTo>
                    <a:pt x="362330" y="290322"/>
                  </a:lnTo>
                  <a:lnTo>
                    <a:pt x="483108" y="290322"/>
                  </a:lnTo>
                  <a:lnTo>
                    <a:pt x="241553" y="531876"/>
                  </a:lnTo>
                  <a:lnTo>
                    <a:pt x="0" y="290322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460491" y="3627120"/>
            <a:ext cx="497205" cy="544195"/>
            <a:chOff x="5460491" y="3627120"/>
            <a:chExt cx="497205" cy="544195"/>
          </a:xfrm>
        </p:grpSpPr>
        <p:sp>
          <p:nvSpPr>
            <p:cNvPr id="8" name="object 8"/>
            <p:cNvSpPr/>
            <p:nvPr/>
          </p:nvSpPr>
          <p:spPr>
            <a:xfrm>
              <a:off x="5466587" y="3633216"/>
              <a:ext cx="485140" cy="532130"/>
            </a:xfrm>
            <a:custGeom>
              <a:avLst/>
              <a:gdLst/>
              <a:ahLst/>
              <a:cxnLst/>
              <a:rect l="l" t="t" r="r" b="b"/>
              <a:pathLst>
                <a:path w="485139" h="532129">
                  <a:moveTo>
                    <a:pt x="363474" y="0"/>
                  </a:moveTo>
                  <a:lnTo>
                    <a:pt x="121158" y="0"/>
                  </a:lnTo>
                  <a:lnTo>
                    <a:pt x="121158" y="289559"/>
                  </a:lnTo>
                  <a:lnTo>
                    <a:pt x="0" y="289559"/>
                  </a:lnTo>
                  <a:lnTo>
                    <a:pt x="242315" y="531875"/>
                  </a:lnTo>
                  <a:lnTo>
                    <a:pt x="484632" y="289559"/>
                  </a:lnTo>
                  <a:lnTo>
                    <a:pt x="363474" y="289559"/>
                  </a:lnTo>
                  <a:lnTo>
                    <a:pt x="36347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66587" y="3633216"/>
              <a:ext cx="485140" cy="532130"/>
            </a:xfrm>
            <a:custGeom>
              <a:avLst/>
              <a:gdLst/>
              <a:ahLst/>
              <a:cxnLst/>
              <a:rect l="l" t="t" r="r" b="b"/>
              <a:pathLst>
                <a:path w="485139" h="532129">
                  <a:moveTo>
                    <a:pt x="0" y="289559"/>
                  </a:moveTo>
                  <a:lnTo>
                    <a:pt x="121158" y="289559"/>
                  </a:lnTo>
                  <a:lnTo>
                    <a:pt x="121158" y="0"/>
                  </a:lnTo>
                  <a:lnTo>
                    <a:pt x="363474" y="0"/>
                  </a:lnTo>
                  <a:lnTo>
                    <a:pt x="363474" y="289559"/>
                  </a:lnTo>
                  <a:lnTo>
                    <a:pt x="484632" y="289559"/>
                  </a:lnTo>
                  <a:lnTo>
                    <a:pt x="242315" y="531875"/>
                  </a:lnTo>
                  <a:lnTo>
                    <a:pt x="0" y="289559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847243"/>
            <a:ext cx="9652000" cy="615797"/>
          </a:xfrm>
          <a:prstGeom prst="rect">
            <a:avLst/>
          </a:prstGeom>
        </p:spPr>
        <p:txBody>
          <a:bodyPr vert="horz" wrap="square" lIns="0" tIns="142418" rIns="0" bIns="0" rtlCol="0">
            <a:spAutoFit/>
          </a:bodyPr>
          <a:lstStyle/>
          <a:p>
            <a:pPr marL="4242435" marR="5080" indent="-4126229">
              <a:lnSpc>
                <a:spcPts val="4340"/>
              </a:lnSpc>
              <a:spcBef>
                <a:spcPts val="625"/>
              </a:spcBef>
            </a:pPr>
            <a:r>
              <a:rPr sz="2000" dirty="0"/>
              <a:t>Impact</a:t>
            </a:r>
            <a:r>
              <a:rPr sz="2000" spc="-110" dirty="0"/>
              <a:t> </a:t>
            </a:r>
            <a:r>
              <a:rPr sz="2000" dirty="0"/>
              <a:t>of</a:t>
            </a:r>
            <a:r>
              <a:rPr sz="2000" spc="-110" dirty="0"/>
              <a:t> </a:t>
            </a:r>
            <a:r>
              <a:rPr sz="2000" dirty="0"/>
              <a:t>dialysis</a:t>
            </a:r>
            <a:r>
              <a:rPr sz="2000" spc="-95" dirty="0"/>
              <a:t> </a:t>
            </a:r>
            <a:r>
              <a:rPr sz="2000" dirty="0"/>
              <a:t>frequency</a:t>
            </a:r>
            <a:r>
              <a:rPr sz="2000" spc="-90" dirty="0"/>
              <a:t> </a:t>
            </a:r>
            <a:r>
              <a:rPr sz="2000" dirty="0"/>
              <a:t>on</a:t>
            </a:r>
            <a:r>
              <a:rPr sz="2000" spc="-105" dirty="0"/>
              <a:t> </a:t>
            </a:r>
            <a:r>
              <a:rPr sz="2000" spc="-10" dirty="0"/>
              <a:t>ultrafiltration needs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34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87860" y="1969770"/>
            <a:ext cx="11682094" cy="3015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Calibri"/>
                <a:cs typeface="Calibri"/>
              </a:rPr>
              <a:t>Use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frequent</a:t>
            </a:r>
            <a:r>
              <a:rPr sz="2800" b="1" spc="-4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(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4-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7</a:t>
            </a:r>
            <a:r>
              <a:rPr sz="28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times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per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week</a:t>
            </a:r>
            <a:r>
              <a:rPr sz="2800" dirty="0">
                <a:latin typeface="Calibri"/>
                <a:cs typeface="Calibri"/>
              </a:rPr>
              <a:t>)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schedule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reduces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the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amount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of </a:t>
            </a:r>
            <a:r>
              <a:rPr sz="2800" b="1" dirty="0">
                <a:latin typeface="Calibri"/>
                <a:cs typeface="Calibri"/>
              </a:rPr>
              <a:t>fluid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that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needs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to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be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removed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with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each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dialysis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spc="-50" dirty="0">
                <a:latin typeface="Calibri"/>
                <a:cs typeface="Calibri"/>
              </a:rPr>
              <a:t>:</a:t>
            </a:r>
            <a:endParaRPr sz="28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3360"/>
              </a:spcBef>
              <a:buFont typeface="Wingdings"/>
              <a:buChar char="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lowering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risk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intradialytic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hypotension</a:t>
            </a:r>
            <a:endParaRPr sz="28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Font typeface="Wingdings"/>
              <a:buChar char="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Ischemic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damage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already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impaired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set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kidneys.</a:t>
            </a:r>
            <a:endParaRPr sz="2800" dirty="0">
              <a:latin typeface="Calibri"/>
              <a:cs typeface="Calibri"/>
            </a:endParaRPr>
          </a:p>
          <a:p>
            <a:pPr marL="93345">
              <a:lnSpc>
                <a:spcPct val="100000"/>
              </a:lnSpc>
              <a:spcBef>
                <a:spcPts val="3390"/>
              </a:spcBef>
            </a:pP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An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alternative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way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remove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fluid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relatively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asymptomatically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use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SLED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-506602"/>
            <a:ext cx="9652000" cy="1969642"/>
          </a:xfrm>
          <a:prstGeom prst="rect">
            <a:avLst/>
          </a:prstGeom>
        </p:spPr>
        <p:txBody>
          <a:bodyPr vert="horz" wrap="square" lIns="0" tIns="609473" rIns="0" bIns="0" rtlCol="0">
            <a:spAutoFit/>
          </a:bodyPr>
          <a:lstStyle/>
          <a:p>
            <a:pPr marL="82423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Patient</a:t>
            </a:r>
            <a:r>
              <a:rPr sz="4400" spc="-130" dirty="0"/>
              <a:t> </a:t>
            </a:r>
            <a:r>
              <a:rPr sz="4400" dirty="0"/>
              <a:t>monitoring</a:t>
            </a:r>
            <a:r>
              <a:rPr sz="4400" spc="-100" dirty="0"/>
              <a:t> </a:t>
            </a:r>
            <a:r>
              <a:rPr sz="4400" dirty="0"/>
              <a:t>and</a:t>
            </a:r>
            <a:r>
              <a:rPr sz="4400" spc="-85" dirty="0"/>
              <a:t> </a:t>
            </a:r>
            <a:r>
              <a:rPr sz="4400" spc="-10" dirty="0"/>
              <a:t>complications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24637" y="2615564"/>
            <a:ext cx="10852149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Calibri"/>
                <a:cs typeface="Calibri"/>
              </a:rPr>
              <a:t>The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patient’s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blood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pressure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should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monitored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as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often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as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necessary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2800" dirty="0">
                <a:latin typeface="Calibri"/>
                <a:cs typeface="Calibri"/>
              </a:rPr>
              <a:t>,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but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at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least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every</a:t>
            </a:r>
            <a:r>
              <a:rPr sz="28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15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minutes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for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acute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in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an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unstable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patient</a:t>
            </a:r>
            <a:r>
              <a:rPr sz="2800" spc="-10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-506602"/>
            <a:ext cx="9652000" cy="1969642"/>
          </a:xfrm>
          <a:prstGeom prst="rect">
            <a:avLst/>
          </a:prstGeom>
        </p:spPr>
        <p:txBody>
          <a:bodyPr vert="horz" wrap="square" lIns="0" tIns="609473" rIns="0" bIns="0" rtlCol="0">
            <a:spAutoFit/>
          </a:bodyPr>
          <a:lstStyle/>
          <a:p>
            <a:pPr marL="2548255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Postdialysis</a:t>
            </a:r>
            <a:r>
              <a:rPr sz="4400" spc="-185" dirty="0"/>
              <a:t> </a:t>
            </a:r>
            <a:r>
              <a:rPr sz="4400" spc="-10" dirty="0"/>
              <a:t>evaluation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36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2300174"/>
            <a:ext cx="4551680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54965" algn="l"/>
              </a:tabLst>
            </a:pPr>
            <a:r>
              <a:rPr sz="3200" b="1" dirty="0">
                <a:latin typeface="Calibri"/>
                <a:cs typeface="Calibri"/>
              </a:rPr>
              <a:t>Weight</a:t>
            </a:r>
            <a:r>
              <a:rPr sz="3200" b="1" spc="-180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loss</a:t>
            </a:r>
            <a:endParaRPr sz="32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25"/>
              </a:spcBef>
              <a:buAutoNum type="arabicPeriod"/>
              <a:tabLst>
                <a:tab pos="354965" algn="l"/>
              </a:tabLst>
            </a:pPr>
            <a:r>
              <a:rPr sz="3200" b="1" spc="-10" dirty="0">
                <a:latin typeface="Calibri"/>
                <a:cs typeface="Calibri"/>
              </a:rPr>
              <a:t>Postdialysis</a:t>
            </a:r>
            <a:r>
              <a:rPr sz="3200" b="1" spc="-6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blood</a:t>
            </a:r>
            <a:r>
              <a:rPr sz="3200" b="1" spc="-4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values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978278" y="292854"/>
            <a:ext cx="5257164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10" dirty="0"/>
              <a:t>Postdialysis</a:t>
            </a:r>
            <a:r>
              <a:rPr sz="2400" spc="-140" dirty="0"/>
              <a:t> </a:t>
            </a:r>
            <a:r>
              <a:rPr sz="2400" dirty="0"/>
              <a:t>blood</a:t>
            </a:r>
            <a:r>
              <a:rPr sz="2400" spc="-165" dirty="0"/>
              <a:t> </a:t>
            </a:r>
            <a:r>
              <a:rPr sz="2400" spc="-10" dirty="0"/>
              <a:t>values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01803" y="1160221"/>
            <a:ext cx="11124565" cy="4296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56565">
              <a:lnSpc>
                <a:spcPct val="100000"/>
              </a:lnSpc>
              <a:spcBef>
                <a:spcPts val="95"/>
              </a:spcBef>
              <a:buFont typeface="Wingdings"/>
              <a:buChar char=""/>
              <a:tabLst>
                <a:tab pos="469265" algn="l"/>
              </a:tabLst>
            </a:pPr>
            <a:r>
              <a:rPr sz="2800" dirty="0">
                <a:latin typeface="Calibri"/>
                <a:cs typeface="Calibri"/>
              </a:rPr>
              <a:t>For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urea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nitrogen,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sodium,</a:t>
            </a:r>
            <a:r>
              <a:rPr sz="2800" b="1" spc="-8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and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calcium</a:t>
            </a:r>
            <a:r>
              <a:rPr sz="2800" dirty="0">
                <a:latin typeface="Calibri"/>
                <a:cs typeface="Calibri"/>
              </a:rPr>
              <a:t>,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postdialysis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specimen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can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be </a:t>
            </a:r>
            <a:r>
              <a:rPr sz="2800" dirty="0">
                <a:latin typeface="Calibri"/>
                <a:cs typeface="Calibri"/>
              </a:rPr>
              <a:t>drawn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20–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30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seconds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2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minutes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after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dialysis.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469900" marR="136525" indent="-457200">
              <a:lnSpc>
                <a:spcPct val="100000"/>
              </a:lnSpc>
              <a:spcBef>
                <a:spcPts val="3365"/>
              </a:spcBef>
              <a:buFont typeface="Wingdings"/>
              <a:buChar char=""/>
              <a:tabLst>
                <a:tab pos="469900" algn="l"/>
              </a:tabLst>
            </a:pPr>
            <a:r>
              <a:rPr sz="2800" dirty="0">
                <a:latin typeface="Calibri"/>
                <a:cs typeface="Calibri"/>
              </a:rPr>
              <a:t>A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postdialysis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increase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plasma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urea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level</a:t>
            </a:r>
            <a:r>
              <a:rPr sz="28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10%–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20%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 usually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occurs</a:t>
            </a:r>
            <a:r>
              <a:rPr sz="2800" b="1" spc="-7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within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30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minutes</a:t>
            </a:r>
            <a:r>
              <a:rPr sz="28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due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reequilibration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urea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between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various </a:t>
            </a:r>
            <a:r>
              <a:rPr sz="2800" dirty="0">
                <a:latin typeface="Calibri"/>
                <a:cs typeface="Calibri"/>
              </a:rPr>
              <a:t>body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compartments.</a:t>
            </a:r>
            <a:endParaRPr sz="2800" dirty="0">
              <a:latin typeface="Calibri"/>
              <a:cs typeface="Calibri"/>
            </a:endParaRPr>
          </a:p>
          <a:p>
            <a:pPr marL="12700" marR="161925" indent="456565">
              <a:lnSpc>
                <a:spcPct val="100400"/>
              </a:lnSpc>
              <a:spcBef>
                <a:spcPts val="3350"/>
              </a:spcBef>
              <a:buFont typeface="Wingdings"/>
              <a:buChar char=""/>
              <a:tabLst>
                <a:tab pos="469265" algn="l"/>
                <a:tab pos="6688455" algn="l"/>
              </a:tabLst>
            </a:pPr>
            <a:r>
              <a:rPr sz="2800" dirty="0">
                <a:latin typeface="Calibri"/>
                <a:cs typeface="Calibri"/>
              </a:rPr>
              <a:t>because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concomitant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shifting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potassium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into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cells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due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correction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acidosis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or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cellular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uptake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glucose</a:t>
            </a:r>
            <a:r>
              <a:rPr sz="2800" dirty="0">
                <a:latin typeface="Calibri"/>
                <a:cs typeface="Calibri"/>
              </a:rPr>
              <a:t>	it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is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best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to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sample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blood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dirty="0">
                <a:latin typeface="Calibri"/>
                <a:cs typeface="Calibri"/>
              </a:rPr>
              <a:t>potassium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at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least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1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hour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after</a:t>
            </a:r>
            <a:r>
              <a:rPr sz="28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end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r>
              <a:rPr sz="2800" spc="-10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667501" y="4634484"/>
            <a:ext cx="436245" cy="408940"/>
            <a:chOff x="6667500" y="4634484"/>
            <a:chExt cx="436245" cy="408940"/>
          </a:xfrm>
        </p:grpSpPr>
        <p:sp>
          <p:nvSpPr>
            <p:cNvPr id="5" name="object 5"/>
            <p:cNvSpPr/>
            <p:nvPr/>
          </p:nvSpPr>
          <p:spPr>
            <a:xfrm>
              <a:off x="6673595" y="4640580"/>
              <a:ext cx="424180" cy="396240"/>
            </a:xfrm>
            <a:custGeom>
              <a:avLst/>
              <a:gdLst/>
              <a:ahLst/>
              <a:cxnLst/>
              <a:rect l="l" t="t" r="r" b="b"/>
              <a:pathLst>
                <a:path w="424179" h="396239">
                  <a:moveTo>
                    <a:pt x="225551" y="0"/>
                  </a:moveTo>
                  <a:lnTo>
                    <a:pt x="225551" y="99060"/>
                  </a:lnTo>
                  <a:lnTo>
                    <a:pt x="0" y="99060"/>
                  </a:lnTo>
                  <a:lnTo>
                    <a:pt x="0" y="297180"/>
                  </a:lnTo>
                  <a:lnTo>
                    <a:pt x="225551" y="297180"/>
                  </a:lnTo>
                  <a:lnTo>
                    <a:pt x="225551" y="396240"/>
                  </a:lnTo>
                  <a:lnTo>
                    <a:pt x="423672" y="198120"/>
                  </a:lnTo>
                  <a:lnTo>
                    <a:pt x="225551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673595" y="4640580"/>
              <a:ext cx="424180" cy="396240"/>
            </a:xfrm>
            <a:custGeom>
              <a:avLst/>
              <a:gdLst/>
              <a:ahLst/>
              <a:cxnLst/>
              <a:rect l="l" t="t" r="r" b="b"/>
              <a:pathLst>
                <a:path w="424179" h="396239">
                  <a:moveTo>
                    <a:pt x="0" y="99060"/>
                  </a:moveTo>
                  <a:lnTo>
                    <a:pt x="225551" y="99060"/>
                  </a:lnTo>
                  <a:lnTo>
                    <a:pt x="225551" y="0"/>
                  </a:lnTo>
                  <a:lnTo>
                    <a:pt x="423672" y="198120"/>
                  </a:lnTo>
                  <a:lnTo>
                    <a:pt x="225551" y="396240"/>
                  </a:lnTo>
                  <a:lnTo>
                    <a:pt x="225551" y="297180"/>
                  </a:lnTo>
                  <a:lnTo>
                    <a:pt x="0" y="297180"/>
                  </a:lnTo>
                  <a:lnTo>
                    <a:pt x="0" y="99060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339589" y="6430848"/>
            <a:ext cx="2294891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14"/>
              </a:lnSpc>
            </a:pPr>
            <a:r>
              <a:rPr sz="1600" dirty="0">
                <a:latin typeface="Calibri"/>
                <a:cs typeface="Calibri"/>
              </a:rPr>
              <a:t>Handbook</a:t>
            </a:r>
            <a:r>
              <a:rPr sz="1600" spc="3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3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Dialysis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2015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009902" y="454733"/>
            <a:ext cx="8007349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SUMMARY</a:t>
            </a:r>
            <a:r>
              <a:rPr sz="3200" spc="-120" dirty="0"/>
              <a:t> </a:t>
            </a:r>
            <a:r>
              <a:rPr sz="3200" dirty="0"/>
              <a:t>AND</a:t>
            </a:r>
            <a:r>
              <a:rPr sz="3200" spc="-145" dirty="0"/>
              <a:t> </a:t>
            </a:r>
            <a:r>
              <a:rPr sz="3200" spc="-20" dirty="0"/>
              <a:t>RECOMMENDATIONS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38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65786" y="1405204"/>
            <a:ext cx="10882629" cy="40831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The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components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acute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prescription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include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choice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hemodialysis </a:t>
            </a:r>
            <a:r>
              <a:rPr sz="2400" b="1" spc="-10" dirty="0">
                <a:latin typeface="Calibri"/>
                <a:cs typeface="Calibri"/>
              </a:rPr>
              <a:t>membrane,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dialysate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composition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temperature</a:t>
            </a:r>
            <a:r>
              <a:rPr sz="2400" spc="-20" dirty="0">
                <a:latin typeface="Calibri"/>
                <a:cs typeface="Calibri"/>
              </a:rPr>
              <a:t>,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blood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flow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rate</a:t>
            </a:r>
            <a:r>
              <a:rPr sz="2400" spc="-10" dirty="0">
                <a:latin typeface="Calibri"/>
                <a:cs typeface="Calibri"/>
              </a:rPr>
              <a:t>,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amount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and </a:t>
            </a:r>
            <a:r>
              <a:rPr sz="2400" b="1" spc="-10" dirty="0">
                <a:latin typeface="Calibri"/>
                <a:cs typeface="Calibri"/>
              </a:rPr>
              <a:t>rate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ultrafiltration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(UF)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choice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anticoagulation</a:t>
            </a:r>
            <a:r>
              <a:rPr sz="2400" spc="-10" dirty="0">
                <a:latin typeface="Calibri"/>
                <a:cs typeface="Calibri"/>
              </a:rPr>
              <a:t>,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total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dose.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2885"/>
              </a:spcBef>
              <a:buFont typeface="Wingdings"/>
              <a:buChar char=""/>
              <a:tabLst>
                <a:tab pos="354965" algn="l"/>
              </a:tabLst>
            </a:pPr>
            <a:r>
              <a:rPr sz="2400" dirty="0">
                <a:latin typeface="Calibri"/>
                <a:cs typeface="Calibri"/>
              </a:rPr>
              <a:t>Biocompatible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high-</a:t>
            </a:r>
            <a:r>
              <a:rPr sz="2400" dirty="0">
                <a:latin typeface="Calibri"/>
                <a:cs typeface="Calibri"/>
              </a:rPr>
              <a:t>flux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membranes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acute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hemodialysis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can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use.</a:t>
            </a:r>
            <a:endParaRPr sz="2400" dirty="0">
              <a:latin typeface="Calibri"/>
              <a:cs typeface="Calibri"/>
            </a:endParaRPr>
          </a:p>
          <a:p>
            <a:pPr marL="355600" marR="828675" indent="-342900">
              <a:lnSpc>
                <a:spcPct val="100000"/>
              </a:lnSpc>
              <a:spcBef>
                <a:spcPts val="288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For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first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treatment,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blood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flow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rate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depends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degree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of </a:t>
            </a:r>
            <a:r>
              <a:rPr sz="2400" spc="-10" dirty="0">
                <a:latin typeface="Calibri"/>
                <a:cs typeface="Calibri"/>
              </a:rPr>
              <a:t>azotemia.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BUN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&gt;100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mg/dL,</a:t>
            </a:r>
            <a:r>
              <a:rPr sz="2400" spc="4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use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blood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flow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rate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≤200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mL/min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first </a:t>
            </a:r>
            <a:r>
              <a:rPr sz="2400" dirty="0">
                <a:latin typeface="Calibri"/>
                <a:cs typeface="Calibri"/>
              </a:rPr>
              <a:t>treatment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two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(of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2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2.5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hours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each).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2885"/>
              </a:spcBef>
              <a:buFont typeface="Wingdings"/>
              <a:buChar char=""/>
              <a:tabLst>
                <a:tab pos="354965" algn="l"/>
              </a:tabLst>
            </a:pPr>
            <a:r>
              <a:rPr sz="2400" dirty="0">
                <a:latin typeface="Calibri"/>
                <a:cs typeface="Calibri"/>
              </a:rPr>
              <a:t>Use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blood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flow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rate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400ml/min.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9600" y="319522"/>
            <a:ext cx="9652000" cy="1143518"/>
          </a:xfrm>
          <a:prstGeom prst="rect">
            <a:avLst/>
          </a:prstGeom>
        </p:spPr>
        <p:txBody>
          <a:bodyPr vert="horz" wrap="square" lIns="0" tIns="644779" rIns="0" bIns="0" rtlCol="0">
            <a:spAutoFit/>
          </a:bodyPr>
          <a:lstStyle/>
          <a:p>
            <a:pPr marL="127508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SUMMARY</a:t>
            </a:r>
            <a:r>
              <a:rPr sz="3200" spc="-130" dirty="0"/>
              <a:t> </a:t>
            </a:r>
            <a:r>
              <a:rPr sz="3200" dirty="0"/>
              <a:t>AND</a:t>
            </a:r>
            <a:r>
              <a:rPr sz="3200" spc="-140" dirty="0"/>
              <a:t> </a:t>
            </a:r>
            <a:r>
              <a:rPr sz="3200" spc="-25" dirty="0"/>
              <a:t>RECOMMENDATIONS…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39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157122" y="1972819"/>
            <a:ext cx="10630535" cy="39427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469265" algn="l"/>
              </a:tabLst>
            </a:pPr>
            <a:r>
              <a:rPr sz="3200" dirty="0">
                <a:latin typeface="Calibri"/>
                <a:cs typeface="Calibri"/>
              </a:rPr>
              <a:t>Most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patients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who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survive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AKI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recover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renal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function.</a:t>
            </a:r>
            <a:endParaRPr sz="3200">
              <a:latin typeface="Calibri"/>
              <a:cs typeface="Calibri"/>
            </a:endParaRPr>
          </a:p>
          <a:p>
            <a:pPr marL="560705" indent="-548005">
              <a:lnSpc>
                <a:spcPct val="100000"/>
              </a:lnSpc>
              <a:spcBef>
                <a:spcPts val="3835"/>
              </a:spcBef>
              <a:buFont typeface="Wingdings"/>
              <a:buChar char=""/>
              <a:tabLst>
                <a:tab pos="560705" algn="l"/>
              </a:tabLst>
            </a:pP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should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not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continued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for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longer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than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necessary.</a:t>
            </a:r>
            <a:endParaRPr sz="3200">
              <a:latin typeface="Calibri"/>
              <a:cs typeface="Calibri"/>
            </a:endParaRPr>
          </a:p>
          <a:p>
            <a:pPr marL="469265" marR="406400" indent="-457200">
              <a:lnSpc>
                <a:spcPct val="100200"/>
              </a:lnSpc>
              <a:spcBef>
                <a:spcPts val="3835"/>
              </a:spcBef>
              <a:buFont typeface="Wingdings"/>
              <a:buChar char=""/>
              <a:tabLst>
                <a:tab pos="469265" algn="l"/>
              </a:tabLst>
            </a:pPr>
            <a:r>
              <a:rPr sz="3200" dirty="0">
                <a:latin typeface="Calibri"/>
                <a:cs typeface="Calibri"/>
              </a:rPr>
              <a:t>For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patients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who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are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still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acutely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ill,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decision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to </a:t>
            </a:r>
            <a:r>
              <a:rPr sz="3200" spc="-10" dirty="0">
                <a:latin typeface="Calibri"/>
                <a:cs typeface="Calibri"/>
              </a:rPr>
              <a:t>discontinue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dialysis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should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determined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by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degree</a:t>
            </a:r>
            <a:r>
              <a:rPr sz="3200" spc="-9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of </a:t>
            </a:r>
            <a:r>
              <a:rPr sz="3200" dirty="0">
                <a:latin typeface="Calibri"/>
                <a:cs typeface="Calibri"/>
              </a:rPr>
              <a:t>recovery</a:t>
            </a:r>
            <a:r>
              <a:rPr sz="3200" spc="-1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renal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function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and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by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patient’s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overall condition.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9652000" cy="615093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 70-year-old man with a history of chronic kidney disease (CKD) presented with a recent history of </a:t>
            </a:r>
            <a:r>
              <a:rPr lang="en-US" dirty="0" err="1" smtClean="0"/>
              <a:t>tirzepatide</a:t>
            </a:r>
            <a:r>
              <a:rPr lang="en-US" dirty="0" smtClean="0"/>
              <a:t> injection use for weight loss, followed by severe diarrhea.</a:t>
            </a:r>
          </a:p>
          <a:p>
            <a:endParaRPr lang="en-US" dirty="0" smtClean="0"/>
          </a:p>
          <a:p>
            <a:r>
              <a:rPr lang="en-US" dirty="0" smtClean="0"/>
              <a:t> He is currently drowsy, and according to his family, he has developed confusion and delirium over the past several hours. </a:t>
            </a:r>
          </a:p>
          <a:p>
            <a:endParaRPr lang="en-US" dirty="0" smtClean="0"/>
          </a:p>
          <a:p>
            <a:r>
              <a:rPr lang="en-US" dirty="0" smtClean="0"/>
              <a:t>Laboratory investigations reveal the following: - BUN: 160 mg/</a:t>
            </a:r>
            <a:r>
              <a:rPr lang="en-US" dirty="0" err="1" smtClean="0"/>
              <a:t>dL</a:t>
            </a:r>
            <a:r>
              <a:rPr lang="en-US" dirty="0" smtClean="0"/>
              <a:t> - Serum </a:t>
            </a:r>
            <a:r>
              <a:rPr lang="en-US" dirty="0" err="1" smtClean="0"/>
              <a:t>creatinine</a:t>
            </a:r>
            <a:r>
              <a:rPr lang="en-US" dirty="0" smtClean="0"/>
              <a:t>: 12.5 mg/</a:t>
            </a:r>
            <a:r>
              <a:rPr lang="en-US" dirty="0" err="1" smtClean="0"/>
              <a:t>dL</a:t>
            </a:r>
            <a:r>
              <a:rPr lang="en-US" dirty="0" smtClean="0"/>
              <a:t> - Sodium: 138 </a:t>
            </a:r>
            <a:r>
              <a:rPr lang="en-US" dirty="0" err="1" smtClean="0"/>
              <a:t>mmol</a:t>
            </a:r>
            <a:r>
              <a:rPr lang="en-US" dirty="0" smtClean="0"/>
              <a:t>/L - Potassium: 7.2 </a:t>
            </a:r>
            <a:r>
              <a:rPr lang="en-US" dirty="0" err="1" smtClean="0"/>
              <a:t>mmol</a:t>
            </a:r>
            <a:r>
              <a:rPr lang="en-US" dirty="0" smtClean="0"/>
              <a:t>/L Venous blood gas analysis shows: - pH: 7.16 - HCO₃⁻: 9 </a:t>
            </a:r>
            <a:r>
              <a:rPr lang="en-US" dirty="0" err="1" smtClean="0"/>
              <a:t>mmol</a:t>
            </a:r>
            <a:r>
              <a:rPr lang="en-US" dirty="0" smtClean="0"/>
              <a:t>/L </a:t>
            </a:r>
          </a:p>
          <a:p>
            <a:endParaRPr lang="en-US" dirty="0" smtClean="0"/>
          </a:p>
          <a:p>
            <a:r>
              <a:rPr lang="en-US" dirty="0" smtClean="0"/>
              <a:t>Despite adequate initial intravenous fluid resuscitation, the patient remains </a:t>
            </a:r>
            <a:r>
              <a:rPr lang="en-US" dirty="0" err="1" smtClean="0"/>
              <a:t>anuric</a:t>
            </a:r>
            <a:r>
              <a:rPr lang="en-US" dirty="0" smtClean="0"/>
              <a:t>.</a:t>
            </a:r>
          </a:p>
          <a:p>
            <a:r>
              <a:rPr lang="en-US" dirty="0" smtClean="0"/>
              <a:t> As the attending internal medicine specialist, you decide to initiate urgent </a:t>
            </a:r>
            <a:r>
              <a:rPr lang="en-US" dirty="0" err="1" smtClean="0"/>
              <a:t>haemodialysis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 dialysis nurse asks you about the appropriate dialysis prescription, including the duration of the dialysis session, the recommended blood flow rate (BFR), and the type of </a:t>
            </a:r>
            <a:r>
              <a:rPr lang="en-US" dirty="0" err="1" smtClean="0"/>
              <a:t>dialyser</a:t>
            </a:r>
            <a:r>
              <a:rPr lang="en-US" dirty="0" smtClean="0"/>
              <a:t> to use.</a:t>
            </a:r>
          </a:p>
          <a:p>
            <a:endParaRPr lang="en-US" dirty="0" smtClean="0"/>
          </a:p>
          <a:p>
            <a:r>
              <a:rPr lang="en-US" dirty="0" smtClean="0"/>
              <a:t> What would you recommend?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 65 Y/O man</a:t>
            </a:r>
          </a:p>
          <a:p>
            <a:endParaRPr lang="en-US" dirty="0" smtClean="0"/>
          </a:p>
          <a:p>
            <a:r>
              <a:rPr lang="en-US" dirty="0" smtClean="0"/>
              <a:t>BUN= 70  Cr= 6  Na= 118  K= 7.2  HCO3= 9 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Aneuria</a:t>
            </a:r>
            <a:r>
              <a:rPr lang="en-US" dirty="0" smtClean="0"/>
              <a:t>+</a:t>
            </a:r>
            <a:r>
              <a:rPr lang="en-US" dirty="0" smtClean="0"/>
              <a:t>  </a:t>
            </a:r>
            <a:r>
              <a:rPr lang="en-US" dirty="0" smtClean="0"/>
              <a:t>Elevated JVP  3+ pitting edema  </a:t>
            </a:r>
            <a:r>
              <a:rPr lang="en-US" dirty="0" smtClean="0"/>
              <a:t>BP=80/60  </a:t>
            </a:r>
            <a:r>
              <a:rPr lang="en-US" dirty="0" smtClean="0"/>
              <a:t>Pulmonary Edema  EF=15% </a:t>
            </a:r>
          </a:p>
          <a:p>
            <a:endParaRPr lang="en-US" dirty="0" smtClean="0"/>
          </a:p>
          <a:p>
            <a:r>
              <a:rPr lang="en-US" dirty="0" smtClean="0"/>
              <a:t>Write a Dialysis Prescription…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026058" y="428566"/>
            <a:ext cx="10135236" cy="112883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3448050" marR="5080" indent="-3435985">
              <a:lnSpc>
                <a:spcPts val="4320"/>
              </a:lnSpc>
              <a:spcBef>
                <a:spcPts val="640"/>
              </a:spcBef>
            </a:pPr>
            <a:r>
              <a:rPr sz="2800" dirty="0"/>
              <a:t>Reduce</a:t>
            </a:r>
            <a:r>
              <a:rPr sz="2800" spc="-95" dirty="0"/>
              <a:t> </a:t>
            </a:r>
            <a:r>
              <a:rPr sz="2800" dirty="0"/>
              <a:t>the</a:t>
            </a:r>
            <a:r>
              <a:rPr sz="2800" spc="-110" dirty="0"/>
              <a:t> </a:t>
            </a:r>
            <a:r>
              <a:rPr sz="2800" dirty="0"/>
              <a:t>amount</a:t>
            </a:r>
            <a:r>
              <a:rPr sz="2800" spc="-100" dirty="0"/>
              <a:t> </a:t>
            </a:r>
            <a:r>
              <a:rPr sz="2800" dirty="0"/>
              <a:t>of</a:t>
            </a:r>
            <a:r>
              <a:rPr sz="2800" spc="-110" dirty="0"/>
              <a:t> </a:t>
            </a:r>
            <a:r>
              <a:rPr sz="2800" dirty="0"/>
              <a:t>dialysis</a:t>
            </a:r>
            <a:r>
              <a:rPr sz="2800" spc="-85" dirty="0"/>
              <a:t> </a:t>
            </a:r>
            <a:r>
              <a:rPr sz="2800" dirty="0"/>
              <a:t>for</a:t>
            </a:r>
            <a:r>
              <a:rPr sz="2800" spc="-110" dirty="0"/>
              <a:t> </a:t>
            </a:r>
            <a:r>
              <a:rPr sz="2800" dirty="0"/>
              <a:t>the</a:t>
            </a:r>
            <a:r>
              <a:rPr sz="2800" spc="-114" dirty="0"/>
              <a:t> </a:t>
            </a:r>
            <a:r>
              <a:rPr sz="2800" dirty="0"/>
              <a:t>initial</a:t>
            </a:r>
            <a:r>
              <a:rPr sz="2800" spc="-90" dirty="0"/>
              <a:t> </a:t>
            </a:r>
            <a:r>
              <a:rPr sz="2800" spc="-25" dirty="0"/>
              <a:t>one </a:t>
            </a:r>
            <a:r>
              <a:rPr sz="2800" dirty="0"/>
              <a:t>or</a:t>
            </a:r>
            <a:r>
              <a:rPr sz="2800" spc="-65" dirty="0"/>
              <a:t> </a:t>
            </a:r>
            <a:r>
              <a:rPr sz="2800" dirty="0"/>
              <a:t>two</a:t>
            </a:r>
            <a:r>
              <a:rPr sz="2800" spc="-40" dirty="0"/>
              <a:t> </a:t>
            </a:r>
            <a:r>
              <a:rPr sz="2800" spc="-10" dirty="0"/>
              <a:t>sessions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8663" y="2221738"/>
            <a:ext cx="10819765" cy="3464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5"/>
              </a:spcBef>
              <a:buFont typeface="Wingdings"/>
              <a:buChar char=""/>
              <a:tabLst>
                <a:tab pos="354965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predialysis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serum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urea</a:t>
            </a:r>
            <a:r>
              <a:rPr sz="2800" spc="-10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nitrogen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(SUN)</a:t>
            </a:r>
            <a:r>
              <a:rPr sz="2800" spc="-10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800" dirty="0">
                <a:latin typeface="Calibri"/>
                <a:cs typeface="Calibri"/>
              </a:rPr>
              <a:t>&gt;125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mg/dL</a:t>
            </a:r>
            <a:endParaRPr sz="2800" dirty="0">
              <a:latin typeface="Calibri"/>
              <a:cs typeface="Calibri"/>
            </a:endParaRPr>
          </a:p>
          <a:p>
            <a:pPr marL="435609" indent="-422909">
              <a:lnSpc>
                <a:spcPct val="100000"/>
              </a:lnSpc>
              <a:buFont typeface="Wingdings"/>
              <a:buChar char=""/>
              <a:tabLst>
                <a:tab pos="435609" algn="l"/>
              </a:tabLst>
            </a:pPr>
            <a:r>
              <a:rPr sz="2800" dirty="0">
                <a:latin typeface="Calibri"/>
                <a:cs typeface="Calibri"/>
              </a:rPr>
              <a:t>dialysis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session</a:t>
            </a:r>
            <a:r>
              <a:rPr sz="2800" spc="-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length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2-</a:t>
            </a:r>
            <a:r>
              <a:rPr sz="2800" b="1" spc="-20" dirty="0">
                <a:latin typeface="Calibri"/>
                <a:cs typeface="Calibri"/>
              </a:rPr>
              <a:t>hour</a:t>
            </a:r>
            <a:endParaRPr sz="2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"/>
              <a:tabLst>
                <a:tab pos="354965" algn="l"/>
              </a:tabLst>
            </a:pPr>
            <a:r>
              <a:rPr sz="2800" dirty="0">
                <a:latin typeface="Calibri"/>
                <a:cs typeface="Calibri"/>
              </a:rPr>
              <a:t>blood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flow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rate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only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200</a:t>
            </a:r>
            <a:r>
              <a:rPr sz="2800" b="1" spc="-2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mL/min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(150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mL/min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small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patients)</a:t>
            </a:r>
            <a:endParaRPr sz="2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54965" algn="l"/>
              </a:tabLst>
            </a:pPr>
            <a:r>
              <a:rPr sz="2800" b="1" spc="-10" dirty="0">
                <a:latin typeface="Calibri"/>
                <a:cs typeface="Calibri"/>
              </a:rPr>
              <a:t>relatively</a:t>
            </a:r>
            <a:r>
              <a:rPr sz="2800" b="1" spc="-8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low-</a:t>
            </a:r>
            <a:r>
              <a:rPr sz="2800" b="1" dirty="0">
                <a:latin typeface="Calibri"/>
                <a:cs typeface="Calibri"/>
              </a:rPr>
              <a:t>efficiency</a:t>
            </a:r>
            <a:r>
              <a:rPr sz="2800" b="1" spc="-7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hemofilter</a:t>
            </a:r>
            <a:endParaRPr sz="2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"/>
              <a:tabLst>
                <a:tab pos="354965" algn="l"/>
              </a:tabLst>
            </a:pPr>
            <a:r>
              <a:rPr sz="2800" dirty="0">
                <a:latin typeface="Calibri"/>
                <a:cs typeface="Calibri"/>
              </a:rPr>
              <a:t>A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urea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reduction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ratio</a:t>
            </a:r>
            <a:r>
              <a:rPr sz="2800" spc="-7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of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&lt;</a:t>
            </a:r>
            <a:r>
              <a:rPr lang="en-GB" sz="2800" b="1" spc="-20" dirty="0">
                <a:latin typeface="Calibri"/>
                <a:cs typeface="Calibri"/>
              </a:rPr>
              <a:t>30- </a:t>
            </a:r>
            <a:r>
              <a:rPr sz="2800" b="1" spc="-20" dirty="0">
                <a:latin typeface="Calibri"/>
                <a:cs typeface="Calibri"/>
              </a:rPr>
              <a:t>40%</a:t>
            </a:r>
            <a:endParaRPr sz="28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360"/>
              </a:spcBef>
              <a:tabLst>
                <a:tab pos="4002404" algn="l"/>
              </a:tabLst>
            </a:pP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800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longer</a:t>
            </a:r>
            <a:r>
              <a:rPr sz="2800" b="1" spc="5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initial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dialysis</a:t>
            </a:r>
            <a:r>
              <a:rPr sz="28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session</a:t>
            </a:r>
            <a:r>
              <a:rPr sz="28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or</a:t>
            </a:r>
            <a:r>
              <a:rPr sz="2800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use</a:t>
            </a:r>
            <a:r>
              <a:rPr sz="2800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70C0"/>
                </a:solidFill>
                <a:latin typeface="Calibri"/>
                <a:cs typeface="Calibri"/>
              </a:rPr>
              <a:t>excessively</a:t>
            </a:r>
            <a:r>
              <a:rPr sz="2800" b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high</a:t>
            </a:r>
            <a:r>
              <a:rPr sz="28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blood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flow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rates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in</a:t>
            </a:r>
            <a:r>
              <a:rPr sz="2800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the</a:t>
            </a:r>
            <a:r>
              <a:rPr sz="2800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acute</a:t>
            </a:r>
            <a:r>
              <a:rPr sz="2800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70C0"/>
                </a:solidFill>
                <a:latin typeface="Calibri"/>
                <a:cs typeface="Calibri"/>
              </a:rPr>
              <a:t>setting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	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disequilibrium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syndrome</a:t>
            </a:r>
            <a:endParaRPr sz="28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938260" y="2313432"/>
            <a:ext cx="567054" cy="381000"/>
            <a:chOff x="8938259" y="2313432"/>
            <a:chExt cx="567055" cy="381000"/>
          </a:xfrm>
        </p:grpSpPr>
        <p:sp>
          <p:nvSpPr>
            <p:cNvPr id="5" name="object 5"/>
            <p:cNvSpPr/>
            <p:nvPr/>
          </p:nvSpPr>
          <p:spPr>
            <a:xfrm>
              <a:off x="8944355" y="2319528"/>
              <a:ext cx="554990" cy="368935"/>
            </a:xfrm>
            <a:custGeom>
              <a:avLst/>
              <a:gdLst/>
              <a:ahLst/>
              <a:cxnLst/>
              <a:rect l="l" t="t" r="r" b="b"/>
              <a:pathLst>
                <a:path w="554990" h="368935">
                  <a:moveTo>
                    <a:pt x="370332" y="0"/>
                  </a:moveTo>
                  <a:lnTo>
                    <a:pt x="370332" y="92201"/>
                  </a:lnTo>
                  <a:lnTo>
                    <a:pt x="0" y="92201"/>
                  </a:lnTo>
                  <a:lnTo>
                    <a:pt x="0" y="276606"/>
                  </a:lnTo>
                  <a:lnTo>
                    <a:pt x="370332" y="276606"/>
                  </a:lnTo>
                  <a:lnTo>
                    <a:pt x="370332" y="368808"/>
                  </a:lnTo>
                  <a:lnTo>
                    <a:pt x="554736" y="184404"/>
                  </a:lnTo>
                  <a:lnTo>
                    <a:pt x="37033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44355" y="2319528"/>
              <a:ext cx="554990" cy="368935"/>
            </a:xfrm>
            <a:custGeom>
              <a:avLst/>
              <a:gdLst/>
              <a:ahLst/>
              <a:cxnLst/>
              <a:rect l="l" t="t" r="r" b="b"/>
              <a:pathLst>
                <a:path w="554990" h="368935">
                  <a:moveTo>
                    <a:pt x="0" y="92201"/>
                  </a:moveTo>
                  <a:lnTo>
                    <a:pt x="370332" y="92201"/>
                  </a:lnTo>
                  <a:lnTo>
                    <a:pt x="370332" y="0"/>
                  </a:lnTo>
                  <a:lnTo>
                    <a:pt x="554736" y="184404"/>
                  </a:lnTo>
                  <a:lnTo>
                    <a:pt x="370332" y="368808"/>
                  </a:lnTo>
                  <a:lnTo>
                    <a:pt x="370332" y="276606"/>
                  </a:lnTo>
                  <a:lnTo>
                    <a:pt x="0" y="276606"/>
                  </a:lnTo>
                  <a:lnTo>
                    <a:pt x="0" y="92201"/>
                  </a:lnTo>
                  <a:close/>
                </a:path>
              </a:pathLst>
            </a:custGeom>
            <a:ln w="12191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3569209" y="5309615"/>
            <a:ext cx="558165" cy="360045"/>
            <a:chOff x="3569208" y="5309615"/>
            <a:chExt cx="558165" cy="360045"/>
          </a:xfrm>
        </p:grpSpPr>
        <p:sp>
          <p:nvSpPr>
            <p:cNvPr id="8" name="object 8"/>
            <p:cNvSpPr/>
            <p:nvPr/>
          </p:nvSpPr>
          <p:spPr>
            <a:xfrm>
              <a:off x="3575304" y="5315711"/>
              <a:ext cx="546100" cy="347980"/>
            </a:xfrm>
            <a:custGeom>
              <a:avLst/>
              <a:gdLst/>
              <a:ahLst/>
              <a:cxnLst/>
              <a:rect l="l" t="t" r="r" b="b"/>
              <a:pathLst>
                <a:path w="546100" h="347979">
                  <a:moveTo>
                    <a:pt x="371856" y="0"/>
                  </a:moveTo>
                  <a:lnTo>
                    <a:pt x="371856" y="86868"/>
                  </a:lnTo>
                  <a:lnTo>
                    <a:pt x="0" y="86868"/>
                  </a:lnTo>
                  <a:lnTo>
                    <a:pt x="0" y="260603"/>
                  </a:lnTo>
                  <a:lnTo>
                    <a:pt x="371856" y="260603"/>
                  </a:lnTo>
                  <a:lnTo>
                    <a:pt x="371856" y="347472"/>
                  </a:lnTo>
                  <a:lnTo>
                    <a:pt x="545592" y="173735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75304" y="5315711"/>
              <a:ext cx="546100" cy="347980"/>
            </a:xfrm>
            <a:custGeom>
              <a:avLst/>
              <a:gdLst/>
              <a:ahLst/>
              <a:cxnLst/>
              <a:rect l="l" t="t" r="r" b="b"/>
              <a:pathLst>
                <a:path w="546100" h="347979">
                  <a:moveTo>
                    <a:pt x="0" y="260603"/>
                  </a:moveTo>
                  <a:lnTo>
                    <a:pt x="371856" y="260603"/>
                  </a:lnTo>
                  <a:lnTo>
                    <a:pt x="371856" y="347472"/>
                  </a:lnTo>
                  <a:lnTo>
                    <a:pt x="545592" y="173735"/>
                  </a:lnTo>
                  <a:lnTo>
                    <a:pt x="371856" y="0"/>
                  </a:lnTo>
                  <a:lnTo>
                    <a:pt x="371856" y="86868"/>
                  </a:lnTo>
                  <a:lnTo>
                    <a:pt x="0" y="86868"/>
                  </a:lnTo>
                  <a:lnTo>
                    <a:pt x="0" y="260603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501135" y="6341161"/>
            <a:ext cx="25876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Handbook</a:t>
            </a:r>
            <a:r>
              <a:rPr sz="1800" spc="3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</a:t>
            </a:r>
            <a:r>
              <a:rPr sz="1800" spc="3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Dialysis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lang="en-US" sz="1800" spc="-20" dirty="0" smtClean="0">
                <a:latin typeface="Calibri"/>
                <a:cs typeface="Calibri"/>
              </a:rPr>
              <a:t>2026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14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8245" y="1334517"/>
            <a:ext cx="10534014" cy="47673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288290" indent="-343535">
              <a:lnSpc>
                <a:spcPct val="100000"/>
              </a:lnSpc>
              <a:spcBef>
                <a:spcPts val="95"/>
              </a:spcBef>
              <a:buFont typeface="Wingdings"/>
              <a:buChar char=""/>
              <a:tabLst>
                <a:tab pos="355600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Second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session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can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usually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70C0"/>
                </a:solidFill>
                <a:latin typeface="Calibri"/>
                <a:cs typeface="Calibri"/>
              </a:rPr>
              <a:t>increased</a:t>
            </a:r>
            <a:r>
              <a:rPr sz="2800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to</a:t>
            </a:r>
            <a:r>
              <a:rPr sz="2800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3</a:t>
            </a:r>
            <a:r>
              <a:rPr sz="2800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70C0"/>
                </a:solidFill>
                <a:latin typeface="Calibri"/>
                <a:cs typeface="Calibri"/>
              </a:rPr>
              <a:t>hours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,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provided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that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predialysis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SUN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&lt;100</a:t>
            </a:r>
            <a:r>
              <a:rPr sz="2800" spc="-3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mg/dL.</a:t>
            </a:r>
            <a:endParaRPr sz="2800" dirty="0">
              <a:latin typeface="Calibri"/>
              <a:cs typeface="Calibri"/>
            </a:endParaRPr>
          </a:p>
          <a:p>
            <a:pPr marL="436245" indent="-423545">
              <a:lnSpc>
                <a:spcPct val="100000"/>
              </a:lnSpc>
              <a:spcBef>
                <a:spcPts val="3360"/>
              </a:spcBef>
              <a:buFont typeface="Wingdings"/>
              <a:buChar char=""/>
              <a:tabLst>
                <a:tab pos="436245" algn="l"/>
              </a:tabLst>
            </a:pP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Subsequent</a:t>
            </a:r>
            <a:r>
              <a:rPr sz="2800" spc="-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sessions</a:t>
            </a:r>
            <a:r>
              <a:rPr sz="2800" spc="-2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can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as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long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as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needed.</a:t>
            </a:r>
            <a:endParaRPr sz="2800" dirty="0">
              <a:latin typeface="Calibri"/>
              <a:cs typeface="Calibri"/>
            </a:endParaRPr>
          </a:p>
          <a:p>
            <a:pPr marL="355600" marR="5080" indent="-343535">
              <a:lnSpc>
                <a:spcPct val="100000"/>
              </a:lnSpc>
              <a:spcBef>
                <a:spcPts val="3360"/>
              </a:spcBef>
              <a:buFont typeface="Wingdings"/>
              <a:buChar char=""/>
              <a:tabLst>
                <a:tab pos="355600" algn="l"/>
                <a:tab pos="435609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	The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length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single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treatment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rarely</a:t>
            </a:r>
            <a:r>
              <a:rPr sz="2800" b="1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exceeds</a:t>
            </a:r>
            <a:r>
              <a:rPr sz="2800" b="1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6</a:t>
            </a:r>
            <a:r>
              <a:rPr sz="2800" b="1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hours</a:t>
            </a:r>
            <a:r>
              <a:rPr sz="2800" b="1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unless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purpose</a:t>
            </a:r>
            <a:r>
              <a:rPr sz="2800" spc="-2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3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treatment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drug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overdose.</a:t>
            </a:r>
            <a:endParaRPr sz="2800" dirty="0">
              <a:latin typeface="Calibri"/>
              <a:cs typeface="Calibri"/>
            </a:endParaRPr>
          </a:p>
          <a:p>
            <a:pPr marL="355600" marR="293370" indent="-343535">
              <a:lnSpc>
                <a:spcPct val="100000"/>
              </a:lnSpc>
              <a:spcBef>
                <a:spcPts val="3365"/>
              </a:spcBef>
              <a:buFont typeface="Wingdings"/>
              <a:buChar char=""/>
              <a:tabLst>
                <a:tab pos="355600" algn="l"/>
                <a:tab pos="435609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	Slow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90904"/>
                </a:solidFill>
                <a:latin typeface="Calibri"/>
                <a:cs typeface="Calibri"/>
              </a:rPr>
              <a:t>low-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efficiency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hemodialysis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(SLED)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uses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low</a:t>
            </a:r>
            <a:r>
              <a:rPr sz="2800" b="1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blood</a:t>
            </a:r>
            <a:r>
              <a:rPr sz="2800" b="1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and</a:t>
            </a:r>
            <a:r>
              <a:rPr sz="2800" b="1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dialysis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solution</a:t>
            </a:r>
            <a:r>
              <a:rPr sz="2800" b="1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flow</a:t>
            </a:r>
            <a:r>
              <a:rPr sz="2800" b="1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rates</a:t>
            </a:r>
            <a:r>
              <a:rPr sz="2800" b="1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and</a:t>
            </a:r>
            <a:r>
              <a:rPr sz="2800" spc="-3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longer</a:t>
            </a:r>
            <a:r>
              <a:rPr sz="2800" b="1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treatment</a:t>
            </a:r>
            <a:r>
              <a:rPr sz="2800" b="1" spc="-2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sessions</a:t>
            </a:r>
            <a:r>
              <a:rPr sz="2800" b="1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order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90904"/>
                </a:solidFill>
                <a:latin typeface="Calibri"/>
                <a:cs typeface="Calibri"/>
              </a:rPr>
              <a:t>more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safely</a:t>
            </a:r>
            <a:r>
              <a:rPr sz="2800" b="1" spc="-1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90904"/>
                </a:solidFill>
                <a:latin typeface="Calibri"/>
                <a:cs typeface="Calibri"/>
              </a:rPr>
              <a:t>remove</a:t>
            </a:r>
            <a:r>
              <a:rPr sz="2800" b="1" spc="-12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90904"/>
                </a:solidFill>
                <a:latin typeface="Calibri"/>
                <a:cs typeface="Calibri"/>
              </a:rPr>
              <a:t>fluid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3307207" y="549811"/>
            <a:ext cx="529399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/>
              <a:t>second</a:t>
            </a:r>
            <a:r>
              <a:rPr sz="2800" spc="-65" dirty="0"/>
              <a:t> </a:t>
            </a:r>
            <a:r>
              <a:rPr sz="2800" dirty="0"/>
              <a:t>dialysis</a:t>
            </a:r>
            <a:r>
              <a:rPr sz="2800" spc="-65" dirty="0"/>
              <a:t> </a:t>
            </a:r>
            <a:r>
              <a:rPr sz="2800" spc="-10" dirty="0"/>
              <a:t>session</a:t>
            </a:r>
            <a:endParaRPr sz="2800" dirty="0"/>
          </a:p>
        </p:txBody>
      </p:sp>
      <p:sp>
        <p:nvSpPr>
          <p:cNvPr id="4" name="object 4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15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048001" y="-8185"/>
            <a:ext cx="5126734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Arial"/>
                <a:cs typeface="Arial"/>
              </a:rPr>
              <a:t>dialysis</a:t>
            </a:r>
            <a:r>
              <a:rPr spc="-13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adequacy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0" y="525497"/>
            <a:ext cx="10287000" cy="6332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Most</a:t>
            </a:r>
            <a:r>
              <a:rPr sz="2400" spc="54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ICU</a:t>
            </a:r>
            <a:r>
              <a:rPr sz="2400" spc="-7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patients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are</a:t>
            </a:r>
            <a:r>
              <a:rPr sz="2400" spc="-6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fluid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overloaded,</a:t>
            </a:r>
            <a:r>
              <a:rPr sz="2400" spc="-3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and</a:t>
            </a:r>
            <a:r>
              <a:rPr sz="2400" spc="-7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urea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distribution</a:t>
            </a:r>
            <a:r>
              <a:rPr sz="2400" spc="-5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volume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is</a:t>
            </a:r>
            <a:r>
              <a:rPr sz="2400" spc="-6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often</a:t>
            </a:r>
            <a:r>
              <a:rPr sz="2400" spc="-7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20" dirty="0">
                <a:solidFill>
                  <a:srgbClr val="090904"/>
                </a:solidFill>
                <a:latin typeface="Arial MT"/>
                <a:cs typeface="Arial MT"/>
              </a:rPr>
              <a:t>much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greater</a:t>
            </a:r>
            <a:r>
              <a:rPr sz="2400" spc="-4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than</a:t>
            </a:r>
            <a:r>
              <a:rPr sz="2400" spc="-5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25" dirty="0">
                <a:solidFill>
                  <a:srgbClr val="090904"/>
                </a:solidFill>
                <a:latin typeface="Arial MT"/>
                <a:cs typeface="Arial MT"/>
              </a:rPr>
              <a:t>50%-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60%</a:t>
            </a:r>
            <a:r>
              <a:rPr sz="2400" spc="-30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of</a:t>
            </a:r>
            <a:r>
              <a:rPr sz="2400" spc="-4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90904"/>
                </a:solidFill>
                <a:latin typeface="Arial MT"/>
                <a:cs typeface="Arial MT"/>
              </a:rPr>
              <a:t>body</a:t>
            </a:r>
            <a:r>
              <a:rPr sz="2400" spc="-35" dirty="0">
                <a:solidFill>
                  <a:srgbClr val="090904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90904"/>
                </a:solidFill>
                <a:latin typeface="Arial MT"/>
                <a:cs typeface="Arial MT"/>
              </a:rPr>
              <a:t>weight.</a:t>
            </a:r>
            <a:endParaRPr sz="24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0"/>
              </a:spcBef>
              <a:buFont typeface="Wingdings"/>
              <a:buChar char=""/>
            </a:pPr>
            <a:endParaRPr sz="2400" dirty="0">
              <a:latin typeface="Arial MT"/>
              <a:cs typeface="Arial MT"/>
            </a:endParaRPr>
          </a:p>
          <a:p>
            <a:pPr marL="355600" marR="572135" indent="-342900">
              <a:lnSpc>
                <a:spcPts val="2860"/>
              </a:lnSpc>
              <a:buFont typeface="Wingdings"/>
              <a:buChar char=""/>
              <a:tabLst>
                <a:tab pos="355600" algn="l"/>
                <a:tab pos="438784" algn="l"/>
              </a:tabLst>
            </a:pPr>
            <a:r>
              <a:rPr sz="2400" dirty="0">
                <a:solidFill>
                  <a:srgbClr val="090904"/>
                </a:solidFill>
                <a:latin typeface="Calibri"/>
                <a:cs typeface="Calibri"/>
              </a:rPr>
              <a:t>	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typical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3-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4-</a:t>
            </a:r>
            <a:r>
              <a:rPr sz="2400" dirty="0">
                <a:latin typeface="Calibri"/>
                <a:cs typeface="Calibri"/>
              </a:rPr>
              <a:t>hour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acute-</a:t>
            </a:r>
            <a:r>
              <a:rPr sz="2400" dirty="0">
                <a:latin typeface="Calibri"/>
                <a:cs typeface="Calibri"/>
              </a:rPr>
              <a:t>dialysis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session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will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deliver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single-</a:t>
            </a:r>
            <a:r>
              <a:rPr sz="2400" b="1" dirty="0">
                <a:latin typeface="Calibri"/>
                <a:cs typeface="Calibri"/>
              </a:rPr>
              <a:t>pool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500" b="1" i="1" spc="-40" dirty="0">
                <a:latin typeface="Calibri"/>
                <a:cs typeface="Calibri"/>
              </a:rPr>
              <a:t>Kt</a:t>
            </a:r>
            <a:r>
              <a:rPr sz="2400" b="1" spc="-40" dirty="0">
                <a:latin typeface="Calibri"/>
                <a:cs typeface="Calibri"/>
              </a:rPr>
              <a:t>/</a:t>
            </a:r>
            <a:r>
              <a:rPr sz="2500" b="1" i="1" spc="-40" dirty="0">
                <a:latin typeface="Calibri"/>
                <a:cs typeface="Calibri"/>
              </a:rPr>
              <a:t>V</a:t>
            </a:r>
            <a:r>
              <a:rPr sz="2500" b="1" i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only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0.9</a:t>
            </a:r>
            <a:r>
              <a:rPr sz="2400" spc="-20" dirty="0">
                <a:latin typeface="Calibri"/>
                <a:cs typeface="Calibri"/>
              </a:rPr>
              <a:t>,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equilibrated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500" b="1" i="1" spc="-40" dirty="0">
                <a:latin typeface="Calibri"/>
                <a:cs typeface="Calibri"/>
              </a:rPr>
              <a:t>Kt</a:t>
            </a:r>
            <a:r>
              <a:rPr sz="2400" b="1" spc="-40" dirty="0">
                <a:latin typeface="Calibri"/>
                <a:cs typeface="Calibri"/>
              </a:rPr>
              <a:t>/</a:t>
            </a:r>
            <a:r>
              <a:rPr sz="2500" b="1" i="1" spc="-40" dirty="0">
                <a:latin typeface="Calibri"/>
                <a:cs typeface="Calibri"/>
              </a:rPr>
              <a:t>V</a:t>
            </a:r>
            <a:r>
              <a:rPr sz="2500" b="1" i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0.7</a:t>
            </a:r>
            <a:r>
              <a:rPr sz="2400" spc="-20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355600" marR="207645" indent="-342900">
              <a:lnSpc>
                <a:spcPts val="2880"/>
              </a:lnSpc>
              <a:spcBef>
                <a:spcPts val="2885"/>
              </a:spcBef>
              <a:buFont typeface="Wingdings"/>
              <a:buChar char=""/>
              <a:tabLst>
                <a:tab pos="355600" algn="l"/>
                <a:tab pos="4188460" algn="l"/>
              </a:tabLst>
            </a:pPr>
            <a:r>
              <a:rPr sz="2400" dirty="0">
                <a:latin typeface="Calibri"/>
                <a:cs typeface="Calibri"/>
              </a:rPr>
              <a:t>This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low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level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500" i="1" spc="-25" dirty="0">
                <a:latin typeface="Calibri"/>
                <a:cs typeface="Calibri"/>
              </a:rPr>
              <a:t>Kt</a:t>
            </a:r>
            <a:r>
              <a:rPr sz="2400" spc="-25" dirty="0">
                <a:latin typeface="Calibri"/>
                <a:cs typeface="Calibri"/>
              </a:rPr>
              <a:t>/</a:t>
            </a:r>
            <a:r>
              <a:rPr sz="2500" i="1" spc="-25" dirty="0">
                <a:latin typeface="Calibri"/>
                <a:cs typeface="Calibri"/>
              </a:rPr>
              <a:t>V</a:t>
            </a:r>
            <a:r>
              <a:rPr sz="2400" spc="-25" dirty="0">
                <a:latin typeface="Calibri"/>
                <a:cs typeface="Calibri"/>
              </a:rPr>
              <a:t>,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if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given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three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times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per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week,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associated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high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mortality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in </a:t>
            </a:r>
            <a:r>
              <a:rPr sz="2400" dirty="0">
                <a:latin typeface="Calibri"/>
                <a:cs typeface="Calibri"/>
              </a:rPr>
              <a:t>chronic,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stable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patients.</a:t>
            </a:r>
            <a:r>
              <a:rPr sz="2400" dirty="0">
                <a:latin typeface="Calibri"/>
                <a:cs typeface="Calibri"/>
              </a:rPr>
              <a:t>	One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option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dialyze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sick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patients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acute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renal failure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daily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70C0"/>
                </a:solidFill>
                <a:latin typeface="Calibri"/>
                <a:cs typeface="Calibri"/>
              </a:rPr>
              <a:t>(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six</a:t>
            </a:r>
            <a:r>
              <a:rPr sz="24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or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seven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times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per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week</a:t>
            </a:r>
            <a:r>
              <a:rPr sz="2400" dirty="0">
                <a:latin typeface="Calibri"/>
                <a:cs typeface="Calibri"/>
              </a:rPr>
              <a:t>)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basis.</a:t>
            </a:r>
            <a:endParaRPr sz="2400" dirty="0">
              <a:latin typeface="Calibri"/>
              <a:cs typeface="Calibri"/>
            </a:endParaRPr>
          </a:p>
          <a:p>
            <a:pPr marL="355600" marR="267970" indent="-342900">
              <a:lnSpc>
                <a:spcPts val="2880"/>
              </a:lnSpc>
              <a:spcBef>
                <a:spcPts val="2880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If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every-other-</a:t>
            </a:r>
            <a:r>
              <a:rPr sz="2400" b="1" dirty="0">
                <a:latin typeface="Calibri"/>
                <a:cs typeface="Calibri"/>
              </a:rPr>
              <a:t>day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given,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treatment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length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should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probably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set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at </a:t>
            </a:r>
            <a:r>
              <a:rPr sz="2400" b="1" spc="-10" dirty="0">
                <a:latin typeface="Calibri"/>
                <a:cs typeface="Calibri"/>
              </a:rPr>
              <a:t>4-</a:t>
            </a:r>
            <a:r>
              <a:rPr sz="2400" b="1" dirty="0">
                <a:latin typeface="Calibri"/>
                <a:cs typeface="Calibri"/>
              </a:rPr>
              <a:t>6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hours,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deliver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0070C0"/>
                </a:solidFill>
                <a:latin typeface="Calibri"/>
                <a:cs typeface="Calibri"/>
              </a:rPr>
              <a:t>single-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pool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500" b="1" i="1" spc="-40" dirty="0">
                <a:solidFill>
                  <a:srgbClr val="0070C0"/>
                </a:solidFill>
                <a:latin typeface="Calibri"/>
                <a:cs typeface="Calibri"/>
              </a:rPr>
              <a:t>Kt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/</a:t>
            </a:r>
            <a:r>
              <a:rPr sz="2500" b="1" i="1" spc="-40" dirty="0">
                <a:solidFill>
                  <a:srgbClr val="0070C0"/>
                </a:solidFill>
                <a:latin typeface="Calibri"/>
                <a:cs typeface="Calibri"/>
              </a:rPr>
              <a:t>V</a:t>
            </a:r>
            <a:r>
              <a:rPr sz="2500" b="1" i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at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least</a:t>
            </a:r>
            <a:r>
              <a:rPr sz="24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1.2-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1.3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recommended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chronic therapy.</a:t>
            </a:r>
            <a:endParaRPr sz="2400" dirty="0">
              <a:latin typeface="Calibri"/>
              <a:cs typeface="Calibri"/>
            </a:endParaRPr>
          </a:p>
          <a:p>
            <a:pPr marL="355600" marR="390525" indent="-342900">
              <a:lnSpc>
                <a:spcPct val="100000"/>
              </a:lnSpc>
              <a:spcBef>
                <a:spcPts val="2785"/>
              </a:spcBef>
              <a:buFont typeface="Wingdings"/>
              <a:buChar char=""/>
              <a:tabLst>
                <a:tab pos="355600" algn="l"/>
                <a:tab pos="423545" algn="l"/>
              </a:tabLst>
            </a:pPr>
            <a:r>
              <a:rPr sz="2400" dirty="0">
                <a:latin typeface="Calibri"/>
                <a:cs typeface="Calibri"/>
              </a:rPr>
              <a:t>	</a:t>
            </a:r>
            <a:r>
              <a:rPr sz="2400" b="1" dirty="0">
                <a:latin typeface="Calibri"/>
                <a:cs typeface="Calibri"/>
              </a:rPr>
              <a:t>KDIGO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workgroup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acute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kidney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injury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(2012)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recommends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that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when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attempting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maintain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acute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patients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3-</a:t>
            </a:r>
            <a:r>
              <a:rPr sz="2400" b="1" spc="-20" dirty="0">
                <a:solidFill>
                  <a:srgbClr val="0070C0"/>
                </a:solidFill>
                <a:latin typeface="Calibri"/>
                <a:cs typeface="Calibri"/>
              </a:rPr>
              <a:t>times-per-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week</a:t>
            </a:r>
            <a:r>
              <a:rPr sz="2400" b="1" spc="-2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schedule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each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treatment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should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have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29000" y="6456608"/>
            <a:ext cx="2590800" cy="4013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500" b="1" i="1" spc="-40" dirty="0">
                <a:solidFill>
                  <a:srgbClr val="0070C0"/>
                </a:solidFill>
                <a:latin typeface="Calibri"/>
                <a:cs typeface="Calibri"/>
              </a:rPr>
              <a:t>Kt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/</a:t>
            </a:r>
            <a:r>
              <a:rPr sz="2500" b="1" i="1" spc="-40" dirty="0">
                <a:solidFill>
                  <a:srgbClr val="0070C0"/>
                </a:solidFill>
                <a:latin typeface="Calibri"/>
                <a:cs typeface="Calibri"/>
              </a:rPr>
              <a:t>V</a:t>
            </a:r>
            <a:r>
              <a:rPr sz="2500" b="1" i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70C0"/>
                </a:solidFill>
                <a:latin typeface="Calibri"/>
                <a:cs typeface="Calibri"/>
              </a:rPr>
              <a:t>≥1.3.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800600" y="3124200"/>
            <a:ext cx="654050" cy="381000"/>
            <a:chOff x="3928871" y="3215639"/>
            <a:chExt cx="654050" cy="381000"/>
          </a:xfrm>
        </p:grpSpPr>
        <p:sp>
          <p:nvSpPr>
            <p:cNvPr id="6" name="object 6"/>
            <p:cNvSpPr/>
            <p:nvPr/>
          </p:nvSpPr>
          <p:spPr>
            <a:xfrm>
              <a:off x="3934967" y="3221735"/>
              <a:ext cx="641985" cy="368935"/>
            </a:xfrm>
            <a:custGeom>
              <a:avLst/>
              <a:gdLst/>
              <a:ahLst/>
              <a:cxnLst/>
              <a:rect l="l" t="t" r="r" b="b"/>
              <a:pathLst>
                <a:path w="641985" h="368935">
                  <a:moveTo>
                    <a:pt x="457200" y="0"/>
                  </a:moveTo>
                  <a:lnTo>
                    <a:pt x="457200" y="92201"/>
                  </a:lnTo>
                  <a:lnTo>
                    <a:pt x="0" y="92201"/>
                  </a:lnTo>
                  <a:lnTo>
                    <a:pt x="0" y="276605"/>
                  </a:lnTo>
                  <a:lnTo>
                    <a:pt x="457200" y="276605"/>
                  </a:lnTo>
                  <a:lnTo>
                    <a:pt x="457200" y="368808"/>
                  </a:lnTo>
                  <a:lnTo>
                    <a:pt x="641604" y="184403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34967" y="3221735"/>
              <a:ext cx="641985" cy="368935"/>
            </a:xfrm>
            <a:custGeom>
              <a:avLst/>
              <a:gdLst/>
              <a:ahLst/>
              <a:cxnLst/>
              <a:rect l="l" t="t" r="r" b="b"/>
              <a:pathLst>
                <a:path w="641985" h="368935">
                  <a:moveTo>
                    <a:pt x="0" y="92201"/>
                  </a:moveTo>
                  <a:lnTo>
                    <a:pt x="457200" y="92201"/>
                  </a:lnTo>
                  <a:lnTo>
                    <a:pt x="457200" y="0"/>
                  </a:lnTo>
                  <a:lnTo>
                    <a:pt x="641604" y="184403"/>
                  </a:lnTo>
                  <a:lnTo>
                    <a:pt x="457200" y="368808"/>
                  </a:lnTo>
                  <a:lnTo>
                    <a:pt x="457200" y="276605"/>
                  </a:lnTo>
                  <a:lnTo>
                    <a:pt x="0" y="276605"/>
                  </a:lnTo>
                  <a:lnTo>
                    <a:pt x="0" y="92201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16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514600" y="466130"/>
            <a:ext cx="635254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Arial"/>
                <a:cs typeface="Arial"/>
              </a:rPr>
              <a:t>amount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10" dirty="0">
                <a:latin typeface="Arial"/>
                <a:cs typeface="Arial"/>
              </a:rPr>
              <a:t>dialysis….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5804" y="1063498"/>
            <a:ext cx="11613515" cy="562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40715" indent="-3429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pos="355600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amount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may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need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adjusted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upward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in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hypercatabolic patients.</a:t>
            </a:r>
            <a:endParaRPr sz="2800" dirty="0">
              <a:latin typeface="Calibri"/>
              <a:cs typeface="Calibri"/>
            </a:endParaRPr>
          </a:p>
          <a:p>
            <a:pPr marL="355600" marR="24130" indent="-342900">
              <a:lnSpc>
                <a:spcPct val="100000"/>
              </a:lnSpc>
              <a:spcBef>
                <a:spcPts val="3360"/>
              </a:spcBef>
              <a:buFont typeface="Wingdings"/>
              <a:buChar char=""/>
              <a:tabLst>
                <a:tab pos="355600" algn="l"/>
                <a:tab pos="435609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	A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low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predialysis</a:t>
            </a:r>
            <a:r>
              <a:rPr sz="2800" spc="-3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SUN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level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should</a:t>
            </a:r>
            <a:r>
              <a:rPr sz="2800" spc="-2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not</a:t>
            </a:r>
            <a:r>
              <a:rPr sz="2800" spc="-4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be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used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as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</a:t>
            </a:r>
            <a:r>
              <a:rPr sz="2800" spc="-5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justification</a:t>
            </a:r>
            <a:r>
              <a:rPr sz="2800" spc="-3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reduce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90904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amount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9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dialysis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unless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substantial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residual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renal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urea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clearance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90904"/>
                </a:solidFill>
                <a:latin typeface="Calibri"/>
                <a:cs typeface="Calibri"/>
              </a:rPr>
              <a:t>is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documented</a:t>
            </a:r>
            <a:endParaRPr sz="2800" dirty="0">
              <a:latin typeface="Calibri"/>
              <a:cs typeface="Calibri"/>
            </a:endParaRPr>
          </a:p>
          <a:p>
            <a:pPr marL="355600" marR="238760" indent="-342900">
              <a:lnSpc>
                <a:spcPct val="100000"/>
              </a:lnSpc>
              <a:spcBef>
                <a:spcPts val="3365"/>
              </a:spcBef>
              <a:buFont typeface="Wingdings"/>
              <a:buChar char=""/>
              <a:tabLst>
                <a:tab pos="355600" algn="l"/>
              </a:tabLst>
            </a:pP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Many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acute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renal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failure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patients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tend</a:t>
            </a:r>
            <a:r>
              <a:rPr sz="2800" spc="-9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9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have</a:t>
            </a:r>
            <a:r>
              <a:rPr sz="2800" spc="-9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decreased</a:t>
            </a:r>
            <a:r>
              <a:rPr sz="2800" spc="-8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urea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generation rates</a:t>
            </a:r>
            <a:r>
              <a:rPr sz="2800" spc="-8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due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lack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7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protein</a:t>
            </a:r>
            <a:r>
              <a:rPr sz="2800" spc="-6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ingestion</a:t>
            </a:r>
            <a:r>
              <a:rPr sz="2800" spc="-6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and/or</a:t>
            </a:r>
            <a:r>
              <a:rPr sz="2800" spc="-5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to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impairment</a:t>
            </a:r>
            <a:r>
              <a:rPr sz="2800" spc="-4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of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urea</a:t>
            </a:r>
            <a:r>
              <a:rPr sz="2800" spc="-7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synthesis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by</a:t>
            </a:r>
            <a:r>
              <a:rPr sz="2800" spc="-20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90904"/>
                </a:solidFill>
                <a:latin typeface="Calibri"/>
                <a:cs typeface="Calibri"/>
              </a:rPr>
              <a:t>the</a:t>
            </a:r>
            <a:r>
              <a:rPr sz="2800" spc="-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90904"/>
                </a:solidFill>
                <a:latin typeface="Calibri"/>
                <a:cs typeface="Calibri"/>
              </a:rPr>
              <a:t>liver.</a:t>
            </a:r>
            <a:endParaRPr sz="2800" dirty="0">
              <a:latin typeface="Calibri"/>
              <a:cs typeface="Calibri"/>
            </a:endParaRPr>
          </a:p>
          <a:p>
            <a:pPr marL="435609" indent="-422909">
              <a:lnSpc>
                <a:spcPct val="100000"/>
              </a:lnSpc>
              <a:spcBef>
                <a:spcPts val="3360"/>
              </a:spcBef>
              <a:buClr>
                <a:srgbClr val="090904"/>
              </a:buClr>
              <a:buFont typeface="Wingdings"/>
              <a:buChar char=""/>
              <a:tabLst>
                <a:tab pos="435609" algn="l"/>
              </a:tabLst>
            </a:pPr>
            <a:r>
              <a:rPr sz="2800" b="1" spc="-10" dirty="0">
                <a:solidFill>
                  <a:srgbClr val="0070C0"/>
                </a:solidFill>
                <a:latin typeface="Calibri"/>
                <a:cs typeface="Calibri"/>
              </a:rPr>
              <a:t>Therefore,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low</a:t>
            </a:r>
            <a:r>
              <a:rPr sz="2800" b="1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SUN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does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not</a:t>
            </a:r>
            <a:r>
              <a:rPr sz="2800" b="1" spc="-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necessarily</a:t>
            </a:r>
            <a:r>
              <a:rPr sz="28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reflect</a:t>
            </a:r>
            <a:r>
              <a:rPr sz="28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low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levels</a:t>
            </a:r>
            <a:r>
              <a:rPr sz="28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800" b="1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70C0"/>
                </a:solidFill>
                <a:latin typeface="Calibri"/>
                <a:cs typeface="Calibri"/>
              </a:rPr>
              <a:t>other</a:t>
            </a:r>
            <a:r>
              <a:rPr sz="2800" b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800" b="1" spc="-10" dirty="0" smtClean="0">
                <a:solidFill>
                  <a:srgbClr val="0070C0"/>
                </a:solidFill>
                <a:latin typeface="Calibri"/>
                <a:cs typeface="Calibri"/>
              </a:rPr>
              <a:t>uremic</a:t>
            </a:r>
            <a:r>
              <a:rPr lang="en-US" sz="2800" b="1" spc="-10" dirty="0" smtClean="0">
                <a:solidFill>
                  <a:srgbClr val="0070C0"/>
                </a:solidFill>
                <a:latin typeface="Calibri"/>
                <a:cs typeface="Calibri"/>
              </a:rPr>
              <a:t> toxins</a:t>
            </a:r>
            <a:r>
              <a:rPr lang="en-US" sz="2800" b="1" spc="-10" dirty="0" smtClean="0">
                <a:solidFill>
                  <a:srgbClr val="C00000"/>
                </a:solidFill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093957" y="6427114"/>
            <a:ext cx="1809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libri"/>
                <a:cs typeface="Calibri"/>
              </a:rPr>
              <a:t>17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800603" y="-497472"/>
            <a:ext cx="4479925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/>
              <a:t>Choosing</a:t>
            </a:r>
            <a:r>
              <a:rPr sz="4400" spc="-55" dirty="0"/>
              <a:t> </a:t>
            </a:r>
            <a:r>
              <a:rPr sz="4400" dirty="0"/>
              <a:t>a</a:t>
            </a:r>
            <a:r>
              <a:rPr sz="4400" spc="-25" dirty="0"/>
              <a:t> </a:t>
            </a:r>
            <a:r>
              <a:rPr sz="4400" spc="-10" dirty="0"/>
              <a:t>dialyzer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8335264" y="6630960"/>
            <a:ext cx="78444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679605" y="962990"/>
            <a:ext cx="10899774" cy="521232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indent="-456565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481965" algn="l"/>
              </a:tabLst>
            </a:pPr>
            <a:r>
              <a:rPr sz="3200" b="1" dirty="0">
                <a:solidFill>
                  <a:srgbClr val="090904"/>
                </a:solidFill>
                <a:latin typeface="Calibri"/>
                <a:cs typeface="Calibri"/>
              </a:rPr>
              <a:t>Membrane</a:t>
            </a:r>
            <a:r>
              <a:rPr sz="3200" b="1" spc="-135" dirty="0">
                <a:solidFill>
                  <a:srgbClr val="090904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90904"/>
                </a:solidFill>
                <a:latin typeface="Calibri"/>
                <a:cs typeface="Calibri"/>
              </a:rPr>
              <a:t>material</a:t>
            </a:r>
            <a:endParaRPr sz="3200" dirty="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45"/>
              </a:spcBef>
            </a:pPr>
            <a:r>
              <a:rPr sz="2400" b="1" dirty="0">
                <a:latin typeface="Calibri"/>
                <a:cs typeface="Calibri"/>
              </a:rPr>
              <a:t>No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recommendation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favoring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use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high-</a:t>
            </a:r>
            <a:r>
              <a:rPr sz="2400" b="1" dirty="0">
                <a:latin typeface="Calibri"/>
                <a:cs typeface="Calibri"/>
              </a:rPr>
              <a:t>flux</a:t>
            </a:r>
            <a:r>
              <a:rPr sz="2400" b="1" spc="-2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membranes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0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25400" marR="410845">
              <a:lnSpc>
                <a:spcPct val="100000"/>
              </a:lnSpc>
            </a:pPr>
            <a:r>
              <a:rPr sz="2400" spc="-10" dirty="0">
                <a:latin typeface="Calibri"/>
                <a:cs typeface="Calibri"/>
              </a:rPr>
              <a:t>Membrane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flux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has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not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been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studied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separate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factor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any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randomized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study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acute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dialysis.</a:t>
            </a:r>
            <a:endParaRPr sz="2400" dirty="0">
              <a:latin typeface="Calibri"/>
              <a:cs typeface="Calibri"/>
            </a:endParaRPr>
          </a:p>
          <a:p>
            <a:pPr marL="481965" indent="-456565">
              <a:lnSpc>
                <a:spcPts val="3785"/>
              </a:lnSpc>
              <a:buFont typeface="Wingdings"/>
              <a:buChar char=""/>
              <a:tabLst>
                <a:tab pos="481965" algn="l"/>
              </a:tabLst>
            </a:pPr>
            <a:r>
              <a:rPr sz="3200" b="1" spc="-10" dirty="0">
                <a:latin typeface="Calibri"/>
                <a:cs typeface="Calibri"/>
              </a:rPr>
              <a:t>Ultrafiltration</a:t>
            </a:r>
            <a:r>
              <a:rPr sz="3200" b="1" spc="-13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coefficient</a:t>
            </a:r>
            <a:r>
              <a:rPr sz="3200" b="1" spc="-114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(</a:t>
            </a:r>
            <a:r>
              <a:rPr sz="3350" b="1" i="1" spc="-10" dirty="0">
                <a:latin typeface="Calibri"/>
                <a:cs typeface="Calibri"/>
              </a:rPr>
              <a:t>K</a:t>
            </a:r>
            <a:r>
              <a:rPr sz="3200" b="1" spc="-10" dirty="0">
                <a:latin typeface="Calibri"/>
                <a:cs typeface="Calibri"/>
              </a:rPr>
              <a:t>UF)</a:t>
            </a:r>
            <a:endParaRPr sz="3200" dirty="0">
              <a:latin typeface="Calibri"/>
              <a:cs typeface="Calibri"/>
            </a:endParaRPr>
          </a:p>
          <a:p>
            <a:pPr marL="25400" marR="17780">
              <a:lnSpc>
                <a:spcPts val="2880"/>
              </a:lnSpc>
              <a:spcBef>
                <a:spcPts val="155"/>
              </a:spcBef>
            </a:pPr>
            <a:r>
              <a:rPr sz="2400" dirty="0">
                <a:latin typeface="Calibri"/>
                <a:cs typeface="Calibri"/>
              </a:rPr>
              <a:t>Use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dialyzers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high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water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permeability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(e.g.,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500" i="1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UF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&gt;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6.0)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may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lose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accuracy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if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high </a:t>
            </a:r>
            <a:r>
              <a:rPr sz="2400" dirty="0">
                <a:latin typeface="Calibri"/>
                <a:cs typeface="Calibri"/>
              </a:rPr>
              <a:t>fluid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removal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rate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attempted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using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dialyzer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that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relatively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impermeable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water.</a:t>
            </a:r>
            <a:endParaRPr sz="2400" dirty="0">
              <a:latin typeface="Calibri"/>
              <a:cs typeface="Calibri"/>
            </a:endParaRPr>
          </a:p>
          <a:p>
            <a:pPr marL="481965" indent="-456565">
              <a:lnSpc>
                <a:spcPts val="3700"/>
              </a:lnSpc>
              <a:buFont typeface="Wingdings"/>
              <a:buChar char=""/>
              <a:tabLst>
                <a:tab pos="481965" algn="l"/>
              </a:tabLst>
            </a:pPr>
            <a:r>
              <a:rPr sz="3200" b="1" dirty="0">
                <a:latin typeface="Calibri"/>
                <a:cs typeface="Calibri"/>
              </a:rPr>
              <a:t>Dialyzer</a:t>
            </a:r>
            <a:r>
              <a:rPr sz="3200" b="1" spc="-8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urea</a:t>
            </a:r>
            <a:r>
              <a:rPr sz="3200" b="1" spc="-9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clearance</a:t>
            </a:r>
            <a:endParaRPr sz="3200" dirty="0">
              <a:latin typeface="Calibri"/>
              <a:cs typeface="Calibri"/>
            </a:endParaRPr>
          </a:p>
          <a:p>
            <a:pPr marL="25400" marR="525780">
              <a:lnSpc>
                <a:spcPct val="100000"/>
              </a:lnSpc>
              <a:spcBef>
                <a:spcPts val="45"/>
              </a:spcBef>
            </a:pPr>
            <a:r>
              <a:rPr sz="2400" dirty="0">
                <a:latin typeface="Calibri"/>
                <a:cs typeface="Calibri"/>
              </a:rPr>
              <a:t>For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the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first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couple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of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dialysis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sessions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best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avoid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using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very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high-efficiency </a:t>
            </a:r>
            <a:r>
              <a:rPr sz="2400" spc="-10" dirty="0">
                <a:latin typeface="Calibri"/>
                <a:cs typeface="Calibri"/>
              </a:rPr>
              <a:t>dialyzers</a:t>
            </a:r>
            <a:endParaRPr sz="2400" dirty="0">
              <a:latin typeface="Calibri"/>
              <a:cs typeface="Calibri"/>
            </a:endParaRPr>
          </a:p>
          <a:p>
            <a:pPr marL="25400">
              <a:lnSpc>
                <a:spcPts val="2890"/>
              </a:lnSpc>
            </a:pPr>
            <a:r>
              <a:rPr sz="2400" dirty="0">
                <a:latin typeface="Calibri"/>
                <a:cs typeface="Calibri"/>
              </a:rPr>
              <a:t>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dialyzer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with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vitro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500" b="1" i="1" spc="-20" dirty="0">
                <a:solidFill>
                  <a:srgbClr val="0070C0"/>
                </a:solidFill>
                <a:latin typeface="Calibri"/>
                <a:cs typeface="Calibri"/>
              </a:rPr>
              <a:t>K</a:t>
            </a:r>
            <a:r>
              <a:rPr sz="2400" b="1" spc="-30" baseline="-20833" dirty="0">
                <a:solidFill>
                  <a:srgbClr val="0070C0"/>
                </a:solidFill>
                <a:latin typeface="Calibri"/>
                <a:cs typeface="Calibri"/>
              </a:rPr>
              <a:t>0</a:t>
            </a:r>
            <a:r>
              <a:rPr sz="2500" b="1" i="1" spc="-20" dirty="0">
                <a:solidFill>
                  <a:srgbClr val="0070C0"/>
                </a:solidFill>
                <a:latin typeface="Calibri"/>
                <a:cs typeface="Calibri"/>
              </a:rPr>
              <a:t>A</a:t>
            </a:r>
            <a:r>
              <a:rPr sz="2500" b="1" i="1" spc="-6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urea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of</a:t>
            </a:r>
            <a:r>
              <a:rPr sz="24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about</a:t>
            </a:r>
            <a:r>
              <a:rPr sz="2400" b="1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0070C0"/>
                </a:solidFill>
                <a:latin typeface="Calibri"/>
                <a:cs typeface="Calibri"/>
              </a:rPr>
              <a:t>500-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600</a:t>
            </a:r>
            <a:r>
              <a:rPr sz="24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70C0"/>
                </a:solidFill>
                <a:latin typeface="Calibri"/>
                <a:cs typeface="Calibri"/>
              </a:rPr>
              <a:t>mL/min</a:t>
            </a:r>
            <a:r>
              <a:rPr sz="2400" b="1" spc="-5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recommended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the</a:t>
            </a:r>
            <a:endParaRPr sz="2400" dirty="0">
              <a:latin typeface="Calibri"/>
              <a:cs typeface="Calibri"/>
            </a:endParaRPr>
          </a:p>
          <a:p>
            <a:pPr marL="25400" marR="547370">
              <a:lnSpc>
                <a:spcPts val="2880"/>
              </a:lnSpc>
              <a:spcBef>
                <a:spcPts val="85"/>
              </a:spcBef>
            </a:pPr>
            <a:r>
              <a:rPr sz="2400" b="1" dirty="0">
                <a:latin typeface="Calibri"/>
                <a:cs typeface="Calibri"/>
              </a:rPr>
              <a:t>initial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session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minimize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risk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inadvertent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overdialysis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developing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disequilibrium syndrome.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48748</TotalTime>
  <Words>2260</Words>
  <Application>Microsoft Office PowerPoint</Application>
  <PresentationFormat>Custom</PresentationFormat>
  <Paragraphs>273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Opulent</vt:lpstr>
      <vt:lpstr>IN THE NAME OF GOD</vt:lpstr>
      <vt:lpstr>question</vt:lpstr>
      <vt:lpstr>Acute hemodialysis Prescription</vt:lpstr>
      <vt:lpstr>Slide 4</vt:lpstr>
      <vt:lpstr>Reduce the amount of dialysis for the initial one or two sessions</vt:lpstr>
      <vt:lpstr>second dialysis session</vt:lpstr>
      <vt:lpstr>dialysis adequacy</vt:lpstr>
      <vt:lpstr>amount of dialysis….</vt:lpstr>
      <vt:lpstr>Choosing a dialyzer</vt:lpstr>
      <vt:lpstr>Choosing the dialysis solution</vt:lpstr>
      <vt:lpstr>Follow-up Clinical Case (Day 5 in ICU) </vt:lpstr>
      <vt:lpstr>question…</vt:lpstr>
      <vt:lpstr>Dialysis solution bicarbonate concentration</vt:lpstr>
      <vt:lpstr>Slide 14</vt:lpstr>
      <vt:lpstr>Patients with severe metabolic acidosis</vt:lpstr>
      <vt:lpstr>Dialysis solution sodium level</vt:lpstr>
      <vt:lpstr>Hyponatremia</vt:lpstr>
      <vt:lpstr>Predialysis serum sodium level &gt;130 mmol/L</vt:lpstr>
      <vt:lpstr>Predialysis serum sodium level &lt;130 mmol/L</vt:lpstr>
      <vt:lpstr>Predialysis serum sodium level &lt;130 mmol/L…</vt:lpstr>
      <vt:lpstr>Chronic hyponatremia</vt:lpstr>
      <vt:lpstr>question</vt:lpstr>
      <vt:lpstr>Hypernatremia</vt:lpstr>
      <vt:lpstr>Dialysis solution potassium level</vt:lpstr>
      <vt:lpstr>Dialysis solution calcium levels</vt:lpstr>
      <vt:lpstr>Dialytic treatment of acute hypercalcemia</vt:lpstr>
      <vt:lpstr>Dialysis solution magnesium levels</vt:lpstr>
      <vt:lpstr>Dialysis solution dextrose level</vt:lpstr>
      <vt:lpstr>Dialysis solution phosphate levels</vt:lpstr>
      <vt:lpstr>Dialysis solution phosphate levels…</vt:lpstr>
      <vt:lpstr>question</vt:lpstr>
      <vt:lpstr>Ultrafiltration orders</vt:lpstr>
      <vt:lpstr>Ultrafiltration orders…</vt:lpstr>
      <vt:lpstr>Impact of dialysis frequency on ultrafiltration needs</vt:lpstr>
      <vt:lpstr>Patient monitoring and complications</vt:lpstr>
      <vt:lpstr>Postdialysis evaluation</vt:lpstr>
      <vt:lpstr>Postdialysis blood values</vt:lpstr>
      <vt:lpstr>SUMMARY AND RECOMMENDATIONS</vt:lpstr>
      <vt:lpstr>SUMMARY AND RECOMMENDATIONS…</vt:lpstr>
      <vt:lpstr>case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Acute Hemodialysis Prescription</dc:title>
  <dc:creator>GIGABYTE</dc:creator>
  <cp:lastModifiedBy>MRT</cp:lastModifiedBy>
  <cp:revision>6</cp:revision>
  <dcterms:created xsi:type="dcterms:W3CDTF">2026-07-18T17:28:14Z</dcterms:created>
  <dcterms:modified xsi:type="dcterms:W3CDTF">2026-07-26T21:33:25Z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2022-05-22T00:00:00Z</vt:filetime>
  </property>
  <property fmtid="{D5CDD505-2E9C-101B-9397-08002B2CF9AE}" pid="4" name="Creator">
    <vt:lpwstr>Microsoft® PowerPoint® 2016</vt:lpwstr>
  </property>
  <property fmtid="{D5CDD505-2E9C-101B-9397-08002B2CF9AE}" pid="5" name="LastSaved">
    <vt:filetime>2026-07-18T00:00:00Z</vt:filetime>
  </property>
  <property fmtid="{D5CDD505-2E9C-101B-9397-08002B2CF9AE}" pid="6" name="Producer">
    <vt:lpwstr>Microsoft® PowerPoint® 2016</vt:lpwstr>
  </property>
</Properties>
</file>