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91" d="100"/>
          <a:sy n="91" d="100"/>
        </p:scale>
        <p:origin x="10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276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645920"/>
            <a:ext cx="109728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kern="0" spc="3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457200" y="2148840"/>
            <a:ext cx="1097280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40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Current Evidence and</a:t>
            </a:r>
            <a:endParaRPr lang="en-US" sz="40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40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Practical Management</a:t>
            </a:r>
            <a:endParaRPr lang="en-US" sz="4000" dirty="0"/>
          </a:p>
        </p:txBody>
      </p:sp>
      <p:sp>
        <p:nvSpPr>
          <p:cNvPr id="5" name="Text 3"/>
          <p:cNvSpPr/>
          <p:nvPr/>
        </p:nvSpPr>
        <p:spPr>
          <a:xfrm>
            <a:off x="457200" y="393192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Optimizing Maternal and Fetal Outcomes</a:t>
            </a:r>
            <a:endParaRPr lang="en-US" sz="1800" dirty="0"/>
          </a:p>
        </p:txBody>
      </p:sp>
      <p:sp>
        <p:nvSpPr>
          <p:cNvPr id="6" name="Shape 4"/>
          <p:cNvSpPr/>
          <p:nvPr/>
        </p:nvSpPr>
        <p:spPr>
          <a:xfrm>
            <a:off x="457200" y="4480560"/>
            <a:ext cx="2743200" cy="36576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4700016"/>
            <a:ext cx="10972800" cy="4663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 err="1" smtClean="0">
                <a:latin typeface="Calibri" pitchFamily="34" charset="0"/>
                <a:ea typeface="Calibri" pitchFamily="34" charset="-122"/>
                <a:cs typeface="Calibri" pitchFamily="34" charset="-120"/>
              </a:rPr>
              <a:t>Dr.Somayeh.khanjani</a:t>
            </a:r>
            <a:endParaRPr lang="en-US" sz="1600" b="1" dirty="0" smtClean="0"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0" indent="0">
              <a:buNone/>
            </a:pPr>
            <a:r>
              <a:rPr lang="en-US" sz="1600" dirty="0" err="1" smtClean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Perinatalogist,</a:t>
            </a:r>
            <a:r>
              <a:rPr lang="en-US" sz="1600" dirty="0" err="1" smtClean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Department</a:t>
            </a:r>
            <a:r>
              <a:rPr lang="en-US" sz="1600" dirty="0" smtClean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6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Obstetrics and Gynecology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9" name="Text 7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</a:t>
            </a:r>
            <a:endParaRPr lang="en-US" sz="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SAFETY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Anticoagulation During Hemodialysis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Shape 6"/>
          <p:cNvSpPr/>
          <p:nvPr/>
        </p:nvSpPr>
        <p:spPr>
          <a:xfrm>
            <a:off x="457200" y="1371600"/>
            <a:ext cx="5394960" cy="4114800"/>
          </a:xfrm>
          <a:prstGeom prst="roundRect">
            <a:avLst>
              <a:gd name="adj" fmla="val 1778"/>
            </a:avLst>
          </a:prstGeom>
          <a:solidFill>
            <a:srgbClr val="E6F7F1"/>
          </a:solidFill>
          <a:ln w="12700">
            <a:solidFill>
              <a:srgbClr val="00A87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31520" y="1737360"/>
            <a:ext cx="4846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Common Approach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731520" y="2377440"/>
            <a:ext cx="484632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Unfractionated heparin is generally considered safe in pregnancy when used carefully during hemodialysis sessions.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6309360" y="1371600"/>
            <a:ext cx="5394960" cy="4114800"/>
          </a:xfrm>
          <a:prstGeom prst="roundRect">
            <a:avLst>
              <a:gd name="adj" fmla="val 1778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583680" y="1737360"/>
            <a:ext cx="4846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Avoid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6583680" y="2377440"/>
            <a:ext cx="484632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Excessive anticoagulation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Increased maternal bleeding risk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Inadequate monitoring of clotting times</a:t>
            </a:r>
            <a:endParaRPr lang="en-US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MONITORING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Maternal Complications During Dialysis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Shape 6"/>
          <p:cNvSpPr/>
          <p:nvPr/>
        </p:nvSpPr>
        <p:spPr>
          <a:xfrm>
            <a:off x="365760" y="1371600"/>
            <a:ext cx="2788920" cy="4389120"/>
          </a:xfrm>
          <a:prstGeom prst="roundRect">
            <a:avLst>
              <a:gd name="adj" fmla="val 2623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365760" y="1371600"/>
            <a:ext cx="2788920" cy="640080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10" name="Text 8"/>
          <p:cNvSpPr/>
          <p:nvPr/>
        </p:nvSpPr>
        <p:spPr>
          <a:xfrm>
            <a:off x="365760" y="1508760"/>
            <a:ext cx="27889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Cardiovascular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548640" y="2468880"/>
            <a:ext cx="24231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Hypotension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548640" y="3200400"/>
            <a:ext cx="24231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Arrhythmia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3291840" y="1371600"/>
            <a:ext cx="2788920" cy="4389120"/>
          </a:xfrm>
          <a:prstGeom prst="roundRect">
            <a:avLst>
              <a:gd name="adj" fmla="val 2623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3291840" y="1371600"/>
            <a:ext cx="2788920" cy="64008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15" name="Text 13"/>
          <p:cNvSpPr/>
          <p:nvPr/>
        </p:nvSpPr>
        <p:spPr>
          <a:xfrm>
            <a:off x="3291840" y="1508760"/>
            <a:ext cx="27889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Hematologic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3474720" y="2468880"/>
            <a:ext cx="24231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Anemia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3474720" y="3200400"/>
            <a:ext cx="24231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Iron deficiency</a:t>
            </a:r>
            <a:endParaRPr lang="en-US" sz="1500" dirty="0"/>
          </a:p>
        </p:txBody>
      </p:sp>
      <p:sp>
        <p:nvSpPr>
          <p:cNvPr id="18" name="Shape 16"/>
          <p:cNvSpPr/>
          <p:nvPr/>
        </p:nvSpPr>
        <p:spPr>
          <a:xfrm>
            <a:off x="6217920" y="1371600"/>
            <a:ext cx="2788920" cy="4389120"/>
          </a:xfrm>
          <a:prstGeom prst="roundRect">
            <a:avLst>
              <a:gd name="adj" fmla="val 2623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6217920" y="1371600"/>
            <a:ext cx="2788920" cy="640080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20" name="Text 18"/>
          <p:cNvSpPr/>
          <p:nvPr/>
        </p:nvSpPr>
        <p:spPr>
          <a:xfrm>
            <a:off x="6217920" y="1508760"/>
            <a:ext cx="27889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Metabolic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6400800" y="2468880"/>
            <a:ext cx="24231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Electrolyte disturbances</a:t>
            </a:r>
            <a:endParaRPr lang="en-US" sz="1500" dirty="0"/>
          </a:p>
        </p:txBody>
      </p:sp>
      <p:sp>
        <p:nvSpPr>
          <p:cNvPr id="22" name="Shape 20"/>
          <p:cNvSpPr/>
          <p:nvPr/>
        </p:nvSpPr>
        <p:spPr>
          <a:xfrm>
            <a:off x="9144000" y="1371600"/>
            <a:ext cx="2788920" cy="4389120"/>
          </a:xfrm>
          <a:prstGeom prst="roundRect">
            <a:avLst>
              <a:gd name="adj" fmla="val 2623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9144000" y="1371600"/>
            <a:ext cx="2788920" cy="64008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24" name="Text 22"/>
          <p:cNvSpPr/>
          <p:nvPr/>
        </p:nvSpPr>
        <p:spPr>
          <a:xfrm>
            <a:off x="9144000" y="1508760"/>
            <a:ext cx="27889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Obstetric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9326880" y="2468880"/>
            <a:ext cx="24231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Preterm labor</a:t>
            </a:r>
            <a:endParaRPr lang="en-US" sz="1500" dirty="0"/>
          </a:p>
        </p:txBody>
      </p:sp>
      <p:sp>
        <p:nvSpPr>
          <p:cNvPr id="26" name="Text 24"/>
          <p:cNvSpPr/>
          <p:nvPr/>
        </p:nvSpPr>
        <p:spPr>
          <a:xfrm>
            <a:off x="9326880" y="3200400"/>
            <a:ext cx="24231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Placental insufficiency</a:t>
            </a:r>
            <a:endParaRPr lang="en-US" sz="15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HEMATOLOGY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Anemia Management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Shape 6"/>
          <p:cNvSpPr/>
          <p:nvPr/>
        </p:nvSpPr>
        <p:spPr>
          <a:xfrm>
            <a:off x="457200" y="1280160"/>
            <a:ext cx="11247120" cy="1371600"/>
          </a:xfrm>
          <a:prstGeom prst="roundRect">
            <a:avLst>
              <a:gd name="adj" fmla="val 5333"/>
            </a:avLst>
          </a:prstGeom>
          <a:solidFill>
            <a:srgbClr val="E6F7F1"/>
          </a:solidFill>
          <a:ln w="12700">
            <a:solidFill>
              <a:srgbClr val="00A87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31520" y="160020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Pregnancy + Dialysis = High risk of anemia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457200" y="292608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Management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457200" y="3474720"/>
            <a:ext cx="3657600" cy="2468880"/>
          </a:xfrm>
          <a:prstGeom prst="roundRect">
            <a:avLst>
              <a:gd name="adj" fmla="val 2963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40080" y="379476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Iron Supplementation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640080" y="4480560"/>
            <a:ext cx="329184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Oral or IV iron as needed to maintain stores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4297680" y="3474720"/>
            <a:ext cx="3657600" cy="2468880"/>
          </a:xfrm>
          <a:prstGeom prst="roundRect">
            <a:avLst>
              <a:gd name="adj" fmla="val 2963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4480560" y="379476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ESA Therapy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4480560" y="4480560"/>
            <a:ext cx="329184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Erythropoiesis-stimulating agents when indicated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8138160" y="3474720"/>
            <a:ext cx="3657600" cy="2468880"/>
          </a:xfrm>
          <a:prstGeom prst="roundRect">
            <a:avLst>
              <a:gd name="adj" fmla="val 2963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321040" y="379476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Target Hb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8321040" y="4480560"/>
            <a:ext cx="329184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Individualized; avoid excessive correction</a:t>
            </a:r>
            <a:endParaRPr lang="en-US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FETAL CARE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Fetal Surveillance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118872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Multidisciplinary monitoring is essential: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548640" y="1874520"/>
            <a:ext cx="411480" cy="411480"/>
          </a:xfrm>
          <a:prstGeom prst="ellipse">
            <a:avLst/>
          </a:prstGeom>
          <a:solidFill>
            <a:srgbClr val="00A878"/>
          </a:solidFill>
          <a:ln/>
        </p:spPr>
      </p:sp>
      <p:sp>
        <p:nvSpPr>
          <p:cNvPr id="10" name="Text 8"/>
          <p:cNvSpPr/>
          <p:nvPr/>
        </p:nvSpPr>
        <p:spPr>
          <a:xfrm>
            <a:off x="548640" y="1938528"/>
            <a:ext cx="411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1188720" y="173736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Serial Ultrasound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1188720" y="214884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 fetal growth trajectory closely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548640" y="2926080"/>
            <a:ext cx="411480" cy="411480"/>
          </a:xfrm>
          <a:prstGeom prst="ellipse">
            <a:avLst/>
          </a:prstGeom>
          <a:solidFill>
            <a:srgbClr val="00A878"/>
          </a:solidFill>
          <a:ln/>
        </p:spPr>
      </p:sp>
      <p:sp>
        <p:nvSpPr>
          <p:cNvPr id="14" name="Text 12"/>
          <p:cNvSpPr/>
          <p:nvPr/>
        </p:nvSpPr>
        <p:spPr>
          <a:xfrm>
            <a:off x="548640" y="2990088"/>
            <a:ext cx="411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1188720" y="278892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Amniotic Fluid Assessment</a:t>
            </a:r>
            <a:endParaRPr lang="en-US" sz="1700" dirty="0"/>
          </a:p>
        </p:txBody>
      </p:sp>
      <p:sp>
        <p:nvSpPr>
          <p:cNvPr id="16" name="Text 14"/>
          <p:cNvSpPr/>
          <p:nvPr/>
        </p:nvSpPr>
        <p:spPr>
          <a:xfrm>
            <a:off x="1188720" y="320040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Watch for polyhydramnios related to high BUN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548640" y="3977640"/>
            <a:ext cx="411480" cy="411480"/>
          </a:xfrm>
          <a:prstGeom prst="ellipse">
            <a:avLst/>
          </a:prstGeom>
          <a:solidFill>
            <a:srgbClr val="00A878"/>
          </a:solidFill>
          <a:ln/>
        </p:spPr>
      </p:sp>
      <p:sp>
        <p:nvSpPr>
          <p:cNvPr id="18" name="Text 16"/>
          <p:cNvSpPr/>
          <p:nvPr/>
        </p:nvSpPr>
        <p:spPr>
          <a:xfrm>
            <a:off x="548640" y="4041648"/>
            <a:ext cx="411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1188720" y="384048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Doppler Studies</a:t>
            </a:r>
            <a:endParaRPr lang="en-US" sz="1700" dirty="0"/>
          </a:p>
        </p:txBody>
      </p:sp>
      <p:sp>
        <p:nvSpPr>
          <p:cNvPr id="20" name="Text 18"/>
          <p:cNvSpPr/>
          <p:nvPr/>
        </p:nvSpPr>
        <p:spPr>
          <a:xfrm>
            <a:off x="1188720" y="425196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Assess uteroplacental and fetal well-being when indicated</a:t>
            </a:r>
            <a:endParaRPr lang="en-US" sz="1400" dirty="0"/>
          </a:p>
        </p:txBody>
      </p:sp>
      <p:sp>
        <p:nvSpPr>
          <p:cNvPr id="21" name="Shape 19"/>
          <p:cNvSpPr/>
          <p:nvPr/>
        </p:nvSpPr>
        <p:spPr>
          <a:xfrm>
            <a:off x="548640" y="5029200"/>
            <a:ext cx="411480" cy="411480"/>
          </a:xfrm>
          <a:prstGeom prst="ellipse">
            <a:avLst/>
          </a:prstGeom>
          <a:solidFill>
            <a:srgbClr val="00A878"/>
          </a:solidFill>
          <a:ln/>
        </p:spPr>
      </p:sp>
      <p:sp>
        <p:nvSpPr>
          <p:cNvPr id="22" name="Text 20"/>
          <p:cNvSpPr/>
          <p:nvPr/>
        </p:nvSpPr>
        <p:spPr>
          <a:xfrm>
            <a:off x="548640" y="5093208"/>
            <a:ext cx="411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1188720" y="489204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Non-stress Testing</a:t>
            </a:r>
            <a:endParaRPr lang="en-US" sz="1700" dirty="0"/>
          </a:p>
        </p:txBody>
      </p:sp>
      <p:sp>
        <p:nvSpPr>
          <p:cNvPr id="24" name="Text 22"/>
          <p:cNvSpPr/>
          <p:nvPr/>
        </p:nvSpPr>
        <p:spPr>
          <a:xfrm>
            <a:off x="1188720" y="530352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Regular fetal heart rate monitoring in later gestation</a:t>
            </a:r>
            <a:endParaRPr lang="en-US" sz="1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1B2B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0"/>
            <a:ext cx="112471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kern="0" spc="3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ADVANCED CLINICAL MANAGEMENT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457200" y="3200400"/>
            <a:ext cx="112471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457200" y="4114800"/>
            <a:ext cx="1124712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Focused decision-making for specialists in Obstetrics,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Perinatology, and Nephrology</a:t>
            </a:r>
            <a:endParaRPr lang="en-US" sz="1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PREPARATION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Preconception Counseling in Women on Dialysis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1097280"/>
            <a:ext cx="11247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Pregnancy in women receiving dialysis is high-risk. Preconception counseling is essential.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457200" y="155448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Evaluate before conception: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457200" y="2011680"/>
            <a:ext cx="2743200" cy="640080"/>
          </a:xfrm>
          <a:prstGeom prst="roundRect">
            <a:avLst>
              <a:gd name="adj" fmla="val 1142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57200" y="214884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adequacy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3383280" y="2011680"/>
            <a:ext cx="2743200" cy="640080"/>
          </a:xfrm>
          <a:prstGeom prst="roundRect">
            <a:avLst>
              <a:gd name="adj" fmla="val 1142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383280" y="214884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Residual kidney function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6309360" y="2011680"/>
            <a:ext cx="2743200" cy="640080"/>
          </a:xfrm>
          <a:prstGeom prst="roundRect">
            <a:avLst>
              <a:gd name="adj" fmla="val 1142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309360" y="214884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Blood pressure control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9235440" y="2011680"/>
            <a:ext cx="2743200" cy="640080"/>
          </a:xfrm>
          <a:prstGeom prst="roundRect">
            <a:avLst>
              <a:gd name="adj" fmla="val 1142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235440" y="214884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Anemia status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457200" y="2834640"/>
            <a:ext cx="2743200" cy="640080"/>
          </a:xfrm>
          <a:prstGeom prst="roundRect">
            <a:avLst>
              <a:gd name="adj" fmla="val 1142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457200" y="297180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Mineral bone disorder</a:t>
            </a:r>
            <a:endParaRPr lang="en-US" sz="1300" dirty="0"/>
          </a:p>
        </p:txBody>
      </p:sp>
      <p:sp>
        <p:nvSpPr>
          <p:cNvPr id="20" name="Shape 18"/>
          <p:cNvSpPr/>
          <p:nvPr/>
        </p:nvSpPr>
        <p:spPr>
          <a:xfrm>
            <a:off x="3383280" y="2834640"/>
            <a:ext cx="2743200" cy="640080"/>
          </a:xfrm>
          <a:prstGeom prst="roundRect">
            <a:avLst>
              <a:gd name="adj" fmla="val 1142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3383280" y="297180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Nutritional status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6309360" y="2834640"/>
            <a:ext cx="2743200" cy="640080"/>
          </a:xfrm>
          <a:prstGeom prst="roundRect">
            <a:avLst>
              <a:gd name="adj" fmla="val 1142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309360" y="297180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Vascular access condition</a:t>
            </a:r>
            <a:endParaRPr lang="en-US" sz="1300" dirty="0"/>
          </a:p>
        </p:txBody>
      </p:sp>
      <p:sp>
        <p:nvSpPr>
          <p:cNvPr id="24" name="Shape 22"/>
          <p:cNvSpPr/>
          <p:nvPr/>
        </p:nvSpPr>
        <p:spPr>
          <a:xfrm>
            <a:off x="457200" y="3931920"/>
            <a:ext cx="11247120" cy="2194560"/>
          </a:xfrm>
          <a:prstGeom prst="roundRect">
            <a:avLst>
              <a:gd name="adj" fmla="val 3333"/>
            </a:avLst>
          </a:prstGeom>
          <a:solidFill>
            <a:srgbClr val="EEF2F7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731520" y="4114800"/>
            <a:ext cx="10698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Important counseling points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731520" y="4572000"/>
            <a:ext cx="1069848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Fertility may improve after intensive dialysis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Pregnancy is possible but requires multidisciplinary care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Kidney transplantation should always be considered when appropriate</a:t>
            </a:r>
            <a:endParaRPr lang="en-US" sz="15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OUTCOMES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Pregnancy Outcomes in Dialysis Patients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Shape 6"/>
          <p:cNvSpPr/>
          <p:nvPr/>
        </p:nvSpPr>
        <p:spPr>
          <a:xfrm>
            <a:off x="457200" y="1188720"/>
            <a:ext cx="5394960" cy="2286000"/>
          </a:xfrm>
          <a:prstGeom prst="roundRect">
            <a:avLst>
              <a:gd name="adj" fmla="val 3200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31520" y="1417320"/>
            <a:ext cx="4846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Historically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731520" y="2011680"/>
            <a:ext cx="48463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Very low live birth rates</a:t>
            </a: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>
            <a:off x="6309360" y="1188720"/>
            <a:ext cx="5394960" cy="2286000"/>
          </a:xfrm>
          <a:prstGeom prst="roundRect">
            <a:avLst>
              <a:gd name="adj" fmla="val 3200"/>
            </a:avLst>
          </a:prstGeom>
          <a:solidFill>
            <a:srgbClr val="E6F7F1"/>
          </a:solidFill>
          <a:ln w="12700">
            <a:solidFill>
              <a:srgbClr val="00A878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583680" y="1417320"/>
            <a:ext cx="4846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Current Era (Intensive Dialysis)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6583680" y="2011680"/>
            <a:ext cx="484632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Markedly improved live birth rates, longer gestation, higher birth weight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457200" y="374904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Major predictors of favorable outcomes:</a:t>
            </a:r>
            <a:endParaRPr lang="en-US" sz="1500" dirty="0"/>
          </a:p>
        </p:txBody>
      </p:sp>
      <p:sp>
        <p:nvSpPr>
          <p:cNvPr id="15" name="Shape 13"/>
          <p:cNvSpPr/>
          <p:nvPr/>
        </p:nvSpPr>
        <p:spPr>
          <a:xfrm>
            <a:off x="457200" y="4206240"/>
            <a:ext cx="2788920" cy="1645920"/>
          </a:xfrm>
          <a:prstGeom prst="roundRect">
            <a:avLst>
              <a:gd name="adj" fmla="val 4444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94360" y="4709160"/>
            <a:ext cx="2514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Lower predialysis BUN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3383280" y="4206240"/>
            <a:ext cx="2788920" cy="1645920"/>
          </a:xfrm>
          <a:prstGeom prst="roundRect">
            <a:avLst>
              <a:gd name="adj" fmla="val 4444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3520440" y="4709160"/>
            <a:ext cx="2514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More dialysis hours per week</a:t>
            </a:r>
            <a:endParaRPr lang="en-US" sz="1400" dirty="0"/>
          </a:p>
        </p:txBody>
      </p:sp>
      <p:sp>
        <p:nvSpPr>
          <p:cNvPr id="19" name="Shape 17"/>
          <p:cNvSpPr/>
          <p:nvPr/>
        </p:nvSpPr>
        <p:spPr>
          <a:xfrm>
            <a:off x="6309360" y="4206240"/>
            <a:ext cx="2788920" cy="1645920"/>
          </a:xfrm>
          <a:prstGeom prst="roundRect">
            <a:avLst>
              <a:gd name="adj" fmla="val 4444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446520" y="4709160"/>
            <a:ext cx="2514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Good blood pressure control</a:t>
            </a:r>
            <a:endParaRPr lang="en-US" sz="1400" dirty="0"/>
          </a:p>
        </p:txBody>
      </p:sp>
      <p:sp>
        <p:nvSpPr>
          <p:cNvPr id="21" name="Shape 19"/>
          <p:cNvSpPr/>
          <p:nvPr/>
        </p:nvSpPr>
        <p:spPr>
          <a:xfrm>
            <a:off x="9235440" y="4206240"/>
            <a:ext cx="2788920" cy="1645920"/>
          </a:xfrm>
          <a:prstGeom prst="roundRect">
            <a:avLst>
              <a:gd name="adj" fmla="val 4444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9372600" y="4709160"/>
            <a:ext cx="2514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Adequate nutrition</a:t>
            </a:r>
            <a:endParaRPr lang="en-US" sz="1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MECHANISM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Intensive Hemodialysis: Why Does It Work?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Shape 6"/>
          <p:cNvSpPr/>
          <p:nvPr/>
        </p:nvSpPr>
        <p:spPr>
          <a:xfrm>
            <a:off x="365760" y="1280160"/>
            <a:ext cx="3749040" cy="4754880"/>
          </a:xfrm>
          <a:prstGeom prst="roundRect">
            <a:avLst>
              <a:gd name="adj" fmla="val 195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365760" y="1280160"/>
            <a:ext cx="3749040" cy="640080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10" name="Text 8"/>
          <p:cNvSpPr/>
          <p:nvPr/>
        </p:nvSpPr>
        <p:spPr>
          <a:xfrm>
            <a:off x="365760" y="1417320"/>
            <a:ext cx="37490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Reduced Uremic Exposure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640080" y="2286000"/>
            <a:ext cx="3200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Lower urea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640080" y="3200400"/>
            <a:ext cx="3200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Lower middle molecules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640080" y="4114800"/>
            <a:ext cx="3200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Lower inflammatory mediators</a:t>
            </a:r>
            <a:endParaRPr lang="en-US" sz="1500" dirty="0"/>
          </a:p>
        </p:txBody>
      </p:sp>
      <p:sp>
        <p:nvSpPr>
          <p:cNvPr id="14" name="Shape 12"/>
          <p:cNvSpPr/>
          <p:nvPr/>
        </p:nvSpPr>
        <p:spPr>
          <a:xfrm>
            <a:off x="4297680" y="1280160"/>
            <a:ext cx="3749040" cy="4754880"/>
          </a:xfrm>
          <a:prstGeom prst="roundRect">
            <a:avLst>
              <a:gd name="adj" fmla="val 195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4297680" y="1280160"/>
            <a:ext cx="3749040" cy="640080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16" name="Text 14"/>
          <p:cNvSpPr/>
          <p:nvPr/>
        </p:nvSpPr>
        <p:spPr>
          <a:xfrm>
            <a:off x="4297680" y="1417320"/>
            <a:ext cx="37490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Improved Maternal Environment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4572000" y="2286000"/>
            <a:ext cx="3200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Better volume control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4572000" y="3200400"/>
            <a:ext cx="3200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Improved nutrition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4572000" y="4114800"/>
            <a:ext cx="3200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Better placental function</a:t>
            </a:r>
            <a:endParaRPr lang="en-US" sz="1500" dirty="0"/>
          </a:p>
        </p:txBody>
      </p:sp>
      <p:sp>
        <p:nvSpPr>
          <p:cNvPr id="20" name="Shape 18"/>
          <p:cNvSpPr/>
          <p:nvPr/>
        </p:nvSpPr>
        <p:spPr>
          <a:xfrm>
            <a:off x="8229600" y="1280160"/>
            <a:ext cx="3749040" cy="4754880"/>
          </a:xfrm>
          <a:prstGeom prst="roundRect">
            <a:avLst>
              <a:gd name="adj" fmla="val 195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229600" y="1280160"/>
            <a:ext cx="3749040" cy="64008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22" name="Text 20"/>
          <p:cNvSpPr/>
          <p:nvPr/>
        </p:nvSpPr>
        <p:spPr>
          <a:xfrm>
            <a:off x="8229600" y="1417320"/>
            <a:ext cx="37490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Fetal Benefits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8503920" y="2286000"/>
            <a:ext cx="3200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Reduced polyhydramnios</a:t>
            </a:r>
            <a:endParaRPr lang="en-US" sz="1500" dirty="0"/>
          </a:p>
        </p:txBody>
      </p:sp>
      <p:sp>
        <p:nvSpPr>
          <p:cNvPr id="24" name="Text 22"/>
          <p:cNvSpPr/>
          <p:nvPr/>
        </p:nvSpPr>
        <p:spPr>
          <a:xfrm>
            <a:off x="8503920" y="3200400"/>
            <a:ext cx="3200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Improved fetal growth</a:t>
            </a:r>
            <a:endParaRPr lang="en-US" sz="1500" dirty="0"/>
          </a:p>
        </p:txBody>
      </p:sp>
      <p:sp>
        <p:nvSpPr>
          <p:cNvPr id="25" name="Text 23"/>
          <p:cNvSpPr/>
          <p:nvPr/>
        </p:nvSpPr>
        <p:spPr>
          <a:xfrm>
            <a:off x="8503920" y="4114800"/>
            <a:ext cx="3200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Lower extreme prematurity</a:t>
            </a:r>
            <a:endParaRPr lang="en-US" sz="15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PRACTICE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Practical Hemodialysis Prescription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Shape 6"/>
          <p:cNvSpPr/>
          <p:nvPr/>
        </p:nvSpPr>
        <p:spPr>
          <a:xfrm>
            <a:off x="457200" y="1234440"/>
            <a:ext cx="11247120" cy="1417320"/>
          </a:xfrm>
          <a:prstGeom prst="roundRect">
            <a:avLst>
              <a:gd name="adj" fmla="val 516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234440"/>
            <a:ext cx="109728" cy="141732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10" name="Text 8"/>
          <p:cNvSpPr/>
          <p:nvPr/>
        </p:nvSpPr>
        <p:spPr>
          <a:xfrm>
            <a:off x="822960" y="146304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Frequency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822960" y="1920240"/>
            <a:ext cx="10515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Common approach: 5–7 sessions per week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>
            <a:off x="457200" y="2834640"/>
            <a:ext cx="11247120" cy="1417320"/>
          </a:xfrm>
          <a:prstGeom prst="roundRect">
            <a:avLst>
              <a:gd name="adj" fmla="val 516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" y="2834640"/>
            <a:ext cx="109728" cy="141732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14" name="Text 12"/>
          <p:cNvSpPr/>
          <p:nvPr/>
        </p:nvSpPr>
        <p:spPr>
          <a:xfrm>
            <a:off x="822960" y="306324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Duration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822960" y="3520440"/>
            <a:ext cx="10515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Target approximately 36–40 hours/week when feasible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457200" y="4434840"/>
            <a:ext cx="11247120" cy="1417320"/>
          </a:xfrm>
          <a:prstGeom prst="roundRect">
            <a:avLst>
              <a:gd name="adj" fmla="val 516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457200" y="4434840"/>
            <a:ext cx="109728" cy="141732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18" name="Text 16"/>
          <p:cNvSpPr/>
          <p:nvPr/>
        </p:nvSpPr>
        <p:spPr>
          <a:xfrm>
            <a:off x="822960" y="466344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Ultrafiltration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822960" y="5120640"/>
            <a:ext cx="10515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Avoid rapid volume removal and maternal hypotension — hypotension may compromise uteroplacental perfusion</a:t>
            </a:r>
            <a:endParaRPr lang="en-US" sz="15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HYPERTENSION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Blood Pressure Management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114300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Challenges: chronic hypertension and intradialytic hypotension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57200" y="1645920"/>
            <a:ext cx="6858000" cy="4389120"/>
          </a:xfrm>
          <a:prstGeom prst="roundRect">
            <a:avLst>
              <a:gd name="adj" fmla="val 1667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1645920"/>
            <a:ext cx="6858000" cy="50292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11" name="Text 9"/>
          <p:cNvSpPr/>
          <p:nvPr/>
        </p:nvSpPr>
        <p:spPr>
          <a:xfrm>
            <a:off x="457200" y="1737360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Preferred Agents in Pregnancy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822960" y="2468880"/>
            <a:ext cx="6126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Labetalol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822960" y="2880360"/>
            <a:ext cx="6126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First-line beta-blocker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822960" y="3474720"/>
            <a:ext cx="6126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Nifedipine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822960" y="3886200"/>
            <a:ext cx="6126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Calcium channel blocker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822960" y="4480560"/>
            <a:ext cx="6126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Methyldopa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822960" y="4892040"/>
            <a:ext cx="6126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Long safety record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7589520" y="1645920"/>
            <a:ext cx="4114800" cy="4389120"/>
          </a:xfrm>
          <a:prstGeom prst="roundRect">
            <a:avLst>
              <a:gd name="adj" fmla="val 1778"/>
            </a:avLst>
          </a:prstGeom>
          <a:solidFill>
            <a:srgbClr val="FEF2F2"/>
          </a:solidFill>
          <a:ln w="12700">
            <a:solidFill>
              <a:srgbClr val="EF4444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589520" y="1645920"/>
            <a:ext cx="4114800" cy="502920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20" name="Text 18"/>
          <p:cNvSpPr/>
          <p:nvPr/>
        </p:nvSpPr>
        <p:spPr>
          <a:xfrm>
            <a:off x="7589520" y="173736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Avoid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7863840" y="2743200"/>
            <a:ext cx="356616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ACE inhibitors</a:t>
            </a:r>
            <a:endParaRPr lang="en-US" sz="1800" dirty="0"/>
          </a:p>
          <a:p>
            <a:pPr marL="0" indent="0" algn="ctr">
              <a:buNone/>
            </a:pPr>
            <a:endParaRPr lang="en-US" sz="1800" dirty="0"/>
          </a:p>
          <a:p>
            <a:pPr marL="0" indent="0" algn="ctr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ARBs</a:t>
            </a:r>
            <a:endParaRPr lang="en-US" sz="1800" dirty="0"/>
          </a:p>
          <a:p>
            <a:pPr marL="0" indent="0" algn="ctr">
              <a:buNone/>
            </a:pPr>
            <a:endParaRPr lang="en-US" sz="1800" dirty="0"/>
          </a:p>
          <a:p>
            <a:pPr marL="0" indent="0" algn="ctr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(teratogenic risk)</a:t>
            </a:r>
            <a:endParaRPr 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OVERVIEW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Learning Objectives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Shape 6"/>
          <p:cNvSpPr/>
          <p:nvPr/>
        </p:nvSpPr>
        <p:spPr>
          <a:xfrm>
            <a:off x="457200" y="1188720"/>
            <a:ext cx="502920" cy="502920"/>
          </a:xfrm>
          <a:prstGeom prst="ellipse">
            <a:avLst/>
          </a:prstGeom>
          <a:solidFill>
            <a:srgbClr val="00A878"/>
          </a:solidFill>
          <a:ln/>
        </p:spPr>
      </p:sp>
      <p:sp>
        <p:nvSpPr>
          <p:cNvPr id="9" name="Text 7"/>
          <p:cNvSpPr/>
          <p:nvPr/>
        </p:nvSpPr>
        <p:spPr>
          <a:xfrm>
            <a:off x="457200" y="1261872"/>
            <a:ext cx="502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1188720" y="1143000"/>
            <a:ext cx="10332720" cy="640080"/>
          </a:xfrm>
          <a:prstGeom prst="roundRect">
            <a:avLst>
              <a:gd name="adj" fmla="val 1142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1417320" y="1280160"/>
            <a:ext cx="98755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Understand the impact of pregnancy on kidney function</a:t>
            </a:r>
            <a:endParaRPr lang="en-US" sz="1800" dirty="0"/>
          </a:p>
        </p:txBody>
      </p:sp>
      <p:sp>
        <p:nvSpPr>
          <p:cNvPr id="12" name="Shape 10"/>
          <p:cNvSpPr/>
          <p:nvPr/>
        </p:nvSpPr>
        <p:spPr>
          <a:xfrm>
            <a:off x="457200" y="2057400"/>
            <a:ext cx="502920" cy="502920"/>
          </a:xfrm>
          <a:prstGeom prst="ellipse">
            <a:avLst/>
          </a:prstGeom>
          <a:solidFill>
            <a:srgbClr val="00A878"/>
          </a:solidFill>
          <a:ln/>
        </p:spPr>
      </p:sp>
      <p:sp>
        <p:nvSpPr>
          <p:cNvPr id="13" name="Text 11"/>
          <p:cNvSpPr/>
          <p:nvPr/>
        </p:nvSpPr>
        <p:spPr>
          <a:xfrm>
            <a:off x="457200" y="2130552"/>
            <a:ext cx="502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1188720" y="2011680"/>
            <a:ext cx="10332720" cy="640080"/>
          </a:xfrm>
          <a:prstGeom prst="roundRect">
            <a:avLst>
              <a:gd name="adj" fmla="val 1142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1417320" y="2148840"/>
            <a:ext cx="98755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Identify indications for dialysis initiation during pregnancy</a:t>
            </a:r>
            <a:endParaRPr lang="en-US" sz="1800" dirty="0"/>
          </a:p>
        </p:txBody>
      </p:sp>
      <p:sp>
        <p:nvSpPr>
          <p:cNvPr id="16" name="Shape 14"/>
          <p:cNvSpPr/>
          <p:nvPr/>
        </p:nvSpPr>
        <p:spPr>
          <a:xfrm>
            <a:off x="457200" y="2926080"/>
            <a:ext cx="502920" cy="502920"/>
          </a:xfrm>
          <a:prstGeom prst="ellipse">
            <a:avLst/>
          </a:prstGeom>
          <a:solidFill>
            <a:srgbClr val="00A878"/>
          </a:solidFill>
          <a:ln/>
        </p:spPr>
      </p:sp>
      <p:sp>
        <p:nvSpPr>
          <p:cNvPr id="17" name="Text 15"/>
          <p:cNvSpPr/>
          <p:nvPr/>
        </p:nvSpPr>
        <p:spPr>
          <a:xfrm>
            <a:off x="457200" y="2999232"/>
            <a:ext cx="502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1188720" y="2880360"/>
            <a:ext cx="10332720" cy="640080"/>
          </a:xfrm>
          <a:prstGeom prst="roundRect">
            <a:avLst>
              <a:gd name="adj" fmla="val 1142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1417320" y="3017520"/>
            <a:ext cx="98755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Apply evidence-based dialysis targets</a:t>
            </a:r>
            <a:endParaRPr lang="en-US" sz="1800" dirty="0"/>
          </a:p>
        </p:txBody>
      </p:sp>
      <p:sp>
        <p:nvSpPr>
          <p:cNvPr id="20" name="Shape 18"/>
          <p:cNvSpPr/>
          <p:nvPr/>
        </p:nvSpPr>
        <p:spPr>
          <a:xfrm>
            <a:off x="457200" y="3794760"/>
            <a:ext cx="502920" cy="502920"/>
          </a:xfrm>
          <a:prstGeom prst="ellipse">
            <a:avLst/>
          </a:prstGeom>
          <a:solidFill>
            <a:srgbClr val="00A878"/>
          </a:solidFill>
          <a:ln/>
        </p:spPr>
      </p:sp>
      <p:sp>
        <p:nvSpPr>
          <p:cNvPr id="21" name="Text 19"/>
          <p:cNvSpPr/>
          <p:nvPr/>
        </p:nvSpPr>
        <p:spPr>
          <a:xfrm>
            <a:off x="457200" y="3867912"/>
            <a:ext cx="502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400" dirty="0"/>
          </a:p>
        </p:txBody>
      </p:sp>
      <p:sp>
        <p:nvSpPr>
          <p:cNvPr id="22" name="Shape 20"/>
          <p:cNvSpPr/>
          <p:nvPr/>
        </p:nvSpPr>
        <p:spPr>
          <a:xfrm>
            <a:off x="1188720" y="3749040"/>
            <a:ext cx="10332720" cy="640080"/>
          </a:xfrm>
          <a:prstGeom prst="roundRect">
            <a:avLst>
              <a:gd name="adj" fmla="val 1142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1417320" y="3886200"/>
            <a:ext cx="98755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Optimize maternal and fetal outcomes</a:t>
            </a:r>
            <a:endParaRPr lang="en-US" sz="1800" dirty="0"/>
          </a:p>
        </p:txBody>
      </p:sp>
      <p:sp>
        <p:nvSpPr>
          <p:cNvPr id="24" name="Shape 22"/>
          <p:cNvSpPr/>
          <p:nvPr/>
        </p:nvSpPr>
        <p:spPr>
          <a:xfrm>
            <a:off x="457200" y="4663440"/>
            <a:ext cx="502920" cy="502920"/>
          </a:xfrm>
          <a:prstGeom prst="ellipse">
            <a:avLst/>
          </a:prstGeom>
          <a:solidFill>
            <a:srgbClr val="00A878"/>
          </a:solidFill>
          <a:ln/>
        </p:spPr>
      </p:sp>
      <p:sp>
        <p:nvSpPr>
          <p:cNvPr id="25" name="Text 23"/>
          <p:cNvSpPr/>
          <p:nvPr/>
        </p:nvSpPr>
        <p:spPr>
          <a:xfrm>
            <a:off x="457200" y="4736592"/>
            <a:ext cx="502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400" dirty="0"/>
          </a:p>
        </p:txBody>
      </p:sp>
      <p:sp>
        <p:nvSpPr>
          <p:cNvPr id="26" name="Shape 24"/>
          <p:cNvSpPr/>
          <p:nvPr/>
        </p:nvSpPr>
        <p:spPr>
          <a:xfrm>
            <a:off x="1188720" y="4617720"/>
            <a:ext cx="10332720" cy="640080"/>
          </a:xfrm>
          <a:prstGeom prst="roundRect">
            <a:avLst>
              <a:gd name="adj" fmla="val 1142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1417320" y="4754880"/>
            <a:ext cx="98755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 complications related to dialysis during pregnancy</a:t>
            </a:r>
            <a:endParaRPr lang="en-US"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MINERAL METABOLISM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Mineral and Bone Disorders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11430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Pregnancy increases calcium demand and phosphate requirements.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457200" y="169164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Monitor: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457200" y="2148840"/>
            <a:ext cx="2743200" cy="1005840"/>
          </a:xfrm>
          <a:prstGeom prst="roundRect">
            <a:avLst>
              <a:gd name="adj" fmla="val 7273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57200" y="242316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Calcium</a:t>
            </a:r>
            <a:endParaRPr lang="en-US" sz="1800" dirty="0"/>
          </a:p>
        </p:txBody>
      </p:sp>
      <p:sp>
        <p:nvSpPr>
          <p:cNvPr id="12" name="Shape 10"/>
          <p:cNvSpPr/>
          <p:nvPr/>
        </p:nvSpPr>
        <p:spPr>
          <a:xfrm>
            <a:off x="3383280" y="2148840"/>
            <a:ext cx="2743200" cy="1005840"/>
          </a:xfrm>
          <a:prstGeom prst="roundRect">
            <a:avLst>
              <a:gd name="adj" fmla="val 7273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383280" y="242316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Phosphate</a:t>
            </a:r>
            <a:endParaRPr lang="en-US" sz="1800" dirty="0"/>
          </a:p>
        </p:txBody>
      </p:sp>
      <p:sp>
        <p:nvSpPr>
          <p:cNvPr id="14" name="Shape 12"/>
          <p:cNvSpPr/>
          <p:nvPr/>
        </p:nvSpPr>
        <p:spPr>
          <a:xfrm>
            <a:off x="6309360" y="2148840"/>
            <a:ext cx="2743200" cy="1005840"/>
          </a:xfrm>
          <a:prstGeom prst="roundRect">
            <a:avLst>
              <a:gd name="adj" fmla="val 7273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309360" y="242316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PTH</a:t>
            </a:r>
            <a:endParaRPr lang="en-US" sz="1800" dirty="0"/>
          </a:p>
        </p:txBody>
      </p:sp>
      <p:sp>
        <p:nvSpPr>
          <p:cNvPr id="16" name="Shape 14"/>
          <p:cNvSpPr/>
          <p:nvPr/>
        </p:nvSpPr>
        <p:spPr>
          <a:xfrm>
            <a:off x="9235440" y="2148840"/>
            <a:ext cx="2743200" cy="1005840"/>
          </a:xfrm>
          <a:prstGeom prst="roundRect">
            <a:avLst>
              <a:gd name="adj" fmla="val 7273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235440" y="242316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Vitamin D</a:t>
            </a:r>
            <a:endParaRPr lang="en-US" sz="1800" dirty="0"/>
          </a:p>
        </p:txBody>
      </p:sp>
      <p:sp>
        <p:nvSpPr>
          <p:cNvPr id="18" name="Shape 16"/>
          <p:cNvSpPr/>
          <p:nvPr/>
        </p:nvSpPr>
        <p:spPr>
          <a:xfrm>
            <a:off x="457200" y="3566160"/>
            <a:ext cx="11247120" cy="2468880"/>
          </a:xfrm>
          <a:prstGeom prst="roundRect">
            <a:avLst>
              <a:gd name="adj" fmla="val 2963"/>
            </a:avLst>
          </a:prstGeom>
          <a:solidFill>
            <a:srgbClr val="E6F7F1"/>
          </a:solidFill>
          <a:ln w="12700">
            <a:solidFill>
              <a:srgbClr val="00A878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731520" y="3840480"/>
            <a:ext cx="10698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Management Principle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731520" y="4389120"/>
            <a:ext cx="1069848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Balance maternal bone health with fetal skeletal development.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Avoid both severe secondary hyperparathyroidism and over-suppression of PTH.</a:t>
            </a:r>
            <a:endParaRPr lang="en-US" sz="1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ACCESS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Vascular Access During Pregnancy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Shape 6"/>
          <p:cNvSpPr/>
          <p:nvPr/>
        </p:nvSpPr>
        <p:spPr>
          <a:xfrm>
            <a:off x="457200" y="1188720"/>
            <a:ext cx="5486400" cy="4846320"/>
          </a:xfrm>
          <a:prstGeom prst="roundRect">
            <a:avLst>
              <a:gd name="adj" fmla="val 150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188720"/>
            <a:ext cx="5486400" cy="54864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10" name="Text 8"/>
          <p:cNvSpPr/>
          <p:nvPr/>
        </p:nvSpPr>
        <p:spPr>
          <a:xfrm>
            <a:off x="457200" y="128016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Preferred: Arteriovenous Fistula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731520" y="2011680"/>
            <a:ext cx="493776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Advantages</a:t>
            </a:r>
            <a:endParaRPr lang="en-US" sz="1500" dirty="0"/>
          </a:p>
          <a:p>
            <a:pPr marL="0" indent="0">
              <a:buNone/>
            </a:pP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Lower infection risk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Better long-term function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More reliable blood flow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>
            <a:off x="6217920" y="1188720"/>
            <a:ext cx="5486400" cy="4846320"/>
          </a:xfrm>
          <a:prstGeom prst="roundRect">
            <a:avLst>
              <a:gd name="adj" fmla="val 150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6217920" y="1188720"/>
            <a:ext cx="5486400" cy="548640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14" name="Text 12"/>
          <p:cNvSpPr/>
          <p:nvPr/>
        </p:nvSpPr>
        <p:spPr>
          <a:xfrm>
            <a:off x="6217920" y="128016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 For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492240" y="2011680"/>
            <a:ext cx="493776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Thrombosis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Stenosis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Reduced blood flow</a:t>
            </a:r>
            <a:endParaRPr lang="en-US" sz="1500" dirty="0"/>
          </a:p>
          <a:p>
            <a:pPr marL="0" indent="0">
              <a:buNone/>
            </a:pP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Avoid unnecessary procedures unless clinically indicated.</a:t>
            </a:r>
            <a:endParaRPr lang="en-US" sz="15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ACUTE SETTING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Acute Kidney Injury in Pregnancy Requiring Dialysis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Shape 6"/>
          <p:cNvSpPr/>
          <p:nvPr/>
        </p:nvSpPr>
        <p:spPr>
          <a:xfrm>
            <a:off x="457200" y="1188720"/>
            <a:ext cx="5486400" cy="4846320"/>
          </a:xfrm>
          <a:prstGeom prst="roundRect">
            <a:avLst>
              <a:gd name="adj" fmla="val 150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188720"/>
            <a:ext cx="5486400" cy="548640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10" name="Text 8"/>
          <p:cNvSpPr/>
          <p:nvPr/>
        </p:nvSpPr>
        <p:spPr>
          <a:xfrm>
            <a:off x="457200" y="128016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Early Pregnancy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822960" y="2194560"/>
            <a:ext cx="4754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Hyperemesis-associated AKI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822960" y="3108960"/>
            <a:ext cx="4754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TTP / HUS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822960" y="4023360"/>
            <a:ext cx="4754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Glomerulonephritis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6217920" y="1188720"/>
            <a:ext cx="5486400" cy="4846320"/>
          </a:xfrm>
          <a:prstGeom prst="roundRect">
            <a:avLst>
              <a:gd name="adj" fmla="val 150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217920" y="1188720"/>
            <a:ext cx="5486400" cy="54864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16" name="Text 14"/>
          <p:cNvSpPr/>
          <p:nvPr/>
        </p:nvSpPr>
        <p:spPr>
          <a:xfrm>
            <a:off x="6217920" y="128016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Late Pregnancy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6583680" y="2194560"/>
            <a:ext cx="4754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Severe preeclampsia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6583680" y="3108960"/>
            <a:ext cx="4754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HELLP syndrome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6583680" y="4023360"/>
            <a:ext cx="4754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Acute fatty liver of pregnancy</a:t>
            </a:r>
            <a:endParaRPr lang="en-US" sz="1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CRITICAL CARE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Preeclampsia and HELLP Syndrome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Shape 6"/>
          <p:cNvSpPr/>
          <p:nvPr/>
        </p:nvSpPr>
        <p:spPr>
          <a:xfrm>
            <a:off x="457200" y="1188720"/>
            <a:ext cx="11247120" cy="1463040"/>
          </a:xfrm>
          <a:prstGeom prst="roundRect">
            <a:avLst>
              <a:gd name="adj" fmla="val 5000"/>
            </a:avLst>
          </a:prstGeom>
          <a:solidFill>
            <a:srgbClr val="E6F7F1"/>
          </a:solidFill>
          <a:ln w="12700">
            <a:solidFill>
              <a:srgbClr val="00A87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31520" y="155448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Principle: Delivery remains the definitive treatment.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457200" y="292608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may be required for: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457200" y="3383280"/>
            <a:ext cx="2788920" cy="1097280"/>
          </a:xfrm>
          <a:prstGeom prst="roundRect">
            <a:avLst>
              <a:gd name="adj" fmla="val 6667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548640" y="3703320"/>
            <a:ext cx="2606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Severe AKI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3383280" y="3383280"/>
            <a:ext cx="2788920" cy="1097280"/>
          </a:xfrm>
          <a:prstGeom prst="roundRect">
            <a:avLst>
              <a:gd name="adj" fmla="val 6667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474720" y="3703320"/>
            <a:ext cx="2606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Hyperkalemia</a:t>
            </a:r>
            <a:endParaRPr lang="en-US" sz="1500" dirty="0"/>
          </a:p>
        </p:txBody>
      </p:sp>
      <p:sp>
        <p:nvSpPr>
          <p:cNvPr id="15" name="Shape 13"/>
          <p:cNvSpPr/>
          <p:nvPr/>
        </p:nvSpPr>
        <p:spPr>
          <a:xfrm>
            <a:off x="6309360" y="3383280"/>
            <a:ext cx="2788920" cy="1097280"/>
          </a:xfrm>
          <a:prstGeom prst="roundRect">
            <a:avLst>
              <a:gd name="adj" fmla="val 6667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400800" y="3703320"/>
            <a:ext cx="2606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Pulmonary edema</a:t>
            </a:r>
            <a:endParaRPr lang="en-US" sz="1500" dirty="0"/>
          </a:p>
        </p:txBody>
      </p:sp>
      <p:sp>
        <p:nvSpPr>
          <p:cNvPr id="17" name="Shape 15"/>
          <p:cNvSpPr/>
          <p:nvPr/>
        </p:nvSpPr>
        <p:spPr>
          <a:xfrm>
            <a:off x="9235440" y="3383280"/>
            <a:ext cx="2788920" cy="1097280"/>
          </a:xfrm>
          <a:prstGeom prst="roundRect">
            <a:avLst>
              <a:gd name="adj" fmla="val 6667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9326880" y="3703320"/>
            <a:ext cx="2606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Severe metabolic acidosis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457200" y="4846320"/>
            <a:ext cx="112471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 must consider: maternal stability · gestational age · fetal status</a:t>
            </a:r>
            <a:endParaRPr lang="en-US" sz="15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AUTOIMMUNE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Lupus Nephritis and Dialysis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1143000"/>
            <a:ext cx="112471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Pregnant patients with lupus nephritis may develop AKI, nephrotic syndrome, or hypertension.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57200" y="1828800"/>
            <a:ext cx="11247120" cy="1371600"/>
          </a:xfrm>
          <a:prstGeom prst="roundRect">
            <a:avLst>
              <a:gd name="adj" fmla="val 5333"/>
            </a:avLst>
          </a:prstGeom>
          <a:solidFill>
            <a:srgbClr val="EEF2F7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31520" y="21945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Important differential: Lupus flare vs Preeclampsia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457200" y="347472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Helpful markers: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>
            <a:off x="457200" y="4023360"/>
            <a:ext cx="3657600" cy="1920240"/>
          </a:xfrm>
          <a:prstGeom prst="roundRect">
            <a:avLst>
              <a:gd name="adj" fmla="val 3810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40080" y="4297680"/>
            <a:ext cx="3291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Complement levels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640080" y="493776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↓ in flare</a:t>
            </a:r>
            <a:endParaRPr lang="en-US" sz="1400" dirty="0"/>
          </a:p>
        </p:txBody>
      </p:sp>
      <p:sp>
        <p:nvSpPr>
          <p:cNvPr id="15" name="Shape 13"/>
          <p:cNvSpPr/>
          <p:nvPr/>
        </p:nvSpPr>
        <p:spPr>
          <a:xfrm>
            <a:off x="4297680" y="4023360"/>
            <a:ext cx="3657600" cy="1920240"/>
          </a:xfrm>
          <a:prstGeom prst="roundRect">
            <a:avLst>
              <a:gd name="adj" fmla="val 3810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480560" y="4297680"/>
            <a:ext cx="3291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Anti-dsDNA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4480560" y="493776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 in flare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8138160" y="4023360"/>
            <a:ext cx="3657600" cy="1920240"/>
          </a:xfrm>
          <a:prstGeom prst="roundRect">
            <a:avLst>
              <a:gd name="adj" fmla="val 3810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8321040" y="4297680"/>
            <a:ext cx="3291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Urinary sediment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8321040" y="493776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Active in flare</a:t>
            </a:r>
            <a:endParaRPr lang="en-US" sz="1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PERIPARTUM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Delivery Planning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114300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multidisciplinary plan should include: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57200" y="1645920"/>
            <a:ext cx="2788920" cy="1188720"/>
          </a:xfrm>
          <a:prstGeom prst="roundRect">
            <a:avLst>
              <a:gd name="adj" fmla="val 6154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48640" y="2011680"/>
            <a:ext cx="2606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Obstetrician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3383280" y="1645920"/>
            <a:ext cx="2788920" cy="1188720"/>
          </a:xfrm>
          <a:prstGeom prst="roundRect">
            <a:avLst>
              <a:gd name="adj" fmla="val 6154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474720" y="2011680"/>
            <a:ext cx="2606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Nephrologist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6309360" y="1645920"/>
            <a:ext cx="2788920" cy="1188720"/>
          </a:xfrm>
          <a:prstGeom prst="roundRect">
            <a:avLst>
              <a:gd name="adj" fmla="val 6154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400800" y="2011680"/>
            <a:ext cx="2606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Anesthesiologist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9235440" y="1645920"/>
            <a:ext cx="2788920" cy="1188720"/>
          </a:xfrm>
          <a:prstGeom prst="roundRect">
            <a:avLst>
              <a:gd name="adj" fmla="val 6154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9326880" y="2011680"/>
            <a:ext cx="2606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Neonatologist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457200" y="320040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Consider before delivery: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731520" y="3657600"/>
            <a:ext cx="10515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Timing of dialysis before delivery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731520" y="4297680"/>
            <a:ext cx="10515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Electrolyte status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731520" y="4937760"/>
            <a:ext cx="10515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Volume status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731520" y="5577840"/>
            <a:ext cx="10515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Anticoagulation timing</a:t>
            </a:r>
            <a:endParaRPr lang="en-US" sz="1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INTRAPARTUM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Labor and Delivery Considerations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Shape 6"/>
          <p:cNvSpPr/>
          <p:nvPr/>
        </p:nvSpPr>
        <p:spPr>
          <a:xfrm>
            <a:off x="457200" y="1188720"/>
            <a:ext cx="5486400" cy="4846320"/>
          </a:xfrm>
          <a:prstGeom prst="roundRect">
            <a:avLst>
              <a:gd name="adj" fmla="val 150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188720"/>
            <a:ext cx="5486400" cy="54864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10" name="Text 8"/>
          <p:cNvSpPr/>
          <p:nvPr/>
        </p:nvSpPr>
        <p:spPr>
          <a:xfrm>
            <a:off x="457200" y="128016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 During Labor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822960" y="2194560"/>
            <a:ext cx="4754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7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Blood pressure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822960" y="3108960"/>
            <a:ext cx="4754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7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Fluid balance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822960" y="4023360"/>
            <a:ext cx="4754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7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Electrolytes</a:t>
            </a:r>
            <a:endParaRPr lang="en-US" sz="1700" dirty="0"/>
          </a:p>
        </p:txBody>
      </p:sp>
      <p:sp>
        <p:nvSpPr>
          <p:cNvPr id="14" name="Shape 12"/>
          <p:cNvSpPr/>
          <p:nvPr/>
        </p:nvSpPr>
        <p:spPr>
          <a:xfrm>
            <a:off x="6217920" y="1188720"/>
            <a:ext cx="5486400" cy="4846320"/>
          </a:xfrm>
          <a:prstGeom prst="roundRect">
            <a:avLst>
              <a:gd name="adj" fmla="val 1509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217920" y="1188720"/>
            <a:ext cx="5486400" cy="548640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16" name="Text 14"/>
          <p:cNvSpPr/>
          <p:nvPr/>
        </p:nvSpPr>
        <p:spPr>
          <a:xfrm>
            <a:off x="6217920" y="128016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Avoid &amp; Anesthesia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6492240" y="2011680"/>
            <a:ext cx="4937760" cy="3657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Avoid: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Volume overload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Severe hypotension</a:t>
            </a: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Regional anesthesia may be possible depending on: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Platelet count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Anticoagulation status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Clinical condition</a:t>
            </a:r>
            <a:endParaRPr lang="en-US" sz="1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AFTER DELIVERY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Postpartum Management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114300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Important physiological changes: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57200" y="1645920"/>
            <a:ext cx="3657600" cy="2103120"/>
          </a:xfrm>
          <a:prstGeom prst="roundRect">
            <a:avLst>
              <a:gd name="adj" fmla="val 3478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40080" y="1965960"/>
            <a:ext cx="3291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Fluid Shifts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640080" y="2560320"/>
            <a:ext cx="32918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Increased risk of pulmonary edema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4297680" y="1645920"/>
            <a:ext cx="3657600" cy="2103120"/>
          </a:xfrm>
          <a:prstGeom prst="roundRect">
            <a:avLst>
              <a:gd name="adj" fmla="val 3478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480560" y="1965960"/>
            <a:ext cx="3291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Needs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4480560" y="2560320"/>
            <a:ext cx="32918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Requirements may change rapidly</a:t>
            </a:r>
            <a:endParaRPr lang="en-US" sz="1400" dirty="0"/>
          </a:p>
        </p:txBody>
      </p:sp>
      <p:sp>
        <p:nvSpPr>
          <p:cNvPr id="15" name="Shape 13"/>
          <p:cNvSpPr/>
          <p:nvPr/>
        </p:nvSpPr>
        <p:spPr>
          <a:xfrm>
            <a:off x="8138160" y="1645920"/>
            <a:ext cx="3657600" cy="2103120"/>
          </a:xfrm>
          <a:prstGeom prst="roundRect">
            <a:avLst>
              <a:gd name="adj" fmla="val 3478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8321040" y="1965960"/>
            <a:ext cx="3291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Medications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8321040" y="2560320"/>
            <a:ext cx="32918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Doses need reassessment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457200" y="411480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 closely:</a:t>
            </a:r>
            <a:endParaRPr lang="en-US" sz="1500" dirty="0"/>
          </a:p>
        </p:txBody>
      </p:sp>
      <p:sp>
        <p:nvSpPr>
          <p:cNvPr id="19" name="Shape 17"/>
          <p:cNvSpPr/>
          <p:nvPr/>
        </p:nvSpPr>
        <p:spPr>
          <a:xfrm>
            <a:off x="457200" y="4572000"/>
            <a:ext cx="3657600" cy="1188720"/>
          </a:xfrm>
          <a:prstGeom prst="roundRect">
            <a:avLst>
              <a:gd name="adj" fmla="val 6154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594360" y="4937760"/>
            <a:ext cx="33832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Renal recovery</a:t>
            </a:r>
            <a:endParaRPr lang="en-US" sz="1600" dirty="0"/>
          </a:p>
        </p:txBody>
      </p:sp>
      <p:sp>
        <p:nvSpPr>
          <p:cNvPr id="21" name="Shape 19"/>
          <p:cNvSpPr/>
          <p:nvPr/>
        </p:nvSpPr>
        <p:spPr>
          <a:xfrm>
            <a:off x="4297680" y="4572000"/>
            <a:ext cx="3657600" cy="1188720"/>
          </a:xfrm>
          <a:prstGeom prst="roundRect">
            <a:avLst>
              <a:gd name="adj" fmla="val 6154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4434840" y="4937760"/>
            <a:ext cx="33832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Blood pressure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8138160" y="4572000"/>
            <a:ext cx="3657600" cy="1188720"/>
          </a:xfrm>
          <a:prstGeom prst="roundRect">
            <a:avLst>
              <a:gd name="adj" fmla="val 6154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8275320" y="4937760"/>
            <a:ext cx="33832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Volume status</a:t>
            </a:r>
            <a:endParaRPr lang="en-US" sz="16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LACTATION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Breastfeeding Considerations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1280160"/>
            <a:ext cx="112471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Many medications used in dialysis patients require careful review for lactation safety.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457200" y="2011680"/>
            <a:ext cx="5577840" cy="1737360"/>
          </a:xfrm>
          <a:prstGeom prst="roundRect">
            <a:avLst>
              <a:gd name="adj" fmla="val 421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31520" y="2331720"/>
            <a:ext cx="5029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Immunosuppressants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731520" y="2880360"/>
            <a:ext cx="5029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transplanted — review specific agents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6309360" y="2011680"/>
            <a:ext cx="5577840" cy="1737360"/>
          </a:xfrm>
          <a:prstGeom prst="roundRect">
            <a:avLst>
              <a:gd name="adj" fmla="val 421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583680" y="2331720"/>
            <a:ext cx="5029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Antihypertensives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6583680" y="2880360"/>
            <a:ext cx="5029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 compatibility with breastfeeding</a:t>
            </a:r>
            <a:endParaRPr lang="en-US" sz="1400" dirty="0"/>
          </a:p>
        </p:txBody>
      </p:sp>
      <p:sp>
        <p:nvSpPr>
          <p:cNvPr id="15" name="Shape 13"/>
          <p:cNvSpPr/>
          <p:nvPr/>
        </p:nvSpPr>
        <p:spPr>
          <a:xfrm>
            <a:off x="457200" y="3931920"/>
            <a:ext cx="5577840" cy="1737360"/>
          </a:xfrm>
          <a:prstGeom prst="roundRect">
            <a:avLst>
              <a:gd name="adj" fmla="val 421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31520" y="4251960"/>
            <a:ext cx="5029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ESA Therapy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731520" y="4800600"/>
            <a:ext cx="5029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Generally considered compatible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6309360" y="3931920"/>
            <a:ext cx="5577840" cy="1737360"/>
          </a:xfrm>
          <a:prstGeom prst="roundRect">
            <a:avLst>
              <a:gd name="adj" fmla="val 421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583680" y="4251960"/>
            <a:ext cx="5029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Mineral Medications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6583680" y="4800600"/>
            <a:ext cx="5029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Calcium, phosphate binders, vitamin D</a:t>
            </a:r>
            <a:endParaRPr lang="en-US" sz="1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 APPROACH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Multidisciplinary Care Model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118872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Best outcomes occur with coordinated care from: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365760" y="2011680"/>
            <a:ext cx="2194560" cy="3474720"/>
          </a:xfrm>
          <a:prstGeom prst="roundRect">
            <a:avLst>
              <a:gd name="adj" fmla="val 4167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1005840" y="2468880"/>
            <a:ext cx="914400" cy="914400"/>
          </a:xfrm>
          <a:prstGeom prst="ellipse">
            <a:avLst/>
          </a:prstGeom>
          <a:solidFill>
            <a:srgbClr val="1B2B4B"/>
          </a:solidFill>
          <a:ln/>
        </p:spPr>
      </p:sp>
      <p:sp>
        <p:nvSpPr>
          <p:cNvPr id="11" name="Text 9"/>
          <p:cNvSpPr/>
          <p:nvPr/>
        </p:nvSpPr>
        <p:spPr>
          <a:xfrm>
            <a:off x="502920" y="3749040"/>
            <a:ext cx="192024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Maternal-Fetal</a:t>
            </a:r>
            <a:endParaRPr lang="en-US" sz="1500" dirty="0"/>
          </a:p>
          <a:p>
            <a:pPr marL="0" indent="0" algn="ctr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Medicine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>
            <a:off x="2697480" y="2011680"/>
            <a:ext cx="2194560" cy="3474720"/>
          </a:xfrm>
          <a:prstGeom prst="roundRect">
            <a:avLst>
              <a:gd name="adj" fmla="val 4167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3337560" y="2468880"/>
            <a:ext cx="914400" cy="914400"/>
          </a:xfrm>
          <a:prstGeom prst="ellipse">
            <a:avLst/>
          </a:prstGeom>
          <a:solidFill>
            <a:srgbClr val="00A878"/>
          </a:solidFill>
          <a:ln/>
        </p:spPr>
      </p:sp>
      <p:sp>
        <p:nvSpPr>
          <p:cNvPr id="14" name="Text 12"/>
          <p:cNvSpPr/>
          <p:nvPr/>
        </p:nvSpPr>
        <p:spPr>
          <a:xfrm>
            <a:off x="2834640" y="3749040"/>
            <a:ext cx="192024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Nephrology</a:t>
            </a:r>
            <a:endParaRPr lang="en-US" sz="1500" dirty="0"/>
          </a:p>
        </p:txBody>
      </p:sp>
      <p:sp>
        <p:nvSpPr>
          <p:cNvPr id="15" name="Shape 13"/>
          <p:cNvSpPr/>
          <p:nvPr/>
        </p:nvSpPr>
        <p:spPr>
          <a:xfrm>
            <a:off x="5029200" y="2011680"/>
            <a:ext cx="2194560" cy="3474720"/>
          </a:xfrm>
          <a:prstGeom prst="roundRect">
            <a:avLst>
              <a:gd name="adj" fmla="val 4167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669280" y="2468880"/>
            <a:ext cx="914400" cy="914400"/>
          </a:xfrm>
          <a:prstGeom prst="ellipse">
            <a:avLst/>
          </a:prstGeom>
          <a:solidFill>
            <a:srgbClr val="3B82F6"/>
          </a:solidFill>
          <a:ln/>
        </p:spPr>
      </p:sp>
      <p:sp>
        <p:nvSpPr>
          <p:cNvPr id="17" name="Text 15"/>
          <p:cNvSpPr/>
          <p:nvPr/>
        </p:nvSpPr>
        <p:spPr>
          <a:xfrm>
            <a:off x="5166360" y="3749040"/>
            <a:ext cx="192024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Team</a:t>
            </a:r>
            <a:endParaRPr lang="en-US" sz="1500" dirty="0"/>
          </a:p>
        </p:txBody>
      </p:sp>
      <p:sp>
        <p:nvSpPr>
          <p:cNvPr id="18" name="Shape 16"/>
          <p:cNvSpPr/>
          <p:nvPr/>
        </p:nvSpPr>
        <p:spPr>
          <a:xfrm>
            <a:off x="7360920" y="2011680"/>
            <a:ext cx="2194560" cy="3474720"/>
          </a:xfrm>
          <a:prstGeom prst="roundRect">
            <a:avLst>
              <a:gd name="adj" fmla="val 4167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8001000" y="2468880"/>
            <a:ext cx="914400" cy="914400"/>
          </a:xfrm>
          <a:prstGeom prst="ellipse">
            <a:avLst/>
          </a:prstGeom>
          <a:solidFill>
            <a:srgbClr val="7C3AED"/>
          </a:solidFill>
          <a:ln/>
        </p:spPr>
      </p:sp>
      <p:sp>
        <p:nvSpPr>
          <p:cNvPr id="20" name="Text 18"/>
          <p:cNvSpPr/>
          <p:nvPr/>
        </p:nvSpPr>
        <p:spPr>
          <a:xfrm>
            <a:off x="7498080" y="3749040"/>
            <a:ext cx="192024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Neonatology</a:t>
            </a:r>
            <a:endParaRPr lang="en-US" sz="1500" dirty="0"/>
          </a:p>
        </p:txBody>
      </p:sp>
      <p:sp>
        <p:nvSpPr>
          <p:cNvPr id="21" name="Shape 19"/>
          <p:cNvSpPr/>
          <p:nvPr/>
        </p:nvSpPr>
        <p:spPr>
          <a:xfrm>
            <a:off x="9692640" y="2011680"/>
            <a:ext cx="2194560" cy="3474720"/>
          </a:xfrm>
          <a:prstGeom prst="roundRect">
            <a:avLst>
              <a:gd name="adj" fmla="val 4167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10332720" y="2468880"/>
            <a:ext cx="914400" cy="914400"/>
          </a:xfrm>
          <a:prstGeom prst="ellipse">
            <a:avLst/>
          </a:prstGeom>
          <a:solidFill>
            <a:srgbClr val="F0A500"/>
          </a:solidFill>
          <a:ln/>
        </p:spPr>
      </p:sp>
      <p:sp>
        <p:nvSpPr>
          <p:cNvPr id="23" name="Text 21"/>
          <p:cNvSpPr/>
          <p:nvPr/>
        </p:nvSpPr>
        <p:spPr>
          <a:xfrm>
            <a:off x="9829800" y="3749040"/>
            <a:ext cx="192024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Nutrition</a:t>
            </a:r>
            <a:endParaRPr lang="en-US" sz="1500" dirty="0"/>
          </a:p>
          <a:p>
            <a:pPr marL="0" indent="0" algn="ctr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PHYSIOLOGY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Pregnancy and Kidney Physiology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114300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Normal pregnancy is associated with: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457200" y="1645920"/>
            <a:ext cx="3566160" cy="2011680"/>
          </a:xfrm>
          <a:prstGeom prst="roundRect">
            <a:avLst>
              <a:gd name="adj" fmla="val 3636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1645920"/>
            <a:ext cx="91440" cy="201168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11" name="Text 9"/>
          <p:cNvSpPr/>
          <p:nvPr/>
        </p:nvSpPr>
        <p:spPr>
          <a:xfrm>
            <a:off x="731520" y="1920240"/>
            <a:ext cx="3108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 Renal Blood Flow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731520" y="2560320"/>
            <a:ext cx="3108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Significant increase in renal perfusion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251960" y="1645920"/>
            <a:ext cx="3566160" cy="2011680"/>
          </a:xfrm>
          <a:prstGeom prst="roundRect">
            <a:avLst>
              <a:gd name="adj" fmla="val 3636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4251960" y="1645920"/>
            <a:ext cx="91440" cy="201168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15" name="Text 13"/>
          <p:cNvSpPr/>
          <p:nvPr/>
        </p:nvSpPr>
        <p:spPr>
          <a:xfrm>
            <a:off x="4526280" y="1920240"/>
            <a:ext cx="3108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 GFR 40–50%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4526280" y="2560320"/>
            <a:ext cx="3108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Glomerular filtration rate rises substantially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8046720" y="1645920"/>
            <a:ext cx="3566160" cy="2011680"/>
          </a:xfrm>
          <a:prstGeom prst="roundRect">
            <a:avLst>
              <a:gd name="adj" fmla="val 3636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8046720" y="1645920"/>
            <a:ext cx="91440" cy="201168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19" name="Text 17"/>
          <p:cNvSpPr/>
          <p:nvPr/>
        </p:nvSpPr>
        <p:spPr>
          <a:xfrm>
            <a:off x="8321040" y="1920240"/>
            <a:ext cx="3108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↓ Serum Creatinine</a:t>
            </a:r>
            <a:endParaRPr lang="en-US" sz="1800" dirty="0"/>
          </a:p>
        </p:txBody>
      </p:sp>
      <p:sp>
        <p:nvSpPr>
          <p:cNvPr id="20" name="Text 18"/>
          <p:cNvSpPr/>
          <p:nvPr/>
        </p:nvSpPr>
        <p:spPr>
          <a:xfrm>
            <a:off x="8321040" y="2560320"/>
            <a:ext cx="3108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Levels fall to 0.4–0.8 mg/dL</a:t>
            </a:r>
            <a:endParaRPr lang="en-US" sz="1400" dirty="0"/>
          </a:p>
        </p:txBody>
      </p:sp>
      <p:sp>
        <p:nvSpPr>
          <p:cNvPr id="21" name="Shape 19"/>
          <p:cNvSpPr/>
          <p:nvPr/>
        </p:nvSpPr>
        <p:spPr>
          <a:xfrm>
            <a:off x="457200" y="4023360"/>
            <a:ext cx="11247120" cy="2011680"/>
          </a:xfrm>
          <a:prstGeom prst="roundRect">
            <a:avLst>
              <a:gd name="adj" fmla="val 3636"/>
            </a:avLst>
          </a:prstGeom>
          <a:solidFill>
            <a:srgbClr val="E6F7F1"/>
          </a:solidFill>
          <a:ln w="12700">
            <a:solidFill>
              <a:srgbClr val="00A878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731520" y="4206240"/>
            <a:ext cx="10698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Clinical Pearl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731520" y="4617720"/>
            <a:ext cx="1069848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Expected serum creatinine in pregnancy: approximately 0.4–0.8 mg/dL.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creatinine level that appears “normal” outside pregnancy may represent significant renal impairment during pregnancy.</a:t>
            </a:r>
            <a:endParaRPr lang="en-US" sz="15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 SUPPORT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Clinical Algorithm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Shape 6"/>
          <p:cNvSpPr/>
          <p:nvPr/>
        </p:nvSpPr>
        <p:spPr>
          <a:xfrm>
            <a:off x="1371600" y="1143000"/>
            <a:ext cx="9418320" cy="777240"/>
          </a:xfrm>
          <a:prstGeom prst="roundRect">
            <a:avLst>
              <a:gd name="adj" fmla="val 9412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554480" y="1325880"/>
            <a:ext cx="9052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Pregnant patient with advanced CKD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5852160" y="1920240"/>
            <a:ext cx="457200" cy="228600"/>
          </a:xfrm>
          <a:prstGeom prst="downArrow">
            <a:avLst/>
          </a:prstGeom>
          <a:solidFill>
            <a:srgbClr val="00A878"/>
          </a:solidFill>
          <a:ln/>
        </p:spPr>
      </p:sp>
      <p:sp>
        <p:nvSpPr>
          <p:cNvPr id="11" name="Shape 9"/>
          <p:cNvSpPr/>
          <p:nvPr/>
        </p:nvSpPr>
        <p:spPr>
          <a:xfrm>
            <a:off x="1371600" y="2148840"/>
            <a:ext cx="9418320" cy="777240"/>
          </a:xfrm>
          <a:prstGeom prst="roundRect">
            <a:avLst>
              <a:gd name="adj" fmla="val 9412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554480" y="2331720"/>
            <a:ext cx="9052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Assess: Creatinine trend · BUN · Symptoms · Volume · Electrolytes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5852160" y="2926080"/>
            <a:ext cx="457200" cy="228600"/>
          </a:xfrm>
          <a:prstGeom prst="downArrow">
            <a:avLst/>
          </a:prstGeom>
          <a:solidFill>
            <a:srgbClr val="00A878"/>
          </a:solidFill>
          <a:ln/>
        </p:spPr>
      </p:sp>
      <p:sp>
        <p:nvSpPr>
          <p:cNvPr id="14" name="Shape 12"/>
          <p:cNvSpPr/>
          <p:nvPr/>
        </p:nvSpPr>
        <p:spPr>
          <a:xfrm>
            <a:off x="1371600" y="3154680"/>
            <a:ext cx="9418320" cy="777240"/>
          </a:xfrm>
          <a:prstGeom prst="roundRect">
            <a:avLst>
              <a:gd name="adj" fmla="val 9412"/>
            </a:avLst>
          </a:prstGeom>
          <a:solidFill>
            <a:srgbClr val="E6F7F1"/>
          </a:solidFill>
          <a:ln w="12700">
            <a:solidFill>
              <a:srgbClr val="00A878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1554480" y="3337560"/>
            <a:ext cx="9052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Indications for dialysis present?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5852160" y="3931920"/>
            <a:ext cx="457200" cy="228600"/>
          </a:xfrm>
          <a:prstGeom prst="downArrow">
            <a:avLst/>
          </a:prstGeom>
          <a:solidFill>
            <a:srgbClr val="00A878"/>
          </a:solidFill>
          <a:ln/>
        </p:spPr>
      </p:sp>
      <p:sp>
        <p:nvSpPr>
          <p:cNvPr id="17" name="Shape 15"/>
          <p:cNvSpPr/>
          <p:nvPr/>
        </p:nvSpPr>
        <p:spPr>
          <a:xfrm>
            <a:off x="1371600" y="4160520"/>
            <a:ext cx="9418320" cy="777240"/>
          </a:xfrm>
          <a:prstGeom prst="roundRect">
            <a:avLst>
              <a:gd name="adj" fmla="val 9412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554480" y="4343400"/>
            <a:ext cx="9052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 → Initiate / Intensify dialysis</a:t>
            </a:r>
            <a:endParaRPr lang="en-US" sz="1500" dirty="0"/>
          </a:p>
        </p:txBody>
      </p:sp>
      <p:sp>
        <p:nvSpPr>
          <p:cNvPr id="19" name="Shape 17"/>
          <p:cNvSpPr/>
          <p:nvPr/>
        </p:nvSpPr>
        <p:spPr>
          <a:xfrm>
            <a:off x="5852160" y="4937760"/>
            <a:ext cx="457200" cy="228600"/>
          </a:xfrm>
          <a:prstGeom prst="downArrow">
            <a:avLst/>
          </a:prstGeom>
          <a:solidFill>
            <a:srgbClr val="00A878"/>
          </a:solidFill>
          <a:ln/>
        </p:spPr>
      </p:sp>
      <p:sp>
        <p:nvSpPr>
          <p:cNvPr id="20" name="Shape 18"/>
          <p:cNvSpPr/>
          <p:nvPr/>
        </p:nvSpPr>
        <p:spPr>
          <a:xfrm>
            <a:off x="1371600" y="5166360"/>
            <a:ext cx="9418320" cy="777240"/>
          </a:xfrm>
          <a:prstGeom prst="roundRect">
            <a:avLst>
              <a:gd name="adj" fmla="val 9412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554480" y="5349240"/>
            <a:ext cx="9052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Target: Adequate clearance · Stable BP · Fetal growth surveillance</a:t>
            </a:r>
            <a:endParaRPr lang="en-US" sz="15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PITFALLS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Common Clinical Mistakes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114300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Avoid these errors: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57200" y="1645920"/>
            <a:ext cx="11247120" cy="731520"/>
          </a:xfrm>
          <a:prstGeom prst="roundRect">
            <a:avLst>
              <a:gd name="adj" fmla="val 10000"/>
            </a:avLst>
          </a:prstGeom>
          <a:solidFill>
            <a:srgbClr val="FEF2F2"/>
          </a:solidFill>
          <a:ln w="12700">
            <a:solidFill>
              <a:srgbClr val="FECAC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40080" y="17830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✕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1280160" y="1828800"/>
            <a:ext cx="10058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Waiting for severe uremic symptoms before starting dialysis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>
            <a:off x="457200" y="2514600"/>
            <a:ext cx="11247120" cy="731520"/>
          </a:xfrm>
          <a:prstGeom prst="roundRect">
            <a:avLst>
              <a:gd name="adj" fmla="val 10000"/>
            </a:avLst>
          </a:prstGeom>
          <a:solidFill>
            <a:srgbClr val="FEF2F2"/>
          </a:solidFill>
          <a:ln w="12700">
            <a:solidFill>
              <a:srgbClr val="FECACA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40080" y="265176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✕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1280160" y="2697480"/>
            <a:ext cx="10058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Using conventional dialysis schedules when intensive therapy is needed</a:t>
            </a:r>
            <a:endParaRPr lang="en-US" sz="1500" dirty="0"/>
          </a:p>
        </p:txBody>
      </p:sp>
      <p:sp>
        <p:nvSpPr>
          <p:cNvPr id="15" name="Shape 13"/>
          <p:cNvSpPr/>
          <p:nvPr/>
        </p:nvSpPr>
        <p:spPr>
          <a:xfrm>
            <a:off x="457200" y="3383280"/>
            <a:ext cx="11247120" cy="731520"/>
          </a:xfrm>
          <a:prstGeom prst="roundRect">
            <a:avLst>
              <a:gd name="adj" fmla="val 10000"/>
            </a:avLst>
          </a:prstGeom>
          <a:solidFill>
            <a:srgbClr val="FEF2F2"/>
          </a:solidFill>
          <a:ln w="12700">
            <a:solidFill>
              <a:srgbClr val="FECACA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40080" y="352044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✕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1280160" y="3566160"/>
            <a:ext cx="10058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Excessive ultrafiltration leading to maternal hypotension</a:t>
            </a:r>
            <a:endParaRPr lang="en-US" sz="1500" dirty="0"/>
          </a:p>
        </p:txBody>
      </p:sp>
      <p:sp>
        <p:nvSpPr>
          <p:cNvPr id="18" name="Shape 16"/>
          <p:cNvSpPr/>
          <p:nvPr/>
        </p:nvSpPr>
        <p:spPr>
          <a:xfrm>
            <a:off x="457200" y="4251960"/>
            <a:ext cx="11247120" cy="731520"/>
          </a:xfrm>
          <a:prstGeom prst="roundRect">
            <a:avLst>
              <a:gd name="adj" fmla="val 10000"/>
            </a:avLst>
          </a:prstGeom>
          <a:solidFill>
            <a:srgbClr val="FEF2F2"/>
          </a:solidFill>
          <a:ln w="12700">
            <a:solidFill>
              <a:srgbClr val="FECACA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40080" y="438912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✕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1280160" y="4434840"/>
            <a:ext cx="10058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Ignoring signs of fetal growth restriction</a:t>
            </a:r>
            <a:endParaRPr lang="en-US" sz="1500" dirty="0"/>
          </a:p>
        </p:txBody>
      </p:sp>
      <p:sp>
        <p:nvSpPr>
          <p:cNvPr id="21" name="Shape 19"/>
          <p:cNvSpPr/>
          <p:nvPr/>
        </p:nvSpPr>
        <p:spPr>
          <a:xfrm>
            <a:off x="457200" y="5120640"/>
            <a:ext cx="11247120" cy="731520"/>
          </a:xfrm>
          <a:prstGeom prst="roundRect">
            <a:avLst>
              <a:gd name="adj" fmla="val 10000"/>
            </a:avLst>
          </a:prstGeom>
          <a:solidFill>
            <a:srgbClr val="FEF2F2"/>
          </a:solidFill>
          <a:ln w="12700">
            <a:solidFill>
              <a:srgbClr val="FECACA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40080" y="525780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✕</a:t>
            </a:r>
            <a:endParaRPr lang="en-US" sz="2000" dirty="0"/>
          </a:p>
        </p:txBody>
      </p:sp>
      <p:sp>
        <p:nvSpPr>
          <p:cNvPr id="23" name="Text 21"/>
          <p:cNvSpPr/>
          <p:nvPr/>
        </p:nvSpPr>
        <p:spPr>
          <a:xfrm>
            <a:off x="1280160" y="5303520"/>
            <a:ext cx="10058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Managing without close nephrology collaboration</a:t>
            </a:r>
            <a:endParaRPr lang="en-US" sz="15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SUMMARY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Final Take-Home Messages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1097280"/>
            <a:ext cx="112471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during pregnancy is no longer associated with universally poor outcomes.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57200" y="1691640"/>
            <a:ext cx="5623560" cy="1234440"/>
          </a:xfrm>
          <a:prstGeom prst="roundRect">
            <a:avLst>
              <a:gd name="adj" fmla="val 5926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85800" y="2011680"/>
            <a:ext cx="502920" cy="502920"/>
          </a:xfrm>
          <a:prstGeom prst="ellipse">
            <a:avLst/>
          </a:prstGeom>
          <a:solidFill>
            <a:srgbClr val="00A878"/>
          </a:solidFill>
          <a:ln/>
        </p:spPr>
      </p:sp>
      <p:sp>
        <p:nvSpPr>
          <p:cNvPr id="11" name="Text 9"/>
          <p:cNvSpPr/>
          <p:nvPr/>
        </p:nvSpPr>
        <p:spPr>
          <a:xfrm>
            <a:off x="685800" y="2075688"/>
            <a:ext cx="502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371600" y="2057400"/>
            <a:ext cx="43891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Early recognition of kidney deterioration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6309360" y="1691640"/>
            <a:ext cx="5623560" cy="1234440"/>
          </a:xfrm>
          <a:prstGeom prst="roundRect">
            <a:avLst>
              <a:gd name="adj" fmla="val 5926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6537960" y="2011680"/>
            <a:ext cx="502920" cy="502920"/>
          </a:xfrm>
          <a:prstGeom prst="ellipse">
            <a:avLst/>
          </a:prstGeom>
          <a:solidFill>
            <a:srgbClr val="00A878"/>
          </a:solidFill>
          <a:ln/>
        </p:spPr>
      </p:sp>
      <p:sp>
        <p:nvSpPr>
          <p:cNvPr id="15" name="Text 13"/>
          <p:cNvSpPr/>
          <p:nvPr/>
        </p:nvSpPr>
        <p:spPr>
          <a:xfrm>
            <a:off x="6537960" y="2075688"/>
            <a:ext cx="502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7223760" y="2057400"/>
            <a:ext cx="43891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Intensive dialysis when indicated</a:t>
            </a:r>
            <a:endParaRPr lang="en-US" sz="1500" dirty="0"/>
          </a:p>
        </p:txBody>
      </p:sp>
      <p:sp>
        <p:nvSpPr>
          <p:cNvPr id="17" name="Shape 15"/>
          <p:cNvSpPr/>
          <p:nvPr/>
        </p:nvSpPr>
        <p:spPr>
          <a:xfrm>
            <a:off x="457200" y="3108960"/>
            <a:ext cx="5623560" cy="1234440"/>
          </a:xfrm>
          <a:prstGeom prst="roundRect">
            <a:avLst>
              <a:gd name="adj" fmla="val 5926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85800" y="3429000"/>
            <a:ext cx="502920" cy="502920"/>
          </a:xfrm>
          <a:prstGeom prst="ellipse">
            <a:avLst/>
          </a:prstGeom>
          <a:solidFill>
            <a:srgbClr val="00A878"/>
          </a:solidFill>
          <a:ln/>
        </p:spPr>
      </p:sp>
      <p:sp>
        <p:nvSpPr>
          <p:cNvPr id="19" name="Text 17"/>
          <p:cNvSpPr/>
          <p:nvPr/>
        </p:nvSpPr>
        <p:spPr>
          <a:xfrm>
            <a:off x="685800" y="3493008"/>
            <a:ext cx="502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1371600" y="3474720"/>
            <a:ext cx="43891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Maintaining low maternal uremic burden</a:t>
            </a:r>
            <a:endParaRPr lang="en-US" sz="1500" dirty="0"/>
          </a:p>
        </p:txBody>
      </p:sp>
      <p:sp>
        <p:nvSpPr>
          <p:cNvPr id="21" name="Shape 19"/>
          <p:cNvSpPr/>
          <p:nvPr/>
        </p:nvSpPr>
        <p:spPr>
          <a:xfrm>
            <a:off x="6309360" y="3108960"/>
            <a:ext cx="5623560" cy="1234440"/>
          </a:xfrm>
          <a:prstGeom prst="roundRect">
            <a:avLst>
              <a:gd name="adj" fmla="val 5926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6537960" y="3429000"/>
            <a:ext cx="502920" cy="502920"/>
          </a:xfrm>
          <a:prstGeom prst="ellipse">
            <a:avLst/>
          </a:prstGeom>
          <a:solidFill>
            <a:srgbClr val="00A878"/>
          </a:solidFill>
          <a:ln/>
        </p:spPr>
      </p:sp>
      <p:sp>
        <p:nvSpPr>
          <p:cNvPr id="23" name="Text 21"/>
          <p:cNvSpPr/>
          <p:nvPr/>
        </p:nvSpPr>
        <p:spPr>
          <a:xfrm>
            <a:off x="6537960" y="3493008"/>
            <a:ext cx="502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7223760" y="3474720"/>
            <a:ext cx="43891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Avoiding hypotension and volume instability</a:t>
            </a:r>
            <a:endParaRPr lang="en-US" sz="1500" dirty="0"/>
          </a:p>
        </p:txBody>
      </p:sp>
      <p:sp>
        <p:nvSpPr>
          <p:cNvPr id="25" name="Shape 23"/>
          <p:cNvSpPr/>
          <p:nvPr/>
        </p:nvSpPr>
        <p:spPr>
          <a:xfrm>
            <a:off x="457200" y="4526280"/>
            <a:ext cx="5623560" cy="1234440"/>
          </a:xfrm>
          <a:prstGeom prst="roundRect">
            <a:avLst>
              <a:gd name="adj" fmla="val 5926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685800" y="4846320"/>
            <a:ext cx="502920" cy="502920"/>
          </a:xfrm>
          <a:prstGeom prst="ellipse">
            <a:avLst/>
          </a:prstGeom>
          <a:solidFill>
            <a:srgbClr val="00A878"/>
          </a:solidFill>
          <a:ln/>
        </p:spPr>
      </p:sp>
      <p:sp>
        <p:nvSpPr>
          <p:cNvPr id="27" name="Text 25"/>
          <p:cNvSpPr/>
          <p:nvPr/>
        </p:nvSpPr>
        <p:spPr>
          <a:xfrm>
            <a:off x="685800" y="4910328"/>
            <a:ext cx="502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600" dirty="0"/>
          </a:p>
        </p:txBody>
      </p:sp>
      <p:sp>
        <p:nvSpPr>
          <p:cNvPr id="28" name="Text 26"/>
          <p:cNvSpPr/>
          <p:nvPr/>
        </p:nvSpPr>
        <p:spPr>
          <a:xfrm>
            <a:off x="1371600" y="4892040"/>
            <a:ext cx="43891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Close fetal surveillance</a:t>
            </a:r>
            <a:endParaRPr lang="en-US" sz="1500" dirty="0"/>
          </a:p>
        </p:txBody>
      </p:sp>
      <p:sp>
        <p:nvSpPr>
          <p:cNvPr id="29" name="Shape 27"/>
          <p:cNvSpPr/>
          <p:nvPr/>
        </p:nvSpPr>
        <p:spPr>
          <a:xfrm>
            <a:off x="6309360" y="4526280"/>
            <a:ext cx="5623560" cy="1234440"/>
          </a:xfrm>
          <a:prstGeom prst="roundRect">
            <a:avLst>
              <a:gd name="adj" fmla="val 5926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6537960" y="4846320"/>
            <a:ext cx="502920" cy="502920"/>
          </a:xfrm>
          <a:prstGeom prst="ellipse">
            <a:avLst/>
          </a:prstGeom>
          <a:solidFill>
            <a:srgbClr val="00A878"/>
          </a:solidFill>
          <a:ln/>
        </p:spPr>
      </p:sp>
      <p:sp>
        <p:nvSpPr>
          <p:cNvPr id="31" name="Text 29"/>
          <p:cNvSpPr/>
          <p:nvPr/>
        </p:nvSpPr>
        <p:spPr>
          <a:xfrm>
            <a:off x="6537960" y="4910328"/>
            <a:ext cx="502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7223760" y="4892040"/>
            <a:ext cx="43891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Multidisciplinary management</a:t>
            </a:r>
            <a:endParaRPr lang="en-US" sz="15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2286000"/>
            <a:ext cx="1124712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Thank You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457200" y="3200400"/>
            <a:ext cx="112471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Questions &amp; Discussion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5029200" y="3931920"/>
            <a:ext cx="2103120" cy="4572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7" name="Shape 5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8" name="Text 6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ASSESSMENT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Chronic Kidney Disease and Pregnancy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1097280"/>
            <a:ext cx="10972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CKD increases the risk of: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57200" y="1554480"/>
            <a:ext cx="5394960" cy="4480560"/>
          </a:xfrm>
          <a:prstGeom prst="roundRect">
            <a:avLst>
              <a:gd name="adj" fmla="val 1633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1554480"/>
            <a:ext cx="5394960" cy="502920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11" name="Text 9"/>
          <p:cNvSpPr/>
          <p:nvPr/>
        </p:nvSpPr>
        <p:spPr>
          <a:xfrm>
            <a:off x="457200" y="1645920"/>
            <a:ext cx="5394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Maternal Complications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777240" y="2286000"/>
            <a:ext cx="4754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Hypertension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777240" y="2926080"/>
            <a:ext cx="4754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Preeclampsia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777240" y="3566160"/>
            <a:ext cx="4754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CKD progression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777240" y="4206240"/>
            <a:ext cx="4754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Anemia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777240" y="4846320"/>
            <a:ext cx="4754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Electrolyte abnormalities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6309360" y="1554480"/>
            <a:ext cx="5394960" cy="4480560"/>
          </a:xfrm>
          <a:prstGeom prst="roundRect">
            <a:avLst>
              <a:gd name="adj" fmla="val 1633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309360" y="1554480"/>
            <a:ext cx="5394960" cy="50292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19" name="Text 17"/>
          <p:cNvSpPr/>
          <p:nvPr/>
        </p:nvSpPr>
        <p:spPr>
          <a:xfrm>
            <a:off x="6309360" y="1645920"/>
            <a:ext cx="5394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Fetal Complications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6629400" y="2286000"/>
            <a:ext cx="4754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Fetal growth restriction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6629400" y="2926080"/>
            <a:ext cx="4754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Preterm birth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6629400" y="3566160"/>
            <a:ext cx="4754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 birth weight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6629400" y="4206240"/>
            <a:ext cx="4754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</a:t>
            </a:r>
            <a:r>
              <a:rPr lang="en-US" sz="16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Stillbirth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INDICATIONS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 Requires Dialysis During Pregnancy?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Shape 6"/>
          <p:cNvSpPr/>
          <p:nvPr/>
        </p:nvSpPr>
        <p:spPr>
          <a:xfrm>
            <a:off x="457200" y="1143000"/>
            <a:ext cx="5486400" cy="5029200"/>
          </a:xfrm>
          <a:prstGeom prst="roundRect">
            <a:avLst>
              <a:gd name="adj" fmla="val 1455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143000"/>
            <a:ext cx="5486400" cy="548640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10" name="Text 8"/>
          <p:cNvSpPr/>
          <p:nvPr/>
        </p:nvSpPr>
        <p:spPr>
          <a:xfrm>
            <a:off x="457200" y="12344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Women Already on Dialysis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731520" y="2011680"/>
            <a:ext cx="493776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Pregnancy in women receiving hemodialysis</a:t>
            </a:r>
            <a:endParaRPr lang="en-US" sz="1500" dirty="0"/>
          </a:p>
          <a:p>
            <a:pPr marL="0" indent="0">
              <a:buNone/>
            </a:pP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Increasing frequency due to improved dialysis outcomes</a:t>
            </a:r>
            <a:endParaRPr lang="en-US" sz="1500" dirty="0"/>
          </a:p>
          <a:p>
            <a:pPr marL="0" indent="0">
              <a:buNone/>
            </a:pP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Intensive dialysis has made pregnancy more feasible and safer.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>
            <a:off x="6217920" y="1143000"/>
            <a:ext cx="5486400" cy="5029200"/>
          </a:xfrm>
          <a:prstGeom prst="roundRect">
            <a:avLst>
              <a:gd name="adj" fmla="val 1455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6217920" y="1143000"/>
            <a:ext cx="5486400" cy="54864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14" name="Text 12"/>
          <p:cNvSpPr/>
          <p:nvPr/>
        </p:nvSpPr>
        <p:spPr>
          <a:xfrm>
            <a:off x="6217920" y="12344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New-Onset Kidney Failure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537960" y="1965960"/>
            <a:ext cx="49377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  </a:t>
            </a:r>
            <a:r>
              <a:rPr lang="en-US" sz="14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Severe preeclampsia / HELLP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6537960" y="2560320"/>
            <a:ext cx="49377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  </a:t>
            </a:r>
            <a:r>
              <a:rPr lang="en-US" sz="14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Acute kidney injury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6537960" y="3154680"/>
            <a:ext cx="49377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  </a:t>
            </a:r>
            <a:r>
              <a:rPr lang="en-US" sz="14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Rapidly progressive GN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6537960" y="3749040"/>
            <a:ext cx="49377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  </a:t>
            </a:r>
            <a:r>
              <a:rPr lang="en-US" sz="14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Lupus nephritis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6537960" y="4343400"/>
            <a:ext cx="49377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  </a:t>
            </a:r>
            <a:r>
              <a:rPr lang="en-US" sz="14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Atypical HUS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6537960" y="4937760"/>
            <a:ext cx="49377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  </a:t>
            </a:r>
            <a:r>
              <a:rPr lang="en-US" sz="14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Thrombotic microangiopathy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TIMING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Should Dialysis Be Initiated?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Shape 6"/>
          <p:cNvSpPr/>
          <p:nvPr/>
        </p:nvSpPr>
        <p:spPr>
          <a:xfrm>
            <a:off x="457200" y="1143000"/>
            <a:ext cx="5486400" cy="2194560"/>
          </a:xfrm>
          <a:prstGeom prst="roundRect">
            <a:avLst>
              <a:gd name="adj" fmla="val 3333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25880"/>
            <a:ext cx="5029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Traditional Approach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685800" y="1783080"/>
            <a:ext cx="50292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initiation based on symptoms and complications.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6217920" y="1143000"/>
            <a:ext cx="5486400" cy="2194560"/>
          </a:xfrm>
          <a:prstGeom prst="roundRect">
            <a:avLst>
              <a:gd name="adj" fmla="val 3333"/>
            </a:avLst>
          </a:prstGeom>
          <a:solidFill>
            <a:srgbClr val="E6F7F1"/>
          </a:solidFill>
          <a:ln w="12700">
            <a:solidFill>
              <a:srgbClr val="00A878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446520" y="1325880"/>
            <a:ext cx="5029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During Pregnancy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6446520" y="1783080"/>
            <a:ext cx="50292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threshold is usually lower because maternal uremia negatively affects fetal outcomes.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457200" y="361188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Consider dialysis when:</a:t>
            </a:r>
            <a:endParaRPr lang="en-US" sz="1500" dirty="0"/>
          </a:p>
        </p:txBody>
      </p:sp>
      <p:sp>
        <p:nvSpPr>
          <p:cNvPr id="15" name="Shape 13"/>
          <p:cNvSpPr/>
          <p:nvPr/>
        </p:nvSpPr>
        <p:spPr>
          <a:xfrm>
            <a:off x="457200" y="4114800"/>
            <a:ext cx="3657600" cy="868680"/>
          </a:xfrm>
          <a:prstGeom prst="roundRect">
            <a:avLst>
              <a:gd name="adj" fmla="val 842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40080" y="4343400"/>
            <a:ext cx="3291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Rising BUN</a:t>
            </a:r>
            <a:endParaRPr lang="en-US" sz="1500" dirty="0"/>
          </a:p>
        </p:txBody>
      </p:sp>
      <p:sp>
        <p:nvSpPr>
          <p:cNvPr id="17" name="Shape 15"/>
          <p:cNvSpPr/>
          <p:nvPr/>
        </p:nvSpPr>
        <p:spPr>
          <a:xfrm>
            <a:off x="4297680" y="4114800"/>
            <a:ext cx="3657600" cy="868680"/>
          </a:xfrm>
          <a:prstGeom prst="roundRect">
            <a:avLst>
              <a:gd name="adj" fmla="val 842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4480560" y="4343400"/>
            <a:ext cx="3291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Uremic symptoms</a:t>
            </a:r>
            <a:endParaRPr lang="en-US" sz="1500" dirty="0"/>
          </a:p>
        </p:txBody>
      </p:sp>
      <p:sp>
        <p:nvSpPr>
          <p:cNvPr id="19" name="Shape 17"/>
          <p:cNvSpPr/>
          <p:nvPr/>
        </p:nvSpPr>
        <p:spPr>
          <a:xfrm>
            <a:off x="8138160" y="4114800"/>
            <a:ext cx="3657600" cy="868680"/>
          </a:xfrm>
          <a:prstGeom prst="roundRect">
            <a:avLst>
              <a:gd name="adj" fmla="val 842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8321040" y="4343400"/>
            <a:ext cx="3291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Hyperkalemia</a:t>
            </a:r>
            <a:endParaRPr lang="en-US" sz="1500" dirty="0"/>
          </a:p>
        </p:txBody>
      </p:sp>
      <p:sp>
        <p:nvSpPr>
          <p:cNvPr id="21" name="Shape 19"/>
          <p:cNvSpPr/>
          <p:nvPr/>
        </p:nvSpPr>
        <p:spPr>
          <a:xfrm>
            <a:off x="457200" y="5166360"/>
            <a:ext cx="3657600" cy="868680"/>
          </a:xfrm>
          <a:prstGeom prst="roundRect">
            <a:avLst>
              <a:gd name="adj" fmla="val 842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40080" y="5394960"/>
            <a:ext cx="3291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Metabolic acidosis</a:t>
            </a:r>
            <a:endParaRPr lang="en-US" sz="1500" dirty="0"/>
          </a:p>
        </p:txBody>
      </p:sp>
      <p:sp>
        <p:nvSpPr>
          <p:cNvPr id="23" name="Shape 21"/>
          <p:cNvSpPr/>
          <p:nvPr/>
        </p:nvSpPr>
        <p:spPr>
          <a:xfrm>
            <a:off x="4297680" y="5166360"/>
            <a:ext cx="3657600" cy="868680"/>
          </a:xfrm>
          <a:prstGeom prst="roundRect">
            <a:avLst>
              <a:gd name="adj" fmla="val 842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4480560" y="5394960"/>
            <a:ext cx="3291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Fluid overload</a:t>
            </a:r>
            <a:endParaRPr lang="en-US" sz="1500" dirty="0"/>
          </a:p>
        </p:txBody>
      </p:sp>
      <p:sp>
        <p:nvSpPr>
          <p:cNvPr id="25" name="Shape 23"/>
          <p:cNvSpPr/>
          <p:nvPr/>
        </p:nvSpPr>
        <p:spPr>
          <a:xfrm>
            <a:off x="8138160" y="5166360"/>
            <a:ext cx="3657600" cy="868680"/>
          </a:xfrm>
          <a:prstGeom prst="roundRect">
            <a:avLst>
              <a:gd name="adj" fmla="val 842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8321040" y="5394960"/>
            <a:ext cx="3291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Progressive decline in kidney function</a:t>
            </a:r>
            <a:endParaRPr lang="en-US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METRIC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Importance of Blood Urea Nitrogen (BUN)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114300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 suggests higher maternal BUN is associated with: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57200" y="1645920"/>
            <a:ext cx="3657600" cy="1828800"/>
          </a:xfrm>
          <a:prstGeom prst="roundRect">
            <a:avLst>
              <a:gd name="adj" fmla="val 4000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85800" y="1920240"/>
            <a:ext cx="3200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Polyhydramnios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685800" y="2468880"/>
            <a:ext cx="3200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Excess amniotic fluid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4297680" y="1645920"/>
            <a:ext cx="3657600" cy="1828800"/>
          </a:xfrm>
          <a:prstGeom prst="roundRect">
            <a:avLst>
              <a:gd name="adj" fmla="val 4000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526280" y="1920240"/>
            <a:ext cx="3200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Poor Fetal Growth</a:t>
            </a:r>
            <a:endParaRPr lang="en-US" sz="1700" dirty="0"/>
          </a:p>
        </p:txBody>
      </p:sp>
      <p:sp>
        <p:nvSpPr>
          <p:cNvPr id="14" name="Text 12"/>
          <p:cNvSpPr/>
          <p:nvPr/>
        </p:nvSpPr>
        <p:spPr>
          <a:xfrm>
            <a:off x="4526280" y="2468880"/>
            <a:ext cx="3200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Intrauterine growth restriction</a:t>
            </a:r>
            <a:endParaRPr lang="en-US" sz="1400" dirty="0"/>
          </a:p>
        </p:txBody>
      </p:sp>
      <p:sp>
        <p:nvSpPr>
          <p:cNvPr id="15" name="Shape 13"/>
          <p:cNvSpPr/>
          <p:nvPr/>
        </p:nvSpPr>
        <p:spPr>
          <a:xfrm>
            <a:off x="8138160" y="1645920"/>
            <a:ext cx="3657600" cy="1828800"/>
          </a:xfrm>
          <a:prstGeom prst="roundRect">
            <a:avLst>
              <a:gd name="adj" fmla="val 4000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8366760" y="1920240"/>
            <a:ext cx="3200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Preterm Delivery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8366760" y="2468880"/>
            <a:ext cx="3200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Earlier gestational age at birth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457200" y="3840480"/>
            <a:ext cx="11247120" cy="2286000"/>
          </a:xfrm>
          <a:prstGeom prst="roundRect">
            <a:avLst>
              <a:gd name="adj" fmla="val 3200"/>
            </a:avLst>
          </a:prstGeom>
          <a:solidFill>
            <a:srgbClr val="EEF2F7"/>
          </a:solidFill>
          <a:ln w="12700">
            <a:solidFill>
              <a:srgbClr val="1B2B4B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731520" y="4069080"/>
            <a:ext cx="10698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Practical Goal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731520" y="4572000"/>
            <a:ext cx="10698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Maintain predialysis BUN &lt; 35–50 mg/dL</a:t>
            </a:r>
            <a:endParaRPr lang="en-US" sz="2200" dirty="0"/>
          </a:p>
        </p:txBody>
      </p:sp>
      <p:sp>
        <p:nvSpPr>
          <p:cNvPr id="21" name="Text 19"/>
          <p:cNvSpPr/>
          <p:nvPr/>
        </p:nvSpPr>
        <p:spPr>
          <a:xfrm>
            <a:off x="731520" y="5212080"/>
            <a:ext cx="10698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Lower BUN levels are associated with better pregnancy outcomes.</a:t>
            </a:r>
            <a:endParaRPr lang="en-US" sz="15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MODALITY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Hemodialysis During Pregnancy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Shape 6"/>
          <p:cNvSpPr/>
          <p:nvPr/>
        </p:nvSpPr>
        <p:spPr>
          <a:xfrm>
            <a:off x="457200" y="1143000"/>
            <a:ext cx="11247120" cy="1463040"/>
          </a:xfrm>
          <a:prstGeom prst="roundRect">
            <a:avLst>
              <a:gd name="adj" fmla="val 5000"/>
            </a:avLst>
          </a:prstGeom>
          <a:solidFill>
            <a:srgbClr val="E6F7F1"/>
          </a:solidFill>
          <a:ln w="12700">
            <a:solidFill>
              <a:srgbClr val="00A87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31520" y="1325880"/>
            <a:ext cx="10698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Preferred Modality: Intensive Hemodialysis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731520" y="1874520"/>
            <a:ext cx="10698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Typical target: ≥ 36 hours/week   ·   Often achieved by 5–7 sessions per week with longer duration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457200" y="288036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Compared with conventional dialysis, intensive dialysis is associated with: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>
            <a:off x="457200" y="3383280"/>
            <a:ext cx="3657600" cy="2560320"/>
          </a:xfrm>
          <a:prstGeom prst="roundRect">
            <a:avLst>
              <a:gd name="adj" fmla="val 2857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57200" y="3657600"/>
            <a:ext cx="36576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</a:t>
            </a:r>
            <a:endParaRPr lang="en-US" sz="4800" dirty="0"/>
          </a:p>
        </p:txBody>
      </p:sp>
      <p:sp>
        <p:nvSpPr>
          <p:cNvPr id="14" name="Text 12"/>
          <p:cNvSpPr/>
          <p:nvPr/>
        </p:nvSpPr>
        <p:spPr>
          <a:xfrm>
            <a:off x="640080" y="4663440"/>
            <a:ext cx="32918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Birth Rates</a:t>
            </a:r>
            <a:endParaRPr lang="en-US" sz="1800" dirty="0"/>
          </a:p>
        </p:txBody>
      </p:sp>
      <p:sp>
        <p:nvSpPr>
          <p:cNvPr id="15" name="Shape 13"/>
          <p:cNvSpPr/>
          <p:nvPr/>
        </p:nvSpPr>
        <p:spPr>
          <a:xfrm>
            <a:off x="4297680" y="3383280"/>
            <a:ext cx="3657600" cy="2560320"/>
          </a:xfrm>
          <a:prstGeom prst="roundRect">
            <a:avLst>
              <a:gd name="adj" fmla="val 2857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297680" y="3657600"/>
            <a:ext cx="36576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</a:t>
            </a:r>
            <a:endParaRPr lang="en-US" sz="4800" dirty="0"/>
          </a:p>
        </p:txBody>
      </p:sp>
      <p:sp>
        <p:nvSpPr>
          <p:cNvPr id="17" name="Text 15"/>
          <p:cNvSpPr/>
          <p:nvPr/>
        </p:nvSpPr>
        <p:spPr>
          <a:xfrm>
            <a:off x="4480560" y="4663440"/>
            <a:ext cx="32918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Gestational Age</a:t>
            </a:r>
            <a:endParaRPr lang="en-US" sz="1800" dirty="0"/>
          </a:p>
        </p:txBody>
      </p:sp>
      <p:sp>
        <p:nvSpPr>
          <p:cNvPr id="18" name="Shape 16"/>
          <p:cNvSpPr/>
          <p:nvPr/>
        </p:nvSpPr>
        <p:spPr>
          <a:xfrm>
            <a:off x="8138160" y="3383280"/>
            <a:ext cx="3657600" cy="2560320"/>
          </a:xfrm>
          <a:prstGeom prst="roundRect">
            <a:avLst>
              <a:gd name="adj" fmla="val 2857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8138160" y="3657600"/>
            <a:ext cx="36576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</a:t>
            </a:r>
            <a:endParaRPr lang="en-US" sz="4800" dirty="0"/>
          </a:p>
        </p:txBody>
      </p:sp>
      <p:sp>
        <p:nvSpPr>
          <p:cNvPr id="20" name="Text 18"/>
          <p:cNvSpPr/>
          <p:nvPr/>
        </p:nvSpPr>
        <p:spPr>
          <a:xfrm>
            <a:off x="8321040" y="4663440"/>
            <a:ext cx="32918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Birth Weight</a:t>
            </a:r>
            <a:endParaRPr lang="en-US"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601968"/>
            <a:ext cx="12188952" cy="256032"/>
          </a:xfrm>
          <a:prstGeom prst="rect">
            <a:avLst/>
          </a:prstGeom>
          <a:solidFill>
            <a:srgbClr val="1B2B4B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620256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IN PREGNANCY  ·  CURRENT EVIDENCE &amp; PRACTICAL MANAGEMENT  ·  OBSTETRICS &amp; GYNECOLOGY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365760" y="164592"/>
            <a:ext cx="11430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00A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PRESCRIPTION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34747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Dialysis Prescription in Pregnancy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365760" y="868680"/>
            <a:ext cx="11430000" cy="18288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8" name="Shape 6"/>
          <p:cNvSpPr/>
          <p:nvPr/>
        </p:nvSpPr>
        <p:spPr>
          <a:xfrm>
            <a:off x="457200" y="1188720"/>
            <a:ext cx="11247120" cy="1417320"/>
          </a:xfrm>
          <a:prstGeom prst="roundRect">
            <a:avLst>
              <a:gd name="adj" fmla="val 516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188720"/>
            <a:ext cx="109728" cy="141732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10" name="Text 8"/>
          <p:cNvSpPr/>
          <p:nvPr/>
        </p:nvSpPr>
        <p:spPr>
          <a:xfrm>
            <a:off x="822960" y="141732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Frequency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822960" y="1874520"/>
            <a:ext cx="10515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More frequent sessions (5–7 per week) to increase total weekly hours.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>
            <a:off x="457200" y="2788920"/>
            <a:ext cx="11247120" cy="1417320"/>
          </a:xfrm>
          <a:prstGeom prst="roundRect">
            <a:avLst>
              <a:gd name="adj" fmla="val 516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" y="2788920"/>
            <a:ext cx="109728" cy="141732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14" name="Text 12"/>
          <p:cNvSpPr/>
          <p:nvPr/>
        </p:nvSpPr>
        <p:spPr>
          <a:xfrm>
            <a:off x="822960" y="301752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Ultrafiltration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822960" y="3474720"/>
            <a:ext cx="10515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Avoid aggressive fluid removal. Maintain stable maternal BP and prevent placental hypoperfusion.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457200" y="4389120"/>
            <a:ext cx="11247120" cy="1417320"/>
          </a:xfrm>
          <a:prstGeom prst="roundRect">
            <a:avLst>
              <a:gd name="adj" fmla="val 5161"/>
            </a:avLst>
          </a:prstGeom>
          <a:solidFill>
            <a:srgbClr val="F4F7FA"/>
          </a:solidFill>
          <a:ln w="12700">
            <a:solidFill>
              <a:srgbClr val="CBD5E1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457200" y="4389120"/>
            <a:ext cx="109728" cy="1417320"/>
          </a:xfrm>
          <a:prstGeom prst="rect">
            <a:avLst/>
          </a:prstGeom>
          <a:solidFill>
            <a:srgbClr val="00A878"/>
          </a:solidFill>
          <a:ln/>
        </p:spPr>
      </p:sp>
      <p:sp>
        <p:nvSpPr>
          <p:cNvPr id="18" name="Text 16"/>
          <p:cNvSpPr/>
          <p:nvPr/>
        </p:nvSpPr>
        <p:spPr>
          <a:xfrm>
            <a:off x="822960" y="461772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2B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Dialysate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822960" y="5074920"/>
            <a:ext cx="10515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Adjust potassium, calcium, and bicarbonate according to labs and clinical status.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1783</Words>
  <Application>Microsoft Office PowerPoint</Application>
  <PresentationFormat>Widescreen</PresentationFormat>
  <Paragraphs>435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Dialysis in Pregnancy: Current Evidence and Practical Management</dc:title>
  <dc:subject>PptxGenJS Presentation</dc:subject>
  <dc:creator>Department of Obstetrics and Gynecology</dc:creator>
  <cp:lastModifiedBy>beheshti</cp:lastModifiedBy>
  <cp:revision>4</cp:revision>
  <dcterms:created xsi:type="dcterms:W3CDTF">2026-07-27T06:44:00Z</dcterms:created>
  <dcterms:modified xsi:type="dcterms:W3CDTF">2026-07-27T07:44:19Z</dcterms:modified>
</cp:coreProperties>
</file>