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7"/>
  </p:notesMasterIdLst>
  <p:sldIdLst>
    <p:sldId id="258" r:id="rId2"/>
    <p:sldId id="264" r:id="rId3"/>
    <p:sldId id="265" r:id="rId4"/>
    <p:sldId id="276" r:id="rId5"/>
    <p:sldId id="278" r:id="rId6"/>
    <p:sldId id="280" r:id="rId7"/>
    <p:sldId id="281" r:id="rId8"/>
    <p:sldId id="282" r:id="rId9"/>
    <p:sldId id="283" r:id="rId10"/>
    <p:sldId id="277" r:id="rId11"/>
    <p:sldId id="284" r:id="rId12"/>
    <p:sldId id="285" r:id="rId13"/>
    <p:sldId id="288" r:id="rId14"/>
    <p:sldId id="287" r:id="rId15"/>
    <p:sldId id="286" r:id="rId16"/>
  </p:sldIdLst>
  <p:sldSz cx="12192000" cy="6858000"/>
  <p:notesSz cx="6858000" cy="9144000"/>
  <p:embeddedFontLst>
    <p:embeddedFont>
      <p:font typeface="2  Mitra" panose="00000400000000000000" pitchFamily="2" charset="-78"/>
      <p:regular r:id="rId18"/>
      <p:bold r:id="rId19"/>
    </p:embeddedFont>
    <p:embeddedFont>
      <p:font typeface="Calibri Light" panose="020F0302020204030204" pitchFamily="34" charset="0"/>
      <p:regular r:id="rId20"/>
      <p:italic r:id="rId21"/>
    </p:embeddedFont>
    <p:embeddedFont>
      <p:font typeface="2  Nazanin" panose="00000400000000000000" pitchFamily="2" charset="-78"/>
      <p:regular r:id="rId22"/>
      <p:bold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978" autoAdjust="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39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E2304AE8-7044-49B5-9BB8-15AD80972692}" type="datetimeFigureOut">
              <a:rPr lang="fa-IR" smtClean="0"/>
              <a:t>02/15/1448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71C59522-28C1-402D-993C-5CB4FD4D5C4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39738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a-IR" dirty="0" smtClean="0"/>
              <a:t>مورد 3 صحیح نیست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59522-28C1-402D-993C-5CB4FD4D5C45}" type="slidenum">
              <a:rPr lang="fa-IR" smtClean="0"/>
              <a:t>11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056030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a-IR" dirty="0" smtClean="0"/>
              <a:t>مورد 3 صحیح نیست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59522-28C1-402D-993C-5CB4FD4D5C45}" type="slidenum">
              <a:rPr lang="fa-IR" smtClean="0"/>
              <a:t>12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530345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EB001-A9CF-4454-9F4F-04563DBB948D}" type="datetime1">
              <a:rPr lang="en-US" smtClean="0"/>
              <a:t>7/30/2026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09170-406A-4356-A150-4178844C99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419628"/>
      </p:ext>
    </p:extLst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1A7DB-E12B-40CC-B9A8-4988A898D57C}" type="datetime1">
              <a:rPr lang="en-US" smtClean="0"/>
              <a:t>7/30/2026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09170-406A-4356-A150-4178844C99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201626"/>
      </p:ext>
    </p:extLst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1BF98-5495-42DF-9CB1-CC5AA5748500}" type="datetime1">
              <a:rPr lang="en-US" smtClean="0"/>
              <a:t>7/30/2026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09170-406A-4356-A150-4178844C99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144403"/>
      </p:ext>
    </p:extLst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86E10-F559-4007-BD43-83F08590B868}" type="datetime1">
              <a:rPr lang="en-US" smtClean="0"/>
              <a:t>7/30/2026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09170-406A-4356-A150-4178844C99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743873"/>
      </p:ext>
    </p:extLst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082D2-CA02-42CF-8375-2E40C8302E23}" type="datetime1">
              <a:rPr lang="en-US" smtClean="0"/>
              <a:t>7/30/2026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09170-406A-4356-A150-4178844C99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145447"/>
      </p:ext>
    </p:extLst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6E96C-D751-47BC-AC5D-78B7460437D6}" type="datetime1">
              <a:rPr lang="en-US" smtClean="0"/>
              <a:t>7/30/2026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09170-406A-4356-A150-4178844C99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911013"/>
      </p:ext>
    </p:extLst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945BE-FB66-41F0-A11F-E3E433D21257}" type="datetime1">
              <a:rPr lang="en-US" smtClean="0"/>
              <a:t>7/30/2026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09170-406A-4356-A150-4178844C99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15885"/>
      </p:ext>
    </p:extLst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1456F-E6FA-4A2F-909D-07A5C8DE7EB6}" type="datetime1">
              <a:rPr lang="en-US" smtClean="0"/>
              <a:t>7/30/2026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09170-406A-4356-A150-4178844C99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592416"/>
      </p:ext>
    </p:extLst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F22E3-470A-4924-B7A2-84FF719364D7}" type="datetime1">
              <a:rPr lang="en-US" smtClean="0"/>
              <a:t>7/30/2026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09170-406A-4356-A150-4178844C99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589374"/>
      </p:ext>
    </p:extLst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41E46-4FC9-42CD-BD0A-1D5B02080A1E}" type="datetime1">
              <a:rPr lang="en-US" smtClean="0"/>
              <a:t>7/30/2026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09170-406A-4356-A150-4178844C99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164454"/>
      </p:ext>
    </p:extLst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4F82B-08C6-4F1C-8F24-E4997C66583C}" type="datetime1">
              <a:rPr lang="en-US" smtClean="0"/>
              <a:t>7/30/2026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09170-406A-4356-A150-4178844C99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821077"/>
      </p:ext>
    </p:extLst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BA0D06-F98D-412E-B1B9-4E764C0A77F0}" type="datetime1">
              <a:rPr lang="en-US" smtClean="0"/>
              <a:t>7/30/2026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409170-406A-4356-A150-4178844C99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8702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/>
  </p:transition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6600" b="1" dirty="0" smtClean="0">
                <a:cs typeface="2  Nazanin" panose="00000400000000000000" pitchFamily="2" charset="-78"/>
              </a:rPr>
              <a:t>Case Presentation</a:t>
            </a:r>
            <a:endParaRPr lang="fa-IR" sz="6600" b="1" dirty="0">
              <a:cs typeface="2  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68474"/>
            <a:ext cx="9144000" cy="1655762"/>
          </a:xfrm>
        </p:spPr>
        <p:txBody>
          <a:bodyPr>
            <a:normAutofit lnSpcReduction="10000"/>
          </a:bodyPr>
          <a:lstStyle/>
          <a:p>
            <a:r>
              <a:rPr lang="en-US" sz="3200" dirty="0" smtClean="0">
                <a:cs typeface="2  Nazanin" panose="00000400000000000000" pitchFamily="2" charset="-78"/>
              </a:rPr>
              <a:t>Dr. Shahrzad Shahidi</a:t>
            </a:r>
          </a:p>
          <a:p>
            <a:r>
              <a:rPr lang="en-US" sz="3200" dirty="0" smtClean="0">
                <a:cs typeface="2  Nazanin" panose="00000400000000000000" pitchFamily="2" charset="-78"/>
              </a:rPr>
              <a:t>Professor of Nephrology</a:t>
            </a:r>
          </a:p>
          <a:p>
            <a:r>
              <a:rPr lang="en-US" sz="3200" dirty="0" smtClean="0">
                <a:cs typeface="2  Nazanin" panose="00000400000000000000" pitchFamily="2" charset="-78"/>
              </a:rPr>
              <a:t>Isfahan University of Medical Sciences</a:t>
            </a:r>
            <a:endParaRPr lang="fa-IR" sz="3200" dirty="0">
              <a:cs typeface="2  Nazanin" panose="000004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09170-406A-4356-A150-4178844C9952}" type="slidenum">
              <a:rPr lang="en-US" smtClean="0"/>
              <a:t>1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577" y="-27708"/>
            <a:ext cx="1823605" cy="2437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21"/>
          <a:stretch/>
        </p:blipFill>
        <p:spPr>
          <a:xfrm>
            <a:off x="9730672" y="0"/>
            <a:ext cx="2362614" cy="2382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267502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5400" b="1" dirty="0" smtClean="0">
                <a:solidFill>
                  <a:srgbClr val="FF0000"/>
                </a:solidFill>
              </a:rPr>
              <a:t>سوال</a:t>
            </a:r>
            <a:endParaRPr lang="fa-IR" sz="54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r" rtl="1">
              <a:lnSpc>
                <a:spcPct val="150000"/>
              </a:lnSpc>
            </a:pPr>
            <a:r>
              <a:rPr lang="fa-IR" sz="3200" b="1" dirty="0" smtClean="0">
                <a:solidFill>
                  <a:prstClr val="black"/>
                </a:solidFill>
                <a:cs typeface="2  Nazanin" panose="00000400000000000000" pitchFamily="2" charset="-78"/>
              </a:rPr>
              <a:t>آیا افت قند یا هیپوگلیسمی در حین همودیالیز شایع است؟ چرا؟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09170-406A-4356-A150-4178844C9952}" type="slidenum">
              <a:rPr lang="en-US" smtClean="0"/>
              <a:t>10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773382" y="3493462"/>
            <a:ext cx="9337964" cy="101566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FFC000"/>
            </a:solidFill>
          </a:ln>
        </p:spPr>
        <p:txBody>
          <a:bodyPr wrap="square" rtlCol="1">
            <a:spAutoFit/>
          </a:bodyPr>
          <a:lstStyle/>
          <a:p>
            <a:pPr lvl="0" algn="ctr" rtl="1">
              <a:lnSpc>
                <a:spcPct val="150000"/>
              </a:lnSpc>
              <a:spcBef>
                <a:spcPts val="1000"/>
              </a:spcBef>
            </a:pPr>
            <a:r>
              <a:rPr lang="fa-IR" sz="4000" b="1" dirty="0">
                <a:solidFill>
                  <a:prstClr val="black"/>
                </a:solidFill>
                <a:cs typeface="2  Nazanin" panose="00000400000000000000" pitchFamily="2" charset="-78"/>
              </a:rPr>
              <a:t>غلظت قند مایع دیالیز در ایران </a:t>
            </a:r>
            <a:r>
              <a:rPr lang="fa-IR" sz="4000" b="1" dirty="0" smtClean="0">
                <a:solidFill>
                  <a:prstClr val="black"/>
                </a:solidFill>
                <a:cs typeface="2  Nazanin" panose="00000400000000000000" pitchFamily="2" charset="-78"/>
              </a:rPr>
              <a:t> </a:t>
            </a:r>
            <a:r>
              <a:rPr lang="en-US" sz="4000" b="1" dirty="0" smtClean="0">
                <a:solidFill>
                  <a:prstClr val="black"/>
                </a:solidFill>
                <a:cs typeface="2  Nazanin" panose="00000400000000000000" pitchFamily="2" charset="-78"/>
              </a:rPr>
              <a:t>   200 mg/dL </a:t>
            </a:r>
            <a:endParaRPr lang="fa-IR" sz="2400" dirty="0"/>
          </a:p>
        </p:txBody>
      </p:sp>
    </p:spTree>
    <p:extLst>
      <p:ext uri="{BB962C8B-B14F-4D97-AF65-F5344CB8AC3E}">
        <p14:creationId xmlns:p14="http://schemas.microsoft.com/office/powerpoint/2010/main" val="4182010869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68580"/>
            <a:ext cx="10515600" cy="4987637"/>
          </a:xfrm>
        </p:spPr>
        <p:txBody>
          <a:bodyPr>
            <a:normAutofit/>
          </a:bodyPr>
          <a:lstStyle/>
          <a:p>
            <a:pPr algn="r" rtl="1">
              <a:lnSpc>
                <a:spcPct val="100000"/>
              </a:lnSpc>
            </a:pPr>
            <a:r>
              <a:rPr lang="fa-IR" b="1" dirty="0" smtClean="0">
                <a:cs typeface="2  Nazanin" panose="00000400000000000000" pitchFamily="2" charset="-78"/>
              </a:rPr>
              <a:t>خانم 48 ساله به علت نفروپاتی هیپرتانسیو دچار نارسائی مزمن کلیه شده و از 2 سال قبل تحت همودیالیز هفته ای 3 بار می باشد بیمار در یک ماه گذشته هیچ داروئی نخورده و </a:t>
            </a:r>
            <a:r>
              <a:rPr lang="fa-IR" b="1" dirty="0">
                <a:cs typeface="2  Nazanin" panose="00000400000000000000" pitchFamily="2" charset="-78"/>
              </a:rPr>
              <a:t>آزمایشات به قرار زیر </a:t>
            </a:r>
            <a:r>
              <a:rPr lang="fa-IR" b="1" dirty="0" smtClean="0">
                <a:cs typeface="2  Nazanin" panose="00000400000000000000" pitchFamily="2" charset="-78"/>
              </a:rPr>
              <a:t>است:</a:t>
            </a:r>
          </a:p>
          <a:p>
            <a:pPr marL="0" indent="0" rtl="1">
              <a:lnSpc>
                <a:spcPct val="100000"/>
              </a:lnSpc>
              <a:buNone/>
            </a:pPr>
            <a:r>
              <a:rPr lang="en-US" b="1" dirty="0" smtClean="0">
                <a:cs typeface="2  Nazanin" panose="00000400000000000000" pitchFamily="2" charset="-78"/>
              </a:rPr>
              <a:t>Ca: 8.2 mg/dL   P: 6.5 mg/dL   Alb: 4 g/dL   </a:t>
            </a:r>
            <a:endParaRPr lang="fa-IR" b="1" dirty="0" smtClean="0">
              <a:cs typeface="2  Nazanin" panose="00000400000000000000" pitchFamily="2" charset="-78"/>
            </a:endParaRPr>
          </a:p>
          <a:p>
            <a:pPr algn="r" rtl="1">
              <a:lnSpc>
                <a:spcPct val="100000"/>
              </a:lnSpc>
            </a:pPr>
            <a:r>
              <a:rPr lang="fa-IR" b="1" dirty="0" smtClean="0">
                <a:cs typeface="2  Nazanin" panose="00000400000000000000" pitchFamily="2" charset="-78"/>
              </a:rPr>
              <a:t>تمامی موارد زیر برای درمان ایشان مناسب است </a:t>
            </a:r>
            <a:r>
              <a:rPr lang="fa-IR" b="1" u="sng" dirty="0" smtClean="0">
                <a:cs typeface="2  Nazanin" panose="00000400000000000000" pitchFamily="2" charset="-78"/>
              </a:rPr>
              <a:t>به جز</a:t>
            </a:r>
            <a:r>
              <a:rPr lang="fa-IR" b="1" dirty="0" smtClean="0">
                <a:cs typeface="2  Nazanin" panose="00000400000000000000" pitchFamily="2" charset="-78"/>
              </a:rPr>
              <a:t>:</a:t>
            </a:r>
          </a:p>
          <a:p>
            <a:pPr marL="914400" lvl="1" indent="-457200" algn="r" rtl="1">
              <a:lnSpc>
                <a:spcPct val="100000"/>
              </a:lnSpc>
              <a:buClr>
                <a:srgbClr val="FF0000"/>
              </a:buClr>
              <a:buFont typeface="+mj-lt"/>
              <a:buAutoNum type="arabicPeriod"/>
            </a:pPr>
            <a:r>
              <a:rPr lang="fa-IR" b="1" dirty="0" smtClean="0">
                <a:cs typeface="2  Nazanin" panose="00000400000000000000" pitchFamily="2" charset="-78"/>
              </a:rPr>
              <a:t>کربنات کلسیم یک عدد با هر عده غذا</a:t>
            </a:r>
          </a:p>
          <a:p>
            <a:pPr marL="914400" lvl="1" indent="-457200" algn="r" rtl="1">
              <a:lnSpc>
                <a:spcPct val="100000"/>
              </a:lnSpc>
              <a:buClr>
                <a:srgbClr val="FF0000"/>
              </a:buClr>
              <a:buFont typeface="+mj-lt"/>
              <a:buAutoNum type="arabicPeriod"/>
            </a:pPr>
            <a:r>
              <a:rPr lang="fa-IR" b="1" dirty="0" smtClean="0">
                <a:cs typeface="2  Nazanin" panose="00000400000000000000" pitchFamily="2" charset="-78"/>
              </a:rPr>
              <a:t>سولامر کربنات یک عدد با صبحانه و نهار و کربنات کلسیم یک عدد با شام</a:t>
            </a:r>
          </a:p>
          <a:p>
            <a:pPr marL="914400" lvl="1" indent="-457200" algn="r" rtl="1">
              <a:lnSpc>
                <a:spcPct val="100000"/>
              </a:lnSpc>
              <a:buClr>
                <a:srgbClr val="FF0000"/>
              </a:buClr>
              <a:buFont typeface="+mj-lt"/>
              <a:buAutoNum type="arabicPeriod"/>
            </a:pPr>
            <a:r>
              <a:rPr lang="fa-IR" b="1" dirty="0">
                <a:cs typeface="2  Nazanin" panose="00000400000000000000" pitchFamily="2" charset="-78"/>
              </a:rPr>
              <a:t>سولامر کربنات یک عدد با هر وعده غذا همراه با کربنات کلسیم یک عدد </a:t>
            </a:r>
            <a:r>
              <a:rPr lang="fa-IR" b="1" dirty="0">
                <a:solidFill>
                  <a:prstClr val="black"/>
                </a:solidFill>
                <a:cs typeface="2  Nazanin" panose="00000400000000000000" pitchFamily="2" charset="-78"/>
              </a:rPr>
              <a:t>با هر عده غذا</a:t>
            </a:r>
          </a:p>
          <a:p>
            <a:pPr marL="914400" lvl="1" indent="-457200" algn="r" rtl="1">
              <a:lnSpc>
                <a:spcPct val="100000"/>
              </a:lnSpc>
              <a:buClr>
                <a:srgbClr val="FF0000"/>
              </a:buClr>
              <a:buFont typeface="+mj-lt"/>
              <a:buAutoNum type="arabicPeriod"/>
            </a:pPr>
            <a:r>
              <a:rPr lang="fa-IR" b="1" dirty="0">
                <a:cs typeface="2  Nazanin" panose="00000400000000000000" pitchFamily="2" charset="-78"/>
              </a:rPr>
              <a:t>سولامر کربنات یک عدد با هر وعده غذا</a:t>
            </a:r>
            <a:endParaRPr lang="fa-IR" b="1" dirty="0" smtClean="0">
              <a:cs typeface="2  Nazanin" panose="00000400000000000000" pitchFamily="2" charset="-78"/>
            </a:endParaRPr>
          </a:p>
          <a:p>
            <a:pPr marL="971550" lvl="1" indent="-514350" algn="r" rtl="1">
              <a:lnSpc>
                <a:spcPct val="150000"/>
              </a:lnSpc>
              <a:buFont typeface="+mj-lt"/>
              <a:buAutoNum type="arabicPeriod"/>
            </a:pPr>
            <a:endParaRPr lang="fa-IR" sz="2800" b="1" dirty="0" smtClean="0">
              <a:cs typeface="2 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3200" dirty="0">
              <a:cs typeface="2  Nazanin" panose="00000400000000000000" pitchFamily="2" charset="-78"/>
            </a:endParaRPr>
          </a:p>
          <a:p>
            <a:pPr algn="r" rtl="1"/>
            <a:endParaRPr lang="en-US" dirty="0" smtClean="0">
              <a:cs typeface="2  Nazanin" panose="000004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9409170-406A-4356-A150-4178844C995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323562"/>
            <a:ext cx="10515600" cy="1145019"/>
          </a:xfrm>
          <a:prstGeom prst="rect">
            <a:avLst/>
          </a:prstGeom>
          <a:ln w="38100">
            <a:solidFill>
              <a:srgbClr val="C00000"/>
            </a:solidFill>
            <a:prstDash val="sysDot"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Case 6</a:t>
            </a:r>
            <a:endParaRPr kumimoji="0" lang="fa-IR" sz="6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7667479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68580"/>
            <a:ext cx="10515600" cy="4987637"/>
          </a:xfrm>
        </p:spPr>
        <p:txBody>
          <a:bodyPr>
            <a:normAutofit/>
          </a:bodyPr>
          <a:lstStyle/>
          <a:p>
            <a:pPr algn="r" rtl="1">
              <a:lnSpc>
                <a:spcPct val="100000"/>
              </a:lnSpc>
            </a:pPr>
            <a:r>
              <a:rPr lang="fa-IR" b="1" dirty="0" smtClean="0">
                <a:cs typeface="2  Nazanin" panose="00000400000000000000" pitchFamily="2" charset="-78"/>
              </a:rPr>
              <a:t>خانم 48 ساله به علت نفروپاتی هیپرتانسیو دچار نارسائی مزمن کلیه شده و از 2 سال قبل تحت همودیالیز هفته ای 3 بار می باشد بیمار در یک ماه گذشته هیچ داروئی نخورده و </a:t>
            </a:r>
            <a:r>
              <a:rPr lang="fa-IR" b="1" dirty="0">
                <a:cs typeface="2  Nazanin" panose="00000400000000000000" pitchFamily="2" charset="-78"/>
              </a:rPr>
              <a:t>آزمایشات به قرار زیر </a:t>
            </a:r>
            <a:r>
              <a:rPr lang="fa-IR" b="1" dirty="0" smtClean="0">
                <a:cs typeface="2  Nazanin" panose="00000400000000000000" pitchFamily="2" charset="-78"/>
              </a:rPr>
              <a:t>است:</a:t>
            </a:r>
          </a:p>
          <a:p>
            <a:pPr marL="0" indent="0" rtl="1">
              <a:lnSpc>
                <a:spcPct val="100000"/>
              </a:lnSpc>
              <a:buNone/>
            </a:pPr>
            <a:r>
              <a:rPr lang="en-US" b="1" dirty="0" smtClean="0">
                <a:cs typeface="2  Nazanin" panose="00000400000000000000" pitchFamily="2" charset="-78"/>
              </a:rPr>
              <a:t>Ca: 8.2 mg/dL   P: 6.5 mg/dL   Alb: 4 g/dL   </a:t>
            </a:r>
            <a:endParaRPr lang="fa-IR" b="1" dirty="0" smtClean="0">
              <a:cs typeface="2  Nazanin" panose="00000400000000000000" pitchFamily="2" charset="-78"/>
            </a:endParaRPr>
          </a:p>
          <a:p>
            <a:pPr algn="r" rtl="1">
              <a:lnSpc>
                <a:spcPct val="100000"/>
              </a:lnSpc>
            </a:pPr>
            <a:r>
              <a:rPr lang="fa-IR" b="1" dirty="0" smtClean="0">
                <a:cs typeface="2  Nazanin" panose="00000400000000000000" pitchFamily="2" charset="-78"/>
              </a:rPr>
              <a:t>تمامی موارد زیر برای درمان ایشان مناسب است </a:t>
            </a:r>
            <a:r>
              <a:rPr lang="fa-IR" b="1" u="sng" dirty="0" smtClean="0">
                <a:cs typeface="2  Nazanin" panose="00000400000000000000" pitchFamily="2" charset="-78"/>
              </a:rPr>
              <a:t>به جز</a:t>
            </a:r>
            <a:r>
              <a:rPr lang="fa-IR" b="1" dirty="0" smtClean="0">
                <a:cs typeface="2  Nazanin" panose="00000400000000000000" pitchFamily="2" charset="-78"/>
              </a:rPr>
              <a:t>:</a:t>
            </a:r>
          </a:p>
          <a:p>
            <a:pPr marL="914400" lvl="1" indent="-457200" algn="r" rtl="1">
              <a:lnSpc>
                <a:spcPct val="100000"/>
              </a:lnSpc>
              <a:buClr>
                <a:srgbClr val="FF0000"/>
              </a:buClr>
              <a:buFont typeface="+mj-lt"/>
              <a:buAutoNum type="arabicPeriod"/>
            </a:pPr>
            <a:r>
              <a:rPr lang="fa-IR" b="1" dirty="0" smtClean="0">
                <a:cs typeface="2  Nazanin" panose="00000400000000000000" pitchFamily="2" charset="-78"/>
              </a:rPr>
              <a:t>کربنات کلسیم یک عدد با هر عده غذا</a:t>
            </a:r>
          </a:p>
          <a:p>
            <a:pPr marL="914400" lvl="1" indent="-457200" algn="r" rtl="1">
              <a:lnSpc>
                <a:spcPct val="100000"/>
              </a:lnSpc>
              <a:buClr>
                <a:srgbClr val="FF0000"/>
              </a:buClr>
              <a:buFont typeface="+mj-lt"/>
              <a:buAutoNum type="arabicPeriod"/>
            </a:pPr>
            <a:r>
              <a:rPr lang="fa-IR" b="1" dirty="0" smtClean="0">
                <a:cs typeface="2  Nazanin" panose="00000400000000000000" pitchFamily="2" charset="-78"/>
              </a:rPr>
              <a:t>سولامر کربنات یک عدد با صبحانه و نهار و کربنات کلسیم یک عدد با شام</a:t>
            </a:r>
          </a:p>
          <a:p>
            <a:pPr marL="914400" lvl="1" indent="-457200" algn="r" rtl="1">
              <a:lnSpc>
                <a:spcPct val="100000"/>
              </a:lnSpc>
              <a:buClr>
                <a:srgbClr val="FF0000"/>
              </a:buClr>
              <a:buFont typeface="+mj-lt"/>
              <a:buAutoNum type="arabicPeriod"/>
            </a:pPr>
            <a:r>
              <a:rPr lang="fa-IR" b="1" dirty="0">
                <a:solidFill>
                  <a:srgbClr val="FF0000"/>
                </a:solidFill>
                <a:cs typeface="2  Nazanin" panose="00000400000000000000" pitchFamily="2" charset="-78"/>
              </a:rPr>
              <a:t>سولامر کربنات یک عدد با هر وعده غذا همراه با کربنات کلسیم یک عدد با هر عده غذا</a:t>
            </a:r>
          </a:p>
          <a:p>
            <a:pPr marL="914400" lvl="1" indent="-457200" algn="r" rtl="1">
              <a:lnSpc>
                <a:spcPct val="100000"/>
              </a:lnSpc>
              <a:buClr>
                <a:srgbClr val="FF0000"/>
              </a:buClr>
              <a:buFont typeface="+mj-lt"/>
              <a:buAutoNum type="arabicPeriod"/>
            </a:pPr>
            <a:r>
              <a:rPr lang="fa-IR" b="1" dirty="0">
                <a:cs typeface="2  Nazanin" panose="00000400000000000000" pitchFamily="2" charset="-78"/>
              </a:rPr>
              <a:t>سولامر کربنات یک عدد با هر وعده غذا</a:t>
            </a:r>
            <a:endParaRPr lang="fa-IR" b="1" dirty="0" smtClean="0">
              <a:cs typeface="2  Nazanin" panose="00000400000000000000" pitchFamily="2" charset="-78"/>
            </a:endParaRPr>
          </a:p>
          <a:p>
            <a:pPr marL="971550" lvl="1" indent="-514350" algn="r" rtl="1">
              <a:lnSpc>
                <a:spcPct val="150000"/>
              </a:lnSpc>
              <a:buFont typeface="+mj-lt"/>
              <a:buAutoNum type="arabicPeriod"/>
            </a:pPr>
            <a:endParaRPr lang="fa-IR" sz="2800" b="1" dirty="0" smtClean="0">
              <a:cs typeface="2 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3200" dirty="0">
              <a:cs typeface="2  Nazanin" panose="00000400000000000000" pitchFamily="2" charset="-78"/>
            </a:endParaRPr>
          </a:p>
          <a:p>
            <a:pPr algn="r" rtl="1"/>
            <a:endParaRPr lang="en-US" dirty="0" smtClean="0">
              <a:cs typeface="2  Nazanin" panose="000004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9409170-406A-4356-A150-4178844C995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323562"/>
            <a:ext cx="10515600" cy="1145019"/>
          </a:xfrm>
          <a:prstGeom prst="rect">
            <a:avLst/>
          </a:prstGeom>
          <a:ln w="38100">
            <a:solidFill>
              <a:srgbClr val="C00000"/>
            </a:solidFill>
            <a:prstDash val="sysDot"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Case 6</a:t>
            </a:r>
            <a:endParaRPr kumimoji="0" lang="fa-IR" sz="6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6541283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51214" y="1385455"/>
            <a:ext cx="10302586" cy="4862945"/>
          </a:xfrm>
        </p:spPr>
        <p:txBody>
          <a:bodyPr>
            <a:normAutofit fontScale="92500" lnSpcReduction="10000"/>
          </a:bodyPr>
          <a:lstStyle/>
          <a:p>
            <a:pPr marL="0" indent="0" algn="r" rtl="1">
              <a:lnSpc>
                <a:spcPct val="150000"/>
              </a:lnSpc>
              <a:buNone/>
            </a:pPr>
            <a:r>
              <a:rPr lang="en-US" dirty="0" smtClean="0"/>
              <a:t> </a:t>
            </a:r>
            <a:r>
              <a:rPr lang="fa-IR" sz="3200" dirty="0">
                <a:latin typeface="Calibri" panose="020F0502020204030204" pitchFamily="34" charset="0"/>
                <a:cs typeface="Calibri" panose="020F0502020204030204" pitchFamily="34" charset="0"/>
              </a:rPr>
              <a:t>خانم 28 ساله با سابقه لوپوس نفروپاتی از 5 ماه قبل همودیالیز می شود روز گذشته همودیالیز شده و الان با شکایت تنگی نفس مراجعه کرده است. در 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:PE</a:t>
            </a:r>
            <a:r>
              <a:rPr lang="fa-IR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JVP</a:t>
            </a:r>
            <a:r>
              <a:rPr lang="fa-IR" sz="3200" dirty="0">
                <a:latin typeface="Calibri" panose="020F0502020204030204" pitchFamily="34" charset="0"/>
                <a:cs typeface="Calibri" panose="020F0502020204030204" pitchFamily="34" charset="0"/>
              </a:rPr>
              <a:t> بالاست و سمع ریه کراکل انتهای دم در قاعده دو طرف شنیده می شود هپاتومگالی و ادم 2+ اندام تحتانی دارد.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VS: BP: 150/90    T: 36.5    RR:26      PR:90      O2Sat:89%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3200" dirty="0">
                <a:latin typeface="Calibri" panose="020F0502020204030204" pitchFamily="34" charset="0"/>
                <a:cs typeface="Calibri" panose="020F0502020204030204" pitchFamily="34" charset="0"/>
              </a:rPr>
              <a:t>تحت درمان با روزانه دو قرص آملودیپین و دو قرص متورال می باشد تشخیص چیست؟ اقدام درمانی؟</a:t>
            </a:r>
            <a:endParaRPr 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74181"/>
            <a:ext cx="10515600" cy="1145019"/>
          </a:xfrm>
          <a:prstGeom prst="rect">
            <a:avLst/>
          </a:prstGeom>
          <a:ln w="38100">
            <a:solidFill>
              <a:srgbClr val="C00000"/>
            </a:solidFill>
            <a:prstDash val="sysDot"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Case 7</a:t>
            </a:r>
            <a:endParaRPr kumimoji="0" lang="fa-IR" sz="6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09170-406A-4356-A150-4178844C995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096572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79875" name="Content Placeholder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78" r="1563" b="9477"/>
          <a:stretch>
            <a:fillRect/>
          </a:stretch>
        </p:blipFill>
        <p:spPr>
          <a:xfrm>
            <a:off x="2895600" y="20638"/>
            <a:ext cx="5970588" cy="6837362"/>
          </a:xfrm>
        </p:spPr>
      </p:pic>
      <p:sp>
        <p:nvSpPr>
          <p:cNvPr id="79876" name="Slide Number Placeholder 3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343B0ABF-26E6-4C89-BE40-05C900333632}" type="slidenum">
              <a:rPr lang="en-US" altLang="en-US" smtClean="0">
                <a:solidFill>
                  <a:srgbClr val="FFFFFF"/>
                </a:solidFill>
              </a:rPr>
              <a:pPr/>
              <a:t>14</a:t>
            </a:fld>
            <a:endParaRPr lang="en-US" altLang="en-US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126739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24571" y="999357"/>
            <a:ext cx="2264229" cy="2067292"/>
          </a:xfr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fa-IR" b="1" dirty="0" smtClean="0">
                <a:cs typeface="2  Nazanin" panose="00000400000000000000" pitchFamily="2" charset="-78"/>
              </a:rPr>
              <a:t>با تشکر از توجه شما</a:t>
            </a:r>
            <a:endParaRPr lang="fa-IR" b="1" dirty="0">
              <a:cs typeface="2 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09170-406A-4356-A150-4178844C9952}" type="slidenum">
              <a:rPr lang="en-US" smtClean="0"/>
              <a:t>15</a:t>
            </a:fld>
            <a:endParaRPr lang="en-US"/>
          </a:p>
        </p:txBody>
      </p:sp>
      <p:pic>
        <p:nvPicPr>
          <p:cNvPr id="1026" name="Picture 2" descr="دیالیز (Dialysis) چیست | دیالیز و انواع آن | پذیرش۲۴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92" t="7742" r="21871" b="8178"/>
          <a:stretch/>
        </p:blipFill>
        <p:spPr bwMode="auto">
          <a:xfrm>
            <a:off x="323602" y="173089"/>
            <a:ext cx="9400969" cy="6548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Oval 6"/>
          <p:cNvSpPr/>
          <p:nvPr/>
        </p:nvSpPr>
        <p:spPr>
          <a:xfrm>
            <a:off x="8895442" y="375243"/>
            <a:ext cx="957943" cy="62411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68725275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23562"/>
            <a:ext cx="10515600" cy="1145019"/>
          </a:xfrm>
          <a:ln w="38100">
            <a:solidFill>
              <a:srgbClr val="C00000"/>
            </a:solidFill>
            <a:prstDash val="sysDot"/>
          </a:ln>
        </p:spPr>
        <p:txBody>
          <a:bodyPr>
            <a:normAutofit/>
          </a:bodyPr>
          <a:lstStyle/>
          <a:p>
            <a:pPr algn="ctr"/>
            <a:r>
              <a:rPr lang="en-US" sz="6600" b="1" dirty="0" smtClean="0">
                <a:solidFill>
                  <a:srgbClr val="FF0000"/>
                </a:solidFill>
              </a:rPr>
              <a:t>Case 1</a:t>
            </a:r>
            <a:endParaRPr lang="fa-IR" sz="66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1055" y="1260765"/>
            <a:ext cx="11125200" cy="5306290"/>
          </a:xfrm>
        </p:spPr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fa-IR" sz="4000" dirty="0">
                <a:cs typeface="2  Mitra" panose="00000400000000000000" pitchFamily="2" charset="-78"/>
              </a:rPr>
              <a:t>خانم ۵۷ ساله به علت نفروپاتی دیابت </a:t>
            </a:r>
            <a:r>
              <a:rPr lang="fa-IR" sz="4000" dirty="0" smtClean="0">
                <a:cs typeface="2  Mitra" panose="00000400000000000000" pitchFamily="2" charset="-78"/>
              </a:rPr>
              <a:t>دچار</a:t>
            </a:r>
            <a:r>
              <a:rPr lang="en-US" sz="4000" dirty="0" smtClean="0">
                <a:cs typeface="2  Mitra" panose="00000400000000000000" pitchFamily="2" charset="-78"/>
              </a:rPr>
              <a:t>CKD </a:t>
            </a:r>
            <a:r>
              <a:rPr lang="fa-IR" sz="4000" dirty="0" smtClean="0">
                <a:cs typeface="2  Mitra" panose="00000400000000000000" pitchFamily="2" charset="-78"/>
              </a:rPr>
              <a:t> شده </a:t>
            </a:r>
            <a:r>
              <a:rPr lang="fa-IR" sz="4000" dirty="0">
                <a:cs typeface="2  Mitra" panose="00000400000000000000" pitchFamily="2" charset="-78"/>
              </a:rPr>
              <a:t>و با </a:t>
            </a:r>
            <a:r>
              <a:rPr lang="en-US" sz="4000" dirty="0" smtClean="0">
                <a:cs typeface="2  Mitra" panose="00000400000000000000" pitchFamily="2" charset="-78"/>
              </a:rPr>
              <a:t> Cr:2.9 </a:t>
            </a:r>
            <a:r>
              <a:rPr lang="en-US" sz="2400" dirty="0">
                <a:cs typeface="2  Mitra" panose="00000400000000000000" pitchFamily="2" charset="-78"/>
              </a:rPr>
              <a:t>mg/dL </a:t>
            </a:r>
            <a:r>
              <a:rPr lang="fa-IR" sz="4000" dirty="0" smtClean="0">
                <a:cs typeface="2  Mitra" panose="00000400000000000000" pitchFamily="2" charset="-78"/>
              </a:rPr>
              <a:t> با </a:t>
            </a:r>
            <a:r>
              <a:rPr lang="fa-IR" sz="4000" dirty="0">
                <a:cs typeface="2  Mitra" panose="00000400000000000000" pitchFamily="2" charset="-78"/>
              </a:rPr>
              <a:t>نامه شروع دیالیز به بخش شما مراجعه کرده چه می کنید؟ </a:t>
            </a:r>
            <a:endParaRPr lang="fa-IR" sz="4000" dirty="0" smtClean="0">
              <a:cs typeface="2  Mitra" panose="00000400000000000000" pitchFamily="2" charset="-78"/>
            </a:endParaRPr>
          </a:p>
          <a:p>
            <a:pPr marL="971550" lvl="1" indent="-514350" algn="r" rtl="1">
              <a:buClr>
                <a:srgbClr val="FF0000"/>
              </a:buClr>
              <a:buSzPct val="132000"/>
              <a:buFont typeface="+mj-lt"/>
              <a:buAutoNum type="arabicPeriod"/>
            </a:pPr>
            <a:r>
              <a:rPr lang="fa-IR" sz="3200" b="1" dirty="0" smtClean="0">
                <a:cs typeface="2  Nazanin" panose="00000400000000000000" pitchFamily="2" charset="-78"/>
              </a:rPr>
              <a:t>شرح حال؟  </a:t>
            </a:r>
            <a:r>
              <a:rPr lang="en-US" sz="3200" b="1" dirty="0" smtClean="0">
                <a:cs typeface="2  Nazanin" panose="00000400000000000000" pitchFamily="2" charset="-78"/>
              </a:rPr>
              <a:t>eGFR</a:t>
            </a:r>
            <a:r>
              <a:rPr lang="fa-IR" sz="3200" b="1" dirty="0" smtClean="0">
                <a:cs typeface="2  Nazanin" panose="00000400000000000000" pitchFamily="2" charset="-78"/>
              </a:rPr>
              <a:t> ؟ اندیکاسیون شروع دیالیز؟</a:t>
            </a:r>
          </a:p>
          <a:p>
            <a:pPr marL="971550" lvl="1" indent="-514350" algn="r" rtl="1">
              <a:buClr>
                <a:srgbClr val="FF0000"/>
              </a:buClr>
              <a:buSzPct val="132000"/>
              <a:buFont typeface="+mj-lt"/>
              <a:buAutoNum type="arabicPeriod"/>
            </a:pPr>
            <a:r>
              <a:rPr lang="fa-IR" sz="3200" b="1" dirty="0" smtClean="0">
                <a:cs typeface="2  Nazanin" panose="00000400000000000000" pitchFamily="2" charset="-78"/>
              </a:rPr>
              <a:t>واکسیناسیون</a:t>
            </a:r>
            <a:r>
              <a:rPr lang="fa-IR" sz="3200" b="1" dirty="0">
                <a:cs typeface="2  Nazanin" panose="00000400000000000000" pitchFamily="2" charset="-78"/>
              </a:rPr>
              <a:t>؟</a:t>
            </a:r>
          </a:p>
          <a:p>
            <a:pPr marL="971550" lvl="1" indent="-514350" algn="r" rtl="1">
              <a:buClr>
                <a:srgbClr val="FF0000"/>
              </a:buClr>
              <a:buSzPct val="132000"/>
              <a:buFont typeface="+mj-lt"/>
              <a:buAutoNum type="arabicPeriod"/>
            </a:pPr>
            <a:r>
              <a:rPr lang="fa-IR" sz="3200" b="1" dirty="0">
                <a:cs typeface="2  Nazanin" panose="00000400000000000000" pitchFamily="2" charset="-78"/>
              </a:rPr>
              <a:t>آیا </a:t>
            </a:r>
            <a:r>
              <a:rPr lang="en-US" sz="3200" b="1" dirty="0">
                <a:cs typeface="2  Nazanin" panose="00000400000000000000" pitchFamily="2" charset="-78"/>
              </a:rPr>
              <a:t>AVF</a:t>
            </a:r>
            <a:r>
              <a:rPr lang="fa-IR" sz="3200" b="1" dirty="0">
                <a:cs typeface="2  Nazanin" panose="00000400000000000000" pitchFamily="2" charset="-78"/>
              </a:rPr>
              <a:t> دارد؟ اگر نه چرا؟</a:t>
            </a:r>
          </a:p>
          <a:p>
            <a:pPr marL="971550" lvl="1" indent="-514350" algn="r" rtl="1">
              <a:buClr>
                <a:srgbClr val="FF0000"/>
              </a:buClr>
              <a:buSzPct val="132000"/>
              <a:buFont typeface="+mj-lt"/>
              <a:buAutoNum type="arabicPeriod"/>
            </a:pPr>
            <a:r>
              <a:rPr lang="fa-IR" sz="3200" b="1" dirty="0">
                <a:cs typeface="2  Nazanin" panose="00000400000000000000" pitchFamily="2" charset="-78"/>
              </a:rPr>
              <a:t>آیا در لیست پیوند است؟ اگر نه چرا؟</a:t>
            </a:r>
          </a:p>
          <a:p>
            <a:pPr marL="971550" lvl="1" indent="-514350" algn="r" rtl="1">
              <a:buClr>
                <a:srgbClr val="FF0000"/>
              </a:buClr>
              <a:buSzPct val="132000"/>
              <a:buFont typeface="+mj-lt"/>
              <a:buAutoNum type="arabicPeriod"/>
            </a:pPr>
            <a:r>
              <a:rPr lang="fa-IR" sz="3200" b="1" dirty="0">
                <a:cs typeface="2  Nazanin" panose="00000400000000000000" pitchFamily="2" charset="-78"/>
              </a:rPr>
              <a:t>داروهای مصرفی؟ و ثبت دقیق در </a:t>
            </a:r>
            <a:r>
              <a:rPr lang="fa-IR" sz="3200" b="1" dirty="0" smtClean="0">
                <a:cs typeface="2  Nazanin" panose="00000400000000000000" pitchFamily="2" charset="-78"/>
              </a:rPr>
              <a:t>کاردکس.</a:t>
            </a:r>
            <a:endParaRPr lang="fa-IR" sz="3200" b="1" dirty="0">
              <a:cs typeface="2  Nazanin" panose="00000400000000000000" pitchFamily="2" charset="-78"/>
            </a:endParaRPr>
          </a:p>
          <a:p>
            <a:pPr marL="971550" lvl="1" indent="-514350" algn="r" rtl="1">
              <a:buClr>
                <a:srgbClr val="FF0000"/>
              </a:buClr>
              <a:buSzPct val="132000"/>
              <a:buFont typeface="+mj-lt"/>
              <a:buAutoNum type="arabicPeriod"/>
            </a:pPr>
            <a:r>
              <a:rPr lang="fa-IR" sz="3200" b="1" dirty="0">
                <a:cs typeface="2  Nazanin" panose="00000400000000000000" pitchFamily="2" charset="-78"/>
              </a:rPr>
              <a:t>حجم ادرار 24 ساعته. چرا؟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09170-406A-4356-A150-4178844C995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012891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5965" y="1468581"/>
            <a:ext cx="10397835" cy="4351338"/>
          </a:xfrm>
        </p:spPr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fa-IR" sz="3600" b="1" dirty="0" smtClean="0">
                <a:cs typeface="2  Nazanin" panose="00000400000000000000" pitchFamily="2" charset="-78"/>
              </a:rPr>
              <a:t>خانم 55 </a:t>
            </a:r>
            <a:r>
              <a:rPr lang="fa-IR" sz="3600" b="1" dirty="0">
                <a:cs typeface="2  Nazanin" panose="00000400000000000000" pitchFamily="2" charset="-78"/>
              </a:rPr>
              <a:t>ساله </a:t>
            </a:r>
            <a:r>
              <a:rPr lang="fa-IR" sz="3600" b="1" dirty="0" smtClean="0">
                <a:cs typeface="2  Nazanin" panose="00000400000000000000" pitchFamily="2" charset="-78"/>
              </a:rPr>
              <a:t>از یک سال قبل هفته ای 2 با ر همودیالیز می شود بیمار از 2 هفته قبل دچار بی اشتهائی و افت فشارخون حین همودیالیز می شود تب ندارد وزن خشک وی بطور صحیح اندازه گیری شده است؟ علت چیست؟</a:t>
            </a:r>
          </a:p>
          <a:p>
            <a:pPr algn="r" rtl="1">
              <a:lnSpc>
                <a:spcPct val="150000"/>
              </a:lnSpc>
            </a:pPr>
            <a:r>
              <a:rPr lang="fa-IR" sz="3600" b="1" dirty="0" smtClean="0">
                <a:cs typeface="2  Nazanin" panose="00000400000000000000" pitchFamily="2" charset="-78"/>
              </a:rPr>
              <a:t> سوال کلیدی چیست؟  </a:t>
            </a:r>
            <a:endParaRPr lang="en-US" sz="3600" b="1" dirty="0" smtClean="0">
              <a:cs typeface="2  Nazanin" panose="000004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09170-406A-4356-A150-4178844C9952}" type="slidenum">
              <a:rPr lang="en-US" smtClean="0"/>
              <a:t>3</a:t>
            </a:fld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323562"/>
            <a:ext cx="10515600" cy="1145019"/>
          </a:xfrm>
          <a:prstGeom prst="rect">
            <a:avLst/>
          </a:prstGeom>
          <a:ln w="38100">
            <a:solidFill>
              <a:srgbClr val="C00000"/>
            </a:solidFill>
            <a:prstDash val="sysDot"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600" b="1" dirty="0" smtClean="0">
                <a:solidFill>
                  <a:srgbClr val="FF0000"/>
                </a:solidFill>
              </a:rPr>
              <a:t>Case 2</a:t>
            </a:r>
            <a:endParaRPr lang="fa-IR" sz="6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2832172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fa-IR" sz="3200" b="1" dirty="0" smtClean="0">
                <a:cs typeface="2  Nazanin" panose="00000400000000000000" pitchFamily="2" charset="-78"/>
              </a:rPr>
              <a:t>مرد 60 ساله به علت نفروپاتی دیابت دچار نارسائی مزمن کلیه شده و از 1 هفته قبل با ادم قابل توجه همودیالیز وی شروع شده است. چگونه رسیدن به وزن خشک را به بیمار آموزش می دهید؟</a:t>
            </a:r>
            <a:endParaRPr lang="fa-IR" sz="3200" b="1" dirty="0">
              <a:cs typeface="2  Nazanin" panose="00000400000000000000" pitchFamily="2" charset="-78"/>
            </a:endParaRPr>
          </a:p>
          <a:p>
            <a:pPr algn="r" rtl="1"/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09170-406A-4356-A150-4178844C9952}" type="slidenum">
              <a:rPr lang="en-US" smtClean="0"/>
              <a:t>4</a:t>
            </a:fld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323562"/>
            <a:ext cx="10515600" cy="1145019"/>
          </a:xfrm>
          <a:prstGeom prst="rect">
            <a:avLst/>
          </a:prstGeom>
          <a:ln w="38100">
            <a:solidFill>
              <a:srgbClr val="C00000"/>
            </a:solidFill>
            <a:prstDash val="sysDot"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600" b="1" dirty="0" smtClean="0">
                <a:solidFill>
                  <a:srgbClr val="FF0000"/>
                </a:solidFill>
              </a:rPr>
              <a:t>Case 3</a:t>
            </a:r>
            <a:endParaRPr lang="fa-IR" sz="6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208346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36821226"/>
              </p:ext>
            </p:extLst>
          </p:nvPr>
        </p:nvGraphicFramePr>
        <p:xfrm>
          <a:off x="1108363" y="1510144"/>
          <a:ext cx="9781309" cy="4501488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2983363">
                  <a:extLst>
                    <a:ext uri="{9D8B030D-6E8A-4147-A177-3AD203B41FA5}">
                      <a16:colId xmlns:a16="http://schemas.microsoft.com/office/drawing/2014/main" val="3081816498"/>
                    </a:ext>
                  </a:extLst>
                </a:gridCol>
                <a:gridCol w="4638528">
                  <a:extLst>
                    <a:ext uri="{9D8B030D-6E8A-4147-A177-3AD203B41FA5}">
                      <a16:colId xmlns:a16="http://schemas.microsoft.com/office/drawing/2014/main" val="1093018212"/>
                    </a:ext>
                  </a:extLst>
                </a:gridCol>
                <a:gridCol w="2159418">
                  <a:extLst>
                    <a:ext uri="{9D8B030D-6E8A-4147-A177-3AD203B41FA5}">
                      <a16:colId xmlns:a16="http://schemas.microsoft.com/office/drawing/2014/main" val="1806337862"/>
                    </a:ext>
                  </a:extLst>
                </a:gridCol>
              </a:tblGrid>
              <a:tr h="721968">
                <a:tc>
                  <a:txBody>
                    <a:bodyPr/>
                    <a:lstStyle/>
                    <a:p>
                      <a:pPr algn="ctr" rtl="1"/>
                      <a:endParaRPr lang="fa-IR" sz="2000" b="1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3600" b="1" dirty="0" smtClean="0">
                          <a:cs typeface="2  Nazanin" panose="00000400000000000000" pitchFamily="2" charset="-78"/>
                        </a:rPr>
                        <a:t>وزن خروج</a:t>
                      </a:r>
                      <a:endParaRPr lang="fa-IR" sz="3600" b="1" dirty="0">
                        <a:cs typeface="2  Nazanin" panose="00000400000000000000" pitchFamily="2" charset="-7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3600" b="1" dirty="0" smtClean="0">
                          <a:cs typeface="2  Nazanin" panose="00000400000000000000" pitchFamily="2" charset="-78"/>
                        </a:rPr>
                        <a:t>وزن ورود</a:t>
                      </a:r>
                      <a:endParaRPr lang="fa-IR" sz="3600" b="1" dirty="0">
                        <a:cs typeface="2 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18364635"/>
                  </a:ext>
                </a:extLst>
              </a:tr>
              <a:tr h="421393">
                <a:tc>
                  <a:txBody>
                    <a:bodyPr/>
                    <a:lstStyle/>
                    <a:p>
                      <a:pPr algn="ctr" rtl="1"/>
                      <a:endParaRPr lang="fa-IR" sz="2000" b="1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800" b="1" dirty="0" smtClean="0"/>
                        <a:t>92.5</a:t>
                      </a:r>
                      <a:endParaRPr lang="fa-IR" sz="2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800" b="1" dirty="0" smtClean="0"/>
                        <a:t>95</a:t>
                      </a:r>
                      <a:endParaRPr lang="fa-IR" sz="2800" b="1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21862083"/>
                  </a:ext>
                </a:extLst>
              </a:tr>
              <a:tr h="421393">
                <a:tc>
                  <a:txBody>
                    <a:bodyPr/>
                    <a:lstStyle/>
                    <a:p>
                      <a:pPr algn="ctr" rtl="1"/>
                      <a:endParaRPr lang="fa-IR" sz="2000" b="1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800" b="1" dirty="0" smtClean="0"/>
                        <a:t>92</a:t>
                      </a:r>
                      <a:endParaRPr lang="fa-IR" sz="2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800" b="1" dirty="0" smtClean="0"/>
                        <a:t>94.5</a:t>
                      </a:r>
                      <a:endParaRPr lang="fa-IR" sz="2800" b="1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19398753"/>
                  </a:ext>
                </a:extLst>
              </a:tr>
              <a:tr h="421393">
                <a:tc>
                  <a:txBody>
                    <a:bodyPr/>
                    <a:lstStyle/>
                    <a:p>
                      <a:pPr algn="ctr" rtl="1"/>
                      <a:endParaRPr lang="fa-IR" sz="2000" b="1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800" b="1" dirty="0" smtClean="0"/>
                        <a:t>91.5</a:t>
                      </a:r>
                      <a:endParaRPr lang="fa-IR" sz="2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800" b="1" dirty="0" smtClean="0"/>
                        <a:t>94</a:t>
                      </a:r>
                      <a:endParaRPr lang="fa-IR" sz="2800" b="1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68887090"/>
                  </a:ext>
                </a:extLst>
              </a:tr>
              <a:tr h="421393">
                <a:tc>
                  <a:txBody>
                    <a:bodyPr/>
                    <a:lstStyle/>
                    <a:p>
                      <a:pPr algn="ctr" rtl="1"/>
                      <a:endParaRPr lang="fa-IR" sz="2000" b="1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800" b="1" dirty="0" smtClean="0"/>
                        <a:t>91</a:t>
                      </a:r>
                      <a:endParaRPr lang="fa-IR" sz="2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800" b="1" dirty="0" smtClean="0"/>
                        <a:t>93.5</a:t>
                      </a:r>
                      <a:endParaRPr lang="fa-IR" sz="2800" b="1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85255860"/>
                  </a:ext>
                </a:extLst>
              </a:tr>
              <a:tr h="421393">
                <a:tc>
                  <a:txBody>
                    <a:bodyPr/>
                    <a:lstStyle/>
                    <a:p>
                      <a:pPr algn="ctr" rtl="1"/>
                      <a:endParaRPr lang="fa-IR" sz="2000" b="1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800" b="1" dirty="0" smtClean="0"/>
                        <a:t>…</a:t>
                      </a:r>
                      <a:endParaRPr lang="fa-IR" sz="2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800" b="1" dirty="0" smtClean="0"/>
                        <a:t>…</a:t>
                      </a:r>
                      <a:endParaRPr lang="fa-IR" sz="2800" b="1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20306890"/>
                  </a:ext>
                </a:extLst>
              </a:tr>
              <a:tr h="745541"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 smtClean="0">
                          <a:cs typeface="2  Nazanin" panose="00000400000000000000" pitchFamily="2" charset="-78"/>
                        </a:rPr>
                        <a:t> </a:t>
                      </a:r>
                      <a:r>
                        <a:rPr lang="en-US" sz="2400" b="1" dirty="0" smtClean="0">
                          <a:cs typeface="2  Nazanin" panose="00000400000000000000" pitchFamily="2" charset="-78"/>
                        </a:rPr>
                        <a:t>0.5 kg = Dry Weight</a:t>
                      </a:r>
                      <a:r>
                        <a:rPr lang="fa-IR" sz="2400" b="1" dirty="0" smtClean="0">
                          <a:cs typeface="2  Nazanin" panose="00000400000000000000" pitchFamily="2" charset="-78"/>
                        </a:rPr>
                        <a:t> </a:t>
                      </a:r>
                      <a:r>
                        <a:rPr lang="fa-IR" sz="2800" b="1" dirty="0" smtClean="0">
                          <a:cs typeface="2  Nazanin" panose="00000400000000000000" pitchFamily="2" charset="-78"/>
                        </a:rPr>
                        <a:t>+</a:t>
                      </a:r>
                      <a:r>
                        <a:rPr lang="fa-IR" sz="2400" b="1" dirty="0" smtClean="0">
                          <a:cs typeface="2  Nazanin" panose="00000400000000000000" pitchFamily="2" charset="-78"/>
                        </a:rPr>
                        <a:t> </a:t>
                      </a:r>
                      <a:endParaRPr lang="fa-IR" sz="2400" b="1" dirty="0">
                        <a:cs typeface="2 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 smtClean="0">
                          <a:cs typeface="2  Nazanin" panose="00000400000000000000" pitchFamily="2" charset="-78"/>
                        </a:rPr>
                        <a:t>وزنی</a:t>
                      </a:r>
                      <a:r>
                        <a:rPr lang="fa-IR" sz="2400" b="1" baseline="0" dirty="0" smtClean="0">
                          <a:cs typeface="2  Nazanin" panose="00000400000000000000" pitchFamily="2" charset="-78"/>
                        </a:rPr>
                        <a:t> که با آن دچار افت فشارخون یا گرقتگی عضله شوید ( به شرط قطع داروهای ضد فشارخون)</a:t>
                      </a:r>
                      <a:endParaRPr lang="fa-IR" sz="2400" b="1" dirty="0">
                        <a:cs typeface="2  Nazanin" panose="00000400000000000000" pitchFamily="2" charset="-7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2000" b="1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79947780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9409170-406A-4356-A150-4178844C995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323562"/>
            <a:ext cx="10515600" cy="1145019"/>
          </a:xfrm>
          <a:prstGeom prst="rect">
            <a:avLst/>
          </a:prstGeom>
          <a:ln w="38100">
            <a:solidFill>
              <a:srgbClr val="C00000"/>
            </a:solidFill>
            <a:prstDash val="sysDot"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Case 3</a:t>
            </a:r>
            <a:endParaRPr kumimoji="0" lang="fa-IR" sz="6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Times New Roman" panose="02020603050405020304" pitchFamily="18" charset="0"/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2770909" y="2466109"/>
            <a:ext cx="2161309" cy="13855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2770906" y="4626344"/>
            <a:ext cx="2161309" cy="13855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2770906" y="2995775"/>
            <a:ext cx="2161309" cy="13855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2770907" y="3539298"/>
            <a:ext cx="2161309" cy="13855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2770906" y="4082821"/>
            <a:ext cx="2161309" cy="13855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2660073" y="2541772"/>
            <a:ext cx="2272143" cy="41244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2660073" y="3082096"/>
            <a:ext cx="2272143" cy="41244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0665" y="4152400"/>
            <a:ext cx="2371550" cy="52430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0665" y="3612076"/>
            <a:ext cx="2371550" cy="52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367391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fa-IR" sz="3200" b="1" dirty="0" smtClean="0">
                <a:cs typeface="2  Nazanin" panose="00000400000000000000" pitchFamily="2" charset="-78"/>
              </a:rPr>
              <a:t>مرد 56 ساله به علت سندرم آلپورت دچار نارسائی مزمن کلیه شده و از 3 ماه قبل تحت همودیالیز هفته ای 2 بار می باشد آیا این بیمار می تواند پیوند کلیه شود؟</a:t>
            </a:r>
            <a:endParaRPr lang="fa-IR" sz="3200" b="1" dirty="0">
              <a:cs typeface="2  Nazanin" panose="00000400000000000000" pitchFamily="2" charset="-78"/>
            </a:endParaRPr>
          </a:p>
          <a:p>
            <a:pPr algn="r" rtl="1"/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9409170-406A-4356-A150-4178844C995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323562"/>
            <a:ext cx="10515600" cy="1145019"/>
          </a:xfrm>
          <a:prstGeom prst="rect">
            <a:avLst/>
          </a:prstGeom>
          <a:ln w="38100">
            <a:solidFill>
              <a:srgbClr val="C00000"/>
            </a:solidFill>
            <a:prstDash val="sysDot"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Case 4</a:t>
            </a:r>
            <a:endParaRPr kumimoji="0" lang="fa-IR" sz="6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5105322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948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fa-IR" sz="5400" b="1" dirty="0" smtClean="0">
                <a:solidFill>
                  <a:srgbClr val="FF0000"/>
                </a:solidFill>
                <a:cs typeface="2  Nazanin" panose="00000400000000000000" pitchFamily="2" charset="-78"/>
              </a:rPr>
              <a:t>ممنوعیتهای اصلی پیوند کلیه</a:t>
            </a:r>
            <a:endParaRPr lang="fa-IR" sz="5400" b="1" dirty="0">
              <a:solidFill>
                <a:srgbClr val="FF0000"/>
              </a:solidFill>
              <a:cs typeface="2 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1490" y="1515051"/>
            <a:ext cx="9809020" cy="5142057"/>
          </a:xfrm>
        </p:spPr>
        <p:txBody>
          <a:bodyPr>
            <a:normAutofit fontScale="92500" lnSpcReduction="10000"/>
          </a:bodyPr>
          <a:lstStyle/>
          <a:p>
            <a:pPr marL="514350" indent="-514350" algn="r" rtl="1">
              <a:buClr>
                <a:srgbClr val="FF0000"/>
              </a:buClr>
              <a:buSzPct val="113000"/>
              <a:buFont typeface="+mj-lt"/>
              <a:buAutoNum type="arabicPeriod"/>
            </a:pPr>
            <a:r>
              <a:rPr lang="fa-IR" sz="3200" b="1" dirty="0" smtClean="0">
                <a:cs typeface="2  Nazanin" panose="00000400000000000000" pitchFamily="2" charset="-78"/>
              </a:rPr>
              <a:t>بدخیمی اخیر یا متاستاتیک</a:t>
            </a:r>
          </a:p>
          <a:p>
            <a:pPr marL="514350" indent="-514350" algn="r" rtl="1">
              <a:buClr>
                <a:srgbClr val="FF0000"/>
              </a:buClr>
              <a:buSzPct val="113000"/>
              <a:buFont typeface="+mj-lt"/>
              <a:buAutoNum type="arabicPeriod"/>
            </a:pPr>
            <a:r>
              <a:rPr lang="fa-IR" sz="3200" b="1" dirty="0" smtClean="0">
                <a:cs typeface="2  Nazanin" panose="00000400000000000000" pitchFamily="2" charset="-78"/>
              </a:rPr>
              <a:t>عفونت درمان نشده</a:t>
            </a:r>
          </a:p>
          <a:p>
            <a:pPr marL="514350" indent="-514350" algn="r" rtl="1">
              <a:buClr>
                <a:srgbClr val="FF0000"/>
              </a:buClr>
              <a:buSzPct val="113000"/>
              <a:buFont typeface="+mj-lt"/>
              <a:buAutoNum type="arabicPeriod"/>
            </a:pPr>
            <a:r>
              <a:rPr lang="fa-IR" sz="3200" b="1" dirty="0" smtClean="0">
                <a:cs typeface="2  Nazanin" panose="00000400000000000000" pitchFamily="2" charset="-78"/>
              </a:rPr>
              <a:t>بیماری شدید غیر قابل برگشت خارج کلیوی</a:t>
            </a:r>
          </a:p>
          <a:p>
            <a:pPr marL="514350" indent="-514350" algn="r" rtl="1">
              <a:buClr>
                <a:srgbClr val="FF0000"/>
              </a:buClr>
              <a:buSzPct val="113000"/>
              <a:buFont typeface="+mj-lt"/>
              <a:buAutoNum type="arabicPeriod"/>
            </a:pPr>
            <a:r>
              <a:rPr lang="fa-IR" sz="3200" b="1" dirty="0" smtClean="0">
                <a:cs typeface="2  Nazanin" panose="00000400000000000000" pitchFamily="2" charset="-78"/>
              </a:rPr>
              <a:t>بیماری روانپزشکی که مانع همکاری بیمار شود</a:t>
            </a:r>
          </a:p>
          <a:p>
            <a:pPr marL="514350" indent="-514350" algn="r" rtl="1">
              <a:buClr>
                <a:srgbClr val="FF0000"/>
              </a:buClr>
              <a:buSzPct val="113000"/>
              <a:buFont typeface="+mj-lt"/>
              <a:buAutoNum type="arabicPeriod"/>
            </a:pPr>
            <a:r>
              <a:rPr lang="fa-IR" sz="3200" b="1" dirty="0" smtClean="0">
                <a:cs typeface="2  Nazanin" panose="00000400000000000000" pitchFamily="2" charset="-78"/>
              </a:rPr>
              <a:t>عدم همکاری بیمار در مصرف دارو و ...</a:t>
            </a:r>
          </a:p>
          <a:p>
            <a:pPr marL="514350" indent="-514350" algn="r" rtl="1">
              <a:buClr>
                <a:srgbClr val="FF0000"/>
              </a:buClr>
              <a:buSzPct val="113000"/>
              <a:buFont typeface="+mj-lt"/>
              <a:buAutoNum type="arabicPeriod"/>
            </a:pPr>
            <a:r>
              <a:rPr lang="fa-IR" sz="3200" b="1" dirty="0" smtClean="0">
                <a:cs typeface="2  Nazanin" panose="00000400000000000000" pitchFamily="2" charset="-78"/>
              </a:rPr>
              <a:t>هر نوع اعتیاد</a:t>
            </a:r>
          </a:p>
          <a:p>
            <a:pPr marL="514350" indent="-514350" algn="r" rtl="1">
              <a:buClr>
                <a:srgbClr val="FF0000"/>
              </a:buClr>
              <a:buSzPct val="113000"/>
              <a:buFont typeface="+mj-lt"/>
              <a:buAutoNum type="arabicPeriod"/>
            </a:pPr>
            <a:r>
              <a:rPr lang="fa-IR" sz="3200" b="1" dirty="0" smtClean="0">
                <a:cs typeface="2  Nazanin" panose="00000400000000000000" pitchFamily="2" charset="-78"/>
              </a:rPr>
              <a:t>بیماری </a:t>
            </a:r>
            <a:r>
              <a:rPr lang="fa-IR" sz="3200" b="1" dirty="0">
                <a:solidFill>
                  <a:prstClr val="black"/>
                </a:solidFill>
                <a:cs typeface="2  Nazanin" panose="00000400000000000000" pitchFamily="2" charset="-78"/>
              </a:rPr>
              <a:t>شدید </a:t>
            </a:r>
            <a:r>
              <a:rPr lang="fa-IR" sz="3200" b="1" dirty="0" smtClean="0">
                <a:cs typeface="2  Nazanin" panose="00000400000000000000" pitchFamily="2" charset="-78"/>
              </a:rPr>
              <a:t>عود شونده کلیه</a:t>
            </a:r>
          </a:p>
          <a:p>
            <a:pPr marL="514350" indent="-514350" algn="r" rtl="1">
              <a:buClr>
                <a:srgbClr val="FF0000"/>
              </a:buClr>
              <a:buSzPct val="113000"/>
              <a:buFont typeface="+mj-lt"/>
              <a:buAutoNum type="arabicPeriod"/>
            </a:pPr>
            <a:r>
              <a:rPr lang="fa-IR" sz="3200" b="1" dirty="0" smtClean="0">
                <a:cs typeface="2  Nazanin" panose="00000400000000000000" pitchFamily="2" charset="-78"/>
              </a:rPr>
              <a:t>بیمار ناتوان </a:t>
            </a:r>
          </a:p>
          <a:p>
            <a:pPr marL="514350" indent="-514350" algn="r" rtl="1">
              <a:buClr>
                <a:srgbClr val="FF0000"/>
              </a:buClr>
              <a:buSzPct val="113000"/>
              <a:buFont typeface="+mj-lt"/>
              <a:buAutoNum type="arabicPeriod"/>
            </a:pPr>
            <a:r>
              <a:rPr lang="fa-IR" sz="3200" b="1" dirty="0" smtClean="0">
                <a:cs typeface="2  Nazanin" panose="00000400000000000000" pitchFamily="2" charset="-78"/>
              </a:rPr>
              <a:t>اگزالوزیس اولیه</a:t>
            </a:r>
          </a:p>
          <a:p>
            <a:pPr marL="514350" indent="-514350" algn="r" rtl="1">
              <a:buClr>
                <a:srgbClr val="FF0000"/>
              </a:buClr>
              <a:buSzPct val="113000"/>
              <a:buFont typeface="+mj-lt"/>
              <a:buAutoNum type="arabicPeriod"/>
            </a:pPr>
            <a:r>
              <a:rPr lang="fa-IR" sz="3200" b="1" dirty="0" smtClean="0">
                <a:cs typeface="2  Nazanin" panose="00000400000000000000" pitchFamily="2" charset="-78"/>
              </a:rPr>
              <a:t>هیپوتانسیون مزمن غیرقابل اصلاح</a:t>
            </a:r>
            <a:endParaRPr lang="fa-IR" b="1" dirty="0">
              <a:cs typeface="2  Nazanin" panose="000004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09170-406A-4356-A150-4178844C9952}" type="slidenum">
              <a:rPr lang="en-US" smtClean="0"/>
              <a:t>7</a:t>
            </a:fld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155286"/>
            <a:ext cx="10515600" cy="1255856"/>
          </a:xfrm>
          <a:prstGeom prst="rect">
            <a:avLst/>
          </a:prstGeom>
          <a:ln w="38100">
            <a:solidFill>
              <a:srgbClr val="C00000"/>
            </a:solidFill>
            <a:prstDash val="sysDot"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6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7274178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fa-IR" sz="3200" b="1" dirty="0" smtClean="0">
                <a:cs typeface="2  Nazanin" panose="00000400000000000000" pitchFamily="2" charset="-78"/>
              </a:rPr>
              <a:t>خانم 37 ساله به علت نفروپاتی دیابت دچار نارسائی مزمن کلیه شده و از 12 ماه قبل تحت همودیالیز هفته ای 3 بار می باشد قند خون این بیمار در چه محدوده ای باشد مورد قبول است؟ </a:t>
            </a:r>
          </a:p>
          <a:p>
            <a:pPr algn="r" rtl="1">
              <a:lnSpc>
                <a:spcPct val="150000"/>
              </a:lnSpc>
            </a:pPr>
            <a:endParaRPr lang="fa-IR" sz="3200" dirty="0"/>
          </a:p>
          <a:p>
            <a:pPr algn="r" rtl="1"/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9409170-406A-4356-A150-4178844C995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323562"/>
            <a:ext cx="10515600" cy="1145019"/>
          </a:xfrm>
          <a:prstGeom prst="rect">
            <a:avLst/>
          </a:prstGeom>
          <a:ln w="38100">
            <a:solidFill>
              <a:srgbClr val="C00000"/>
            </a:solidFill>
            <a:prstDash val="sysDot"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Case 5</a:t>
            </a:r>
            <a:endParaRPr kumimoji="0" lang="fa-IR" sz="6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4019886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68580"/>
            <a:ext cx="10515600" cy="4987637"/>
          </a:xfrm>
        </p:spPr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fa-IR" sz="3200" b="1" dirty="0" smtClean="0">
                <a:cs typeface="2  Nazanin" panose="00000400000000000000" pitchFamily="2" charset="-78"/>
              </a:rPr>
              <a:t>خانم 37 ساله به علت نفروپاتی دیابت دچار نارسائی مزمن کلیه شده و از 12 ماه قبل تحت همودیالیز هفته ای 3 بار می باشد قند خون این بیمار در چه محدوده ای باشد مورد قبول است؟</a:t>
            </a:r>
          </a:p>
          <a:p>
            <a:pPr algn="r" rtl="1">
              <a:lnSpc>
                <a:spcPct val="150000"/>
              </a:lnSpc>
            </a:pPr>
            <a:r>
              <a:rPr lang="fa-IR" sz="3200" b="1" dirty="0" smtClean="0">
                <a:cs typeface="2  Nazanin" panose="00000400000000000000" pitchFamily="2" charset="-78"/>
              </a:rPr>
              <a:t>قند ناشتا کمتر از </a:t>
            </a:r>
            <a:r>
              <a:rPr lang="en-US" sz="3200" b="1" dirty="0" smtClean="0">
                <a:cs typeface="2  Nazanin" panose="00000400000000000000" pitchFamily="2" charset="-78"/>
              </a:rPr>
              <a:t>140 mg/dL</a:t>
            </a:r>
            <a:endParaRPr lang="fa-IR" sz="3200" b="1" dirty="0" smtClean="0">
              <a:cs typeface="2 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3200" b="1" dirty="0" smtClean="0">
                <a:solidFill>
                  <a:prstClr val="black"/>
                </a:solidFill>
                <a:cs typeface="2  Nazanin" panose="00000400000000000000" pitchFamily="2" charset="-78"/>
              </a:rPr>
              <a:t>قند یک ساعت بعد از غذا کمتر از </a:t>
            </a:r>
            <a:r>
              <a:rPr lang="en-US" sz="3200" b="1" dirty="0" smtClean="0">
                <a:solidFill>
                  <a:prstClr val="black"/>
                </a:solidFill>
                <a:cs typeface="2  Nazanin" panose="00000400000000000000" pitchFamily="2" charset="-78"/>
              </a:rPr>
              <a:t>200 mg/dL</a:t>
            </a:r>
            <a:r>
              <a:rPr lang="en-US" sz="3200" b="1" dirty="0" smtClean="0">
                <a:cs typeface="2  Nazanin" panose="00000400000000000000" pitchFamily="2" charset="-78"/>
              </a:rPr>
              <a:t> </a:t>
            </a:r>
            <a:endParaRPr lang="fa-IR" sz="3200" b="1" dirty="0" smtClean="0">
              <a:cs typeface="2 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en-US" sz="3200" b="1" dirty="0" smtClean="0">
                <a:cs typeface="2  Nazanin" panose="00000400000000000000" pitchFamily="2" charset="-78"/>
              </a:rPr>
              <a:t>HbA1C &lt;  8%</a:t>
            </a:r>
            <a:r>
              <a:rPr lang="fa-IR" sz="3200" b="1" dirty="0" smtClean="0">
                <a:cs typeface="2  Nazanin" panose="00000400000000000000" pitchFamily="2" charset="-78"/>
              </a:rPr>
              <a:t> </a:t>
            </a:r>
            <a:r>
              <a:rPr lang="en-US" sz="3200" b="1" dirty="0" smtClean="0">
                <a:cs typeface="2  Nazanin" panose="00000400000000000000" pitchFamily="2" charset="-78"/>
              </a:rPr>
              <a:t>&lt;</a:t>
            </a:r>
            <a:r>
              <a:rPr lang="fa-IR" sz="3200" b="1" dirty="0" smtClean="0">
                <a:cs typeface="2  Nazanin" panose="00000400000000000000" pitchFamily="2" charset="-78"/>
              </a:rPr>
              <a:t> </a:t>
            </a:r>
            <a:r>
              <a:rPr lang="en-US" sz="3200" b="1" dirty="0" smtClean="0">
                <a:cs typeface="2  Nazanin" panose="00000400000000000000" pitchFamily="2" charset="-78"/>
              </a:rPr>
              <a:t>7%</a:t>
            </a:r>
            <a:endParaRPr lang="fa-IR" sz="3200" b="1" dirty="0" smtClean="0">
              <a:cs typeface="2 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3200" dirty="0">
              <a:cs typeface="2  Nazanin" panose="00000400000000000000" pitchFamily="2" charset="-78"/>
            </a:endParaRPr>
          </a:p>
          <a:p>
            <a:pPr algn="r" rtl="1"/>
            <a:endParaRPr lang="en-US" dirty="0" smtClean="0">
              <a:cs typeface="2  Nazanin" panose="000004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9409170-406A-4356-A150-4178844C995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323562"/>
            <a:ext cx="10515600" cy="1145019"/>
          </a:xfrm>
          <a:prstGeom prst="rect">
            <a:avLst/>
          </a:prstGeom>
          <a:ln w="38100">
            <a:solidFill>
              <a:srgbClr val="C00000"/>
            </a:solidFill>
            <a:prstDash val="sysDot"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Case 5</a:t>
            </a:r>
            <a:endParaRPr kumimoji="0" lang="fa-IR" sz="6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2882824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542</TotalTime>
  <Words>780</Words>
  <Application>Microsoft Office PowerPoint</Application>
  <PresentationFormat>Widescreen</PresentationFormat>
  <Paragraphs>97</Paragraphs>
  <Slides>15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Times New Roman</vt:lpstr>
      <vt:lpstr>Arial</vt:lpstr>
      <vt:lpstr>2  Mitra</vt:lpstr>
      <vt:lpstr>Calibri Light</vt:lpstr>
      <vt:lpstr>2  Nazanin</vt:lpstr>
      <vt:lpstr>Calibri</vt:lpstr>
      <vt:lpstr>Office Theme</vt:lpstr>
      <vt:lpstr>Case Presentation</vt:lpstr>
      <vt:lpstr>Case 1</vt:lpstr>
      <vt:lpstr>PowerPoint Presentation</vt:lpstr>
      <vt:lpstr>PowerPoint Presentation</vt:lpstr>
      <vt:lpstr>PowerPoint Presentation</vt:lpstr>
      <vt:lpstr>PowerPoint Presentation</vt:lpstr>
      <vt:lpstr>ممنوعیتهای اصلی پیوند کلیه</vt:lpstr>
      <vt:lpstr>PowerPoint Presentation</vt:lpstr>
      <vt:lpstr>PowerPoint Presentation</vt:lpstr>
      <vt:lpstr>سوال</vt:lpstr>
      <vt:lpstr>PowerPoint Presentation</vt:lpstr>
      <vt:lpstr>PowerPoint Presentation</vt:lpstr>
      <vt:lpstr>PowerPoint Presentation</vt:lpstr>
      <vt:lpstr>PowerPoint Presentation</vt:lpstr>
      <vt:lpstr>با تشکر از توجه شما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</dc:creator>
  <cp:lastModifiedBy>Mohammadi</cp:lastModifiedBy>
  <cp:revision>46</cp:revision>
  <dcterms:created xsi:type="dcterms:W3CDTF">2019-06-30T19:57:29Z</dcterms:created>
  <dcterms:modified xsi:type="dcterms:W3CDTF">2026-07-29T21:02:29Z</dcterms:modified>
</cp:coreProperties>
</file>