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18" r:id="rId3"/>
    <p:sldId id="336" r:id="rId4"/>
    <p:sldId id="337" r:id="rId5"/>
    <p:sldId id="322" r:id="rId6"/>
    <p:sldId id="338" r:id="rId7"/>
    <p:sldId id="321" r:id="rId8"/>
    <p:sldId id="339" r:id="rId9"/>
    <p:sldId id="282" r:id="rId10"/>
    <p:sldId id="319" r:id="rId11"/>
    <p:sldId id="320" r:id="rId12"/>
    <p:sldId id="340" r:id="rId13"/>
    <p:sldId id="323" r:id="rId14"/>
    <p:sldId id="324" r:id="rId15"/>
    <p:sldId id="325" r:id="rId16"/>
    <p:sldId id="326" r:id="rId17"/>
    <p:sldId id="327" r:id="rId18"/>
    <p:sldId id="328" r:id="rId19"/>
    <p:sldId id="341" r:id="rId20"/>
    <p:sldId id="330" r:id="rId21"/>
    <p:sldId id="331" r:id="rId22"/>
    <p:sldId id="333" r:id="rId23"/>
    <p:sldId id="332" r:id="rId24"/>
    <p:sldId id="334" r:id="rId25"/>
    <p:sldId id="257" r:id="rId26"/>
    <p:sldId id="258" r:id="rId27"/>
    <p:sldId id="259" r:id="rId28"/>
    <p:sldId id="314" r:id="rId29"/>
    <p:sldId id="315" r:id="rId30"/>
    <p:sldId id="316" r:id="rId31"/>
    <p:sldId id="266" r:id="rId32"/>
    <p:sldId id="264" r:id="rId33"/>
    <p:sldId id="274" r:id="rId34"/>
    <p:sldId id="277" r:id="rId35"/>
    <p:sldId id="317" r:id="rId36"/>
    <p:sldId id="283" r:id="rId37"/>
    <p:sldId id="329" r:id="rId38"/>
    <p:sldId id="335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53" autoAdjust="0"/>
    <p:restoredTop sz="94660"/>
  </p:normalViewPr>
  <p:slideViewPr>
    <p:cSldViewPr snapToGrid="0">
      <p:cViewPr varScale="1">
        <p:scale>
          <a:sx n="77" d="100"/>
          <a:sy n="77" d="100"/>
        </p:scale>
        <p:origin x="42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2F72E-FEFB-46E1-88D0-6A2328F0C6CF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A3435-89C4-422E-9625-BE5928F9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94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A3435-89C4-422E-9625-BE5928F984E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10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A3435-89C4-422E-9625-BE5928F984E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943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C1443-80B2-492F-8CE6-9B1DDD673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CAC6CC-9448-44B1-B0CF-5006F4D44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118C1-BF4A-4702-AA36-4C3AA6600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28F88-BA57-422B-B1B6-2E5866044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77436-1E67-42C8-9692-A5417ED88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3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6DD9-E3FA-4BB9-BD62-564EBAE4F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F53FD-DEAA-45A9-A5B3-A22DEA8757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7C688-681B-490C-A982-B526899DF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C4CD6-778D-40A8-8218-4CB22D6E5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7670C-B072-4141-BDC6-B10D5228C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89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C1F249-581A-4DED-9EAC-3D13B7195F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1C2A63-57CA-4ACF-8064-E700C60AB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1A411-626F-440E-933D-73B906B40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CEF81-9CD7-413E-991A-CFEBAE7F4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412787-54C7-4ED2-8692-FAF3B5993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60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93C62-794C-4D24-A449-86B275E7A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B341F-55A1-41BE-9FB6-2D81FD6635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C3B42-99B3-47FE-90FA-E3C59B408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099B7-8FF9-47FE-9F70-5DE31935A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B3B2B-E669-434E-A51B-5C2F2196C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0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3932B-DC83-42A8-BFE3-BE046C9AA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B214E-DB9C-4FC5-96A6-A1B06F3E5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B5252-D6D5-475C-996A-DB5ADF6E0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F9D8C-EDE9-490F-A158-FAEC7071C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66E10-AEBC-48CE-BD63-7C64BCA8F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35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FFF1F-5607-4AFF-AC64-5FBCD4B74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3DE35-C681-4A07-9ADB-EA2C31A56E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5005F-9695-43D5-9691-65B27FAB7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EC765B-D1C5-4C46-BDE3-3F1AF62A2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9C1626-B03A-4EFD-B43C-77F8771D4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EAF99D-5AA6-4AAB-9479-39B35C68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33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86998-6703-4FFE-BD99-7110E4777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737B9E-39E0-44E3-96A0-F079C7A61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D4A650-C292-4360-9DC7-8F13E89AFF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B82F62-8761-4416-B67C-8EEE82A0B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07368D-FAE7-441B-9B80-4FDE4E4AF6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412C87-7733-43A5-9C5D-EA799A867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6DBE8-46F2-4851-BF75-E7385B260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99F158-74FE-4B5C-9C38-CBB40468F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29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612ED-830F-4032-87BC-1F6EC43A5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04DE2D-02E2-47A7-AC6C-705E59582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162A7-F089-4A63-937A-A893023C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E284E-A597-4A8D-BD44-D2EAC9C18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8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C70347-5000-4A41-8620-A45C57E78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C6C2C5-8822-4391-A1E6-CD72A301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C707C-32E2-4E59-A475-29EE39692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2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541BE-2304-4907-A2AB-0C55918EB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D95E-ADB3-4503-A881-6DF6CDF8C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230C4-A204-4769-8841-80216CAC9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0C819-129F-4ADD-9334-A68E54302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7861AC-D763-4452-99E0-533A6493A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5F9F77-44EC-4252-A33E-0EE64018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7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31DD5-8A5A-4DA6-8A32-EEBEBA0D7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021F8F-7096-486D-9154-D3DE5AE81F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831E46-EE8B-4FFD-ACF0-0A80FE15BE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9FEE5E-0BE4-4A59-A05F-8DA9D9AEB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02D62E-8911-467D-AA95-A6D5D1D3E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0754DB-FE83-4946-ABDF-F1065076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77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38EF50-5F9F-49FC-B904-A5C43D29A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5BED0-1F04-4ED1-8ACD-B48117212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7A5A9-E70C-4E1D-B1E9-4BDE8B4090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ED064-E35C-48F5-B1E8-012A617CFA98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06332-20CD-46BF-883E-72CEFA7F19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14C3F1-73DD-4BE7-9ADB-A32664AEE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8CAFD-9D4F-4F79-8688-1418160C4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9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reakinetics.org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E18BA-9B64-4C8C-AA9C-50EC12F96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657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a-IR" sz="4800" dirty="0"/>
              <a:t>به نام خدا</a:t>
            </a:r>
            <a:br>
              <a:rPr lang="fa-IR" sz="4800" dirty="0"/>
            </a:br>
            <a:br>
              <a:rPr lang="fa-IR" sz="4800" dirty="0"/>
            </a:br>
            <a:br>
              <a:rPr lang="fa-IR" dirty="0"/>
            </a:br>
            <a:r>
              <a:rPr lang="fa-IR" dirty="0"/>
              <a:t>تدابیر درمانی در دیالیز مزمن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B71CA9-EDB9-431C-BD44-6E8EE7BC2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055"/>
            <a:ext cx="9144000" cy="1655762"/>
          </a:xfrm>
        </p:spPr>
        <p:txBody>
          <a:bodyPr>
            <a:norm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b="1" dirty="0"/>
              <a:t>دکتر شهرزاد شهیدی</a:t>
            </a:r>
          </a:p>
          <a:p>
            <a:pPr algn="r" rtl="1"/>
            <a:r>
              <a:rPr lang="fa-IR" sz="1800" dirty="0"/>
              <a:t>استاد نفرولوژی دانشگاه علوم پزشکی اصفهان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200" b="1" dirty="0"/>
              <a:t>دکتر میلاد اسکندری</a:t>
            </a:r>
          </a:p>
          <a:p>
            <a:pPr algn="r" rtl="1"/>
            <a:r>
              <a:rPr lang="fa-IR" sz="1600" dirty="0"/>
              <a:t>دستیار فوق تخصصی نفرولوژی دانشگاه علوم پزشکی اصفهان</a:t>
            </a:r>
          </a:p>
          <a:p>
            <a:pPr algn="r" rtl="1"/>
            <a:endParaRPr lang="fa-IR" sz="2000" dirty="0"/>
          </a:p>
          <a:p>
            <a:pPr algn="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3957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3EC6E-F2F9-41C2-848B-754328D7E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A827C7B-9A49-40A0-861F-0793CAC64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5006" y="1750323"/>
            <a:ext cx="10538794" cy="1820655"/>
          </a:xfrm>
        </p:spPr>
      </p:pic>
    </p:spTree>
    <p:extLst>
      <p:ext uri="{BB962C8B-B14F-4D97-AF65-F5344CB8AC3E}">
        <p14:creationId xmlns:p14="http://schemas.microsoft.com/office/powerpoint/2010/main" val="186300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9A3B-DE17-458A-9C92-B890E580E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296DFE7-0E69-4779-B434-05063F5F1C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672" y="205547"/>
            <a:ext cx="11204917" cy="6287328"/>
          </a:xfrm>
        </p:spPr>
      </p:pic>
    </p:spTree>
    <p:extLst>
      <p:ext uri="{BB962C8B-B14F-4D97-AF65-F5344CB8AC3E}">
        <p14:creationId xmlns:p14="http://schemas.microsoft.com/office/powerpoint/2010/main" val="1538004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A90FD-EBCE-4257-B3E3-593BACDD1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9822168-6DC1-4B7B-8C3D-5D4E823628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2004" y="365125"/>
            <a:ext cx="6084127" cy="6238809"/>
          </a:xfrm>
        </p:spPr>
      </p:pic>
    </p:spTree>
    <p:extLst>
      <p:ext uri="{BB962C8B-B14F-4D97-AF65-F5344CB8AC3E}">
        <p14:creationId xmlns:p14="http://schemas.microsoft.com/office/powerpoint/2010/main" val="301763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2369D-4986-4650-AF7B-7C5E2CE99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21E770-D70D-42F5-B3D7-8DC74E1D16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5600" y="109738"/>
            <a:ext cx="7569200" cy="6748262"/>
          </a:xfrm>
        </p:spPr>
      </p:pic>
    </p:spTree>
    <p:extLst>
      <p:ext uri="{BB962C8B-B14F-4D97-AF65-F5344CB8AC3E}">
        <p14:creationId xmlns:p14="http://schemas.microsoft.com/office/powerpoint/2010/main" val="3921491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76040-E6D6-41A1-A6CB-3B52C2307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41FD6A-4561-4C36-95ED-AF35B765D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57859"/>
            <a:ext cx="5909733" cy="6742282"/>
          </a:xfrm>
        </p:spPr>
      </p:pic>
    </p:spTree>
    <p:extLst>
      <p:ext uri="{BB962C8B-B14F-4D97-AF65-F5344CB8AC3E}">
        <p14:creationId xmlns:p14="http://schemas.microsoft.com/office/powerpoint/2010/main" val="3049007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B2261-BA6A-401A-A59E-7336E4773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محلول دیالیز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74B46C-9592-4765-A63C-80BFBA4BCA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613" y="365125"/>
            <a:ext cx="4711919" cy="6289110"/>
          </a:xfrm>
        </p:spPr>
      </p:pic>
    </p:spTree>
    <p:extLst>
      <p:ext uri="{BB962C8B-B14F-4D97-AF65-F5344CB8AC3E}">
        <p14:creationId xmlns:p14="http://schemas.microsoft.com/office/powerpoint/2010/main" val="2440262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FCE2B-B477-48EA-8EBB-7FD858A6E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D0ACC89-9862-44BB-8C9D-D2A846454A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878" y="76069"/>
            <a:ext cx="7720244" cy="6705862"/>
          </a:xfrm>
        </p:spPr>
      </p:pic>
    </p:spTree>
    <p:extLst>
      <p:ext uri="{BB962C8B-B14F-4D97-AF65-F5344CB8AC3E}">
        <p14:creationId xmlns:p14="http://schemas.microsoft.com/office/powerpoint/2010/main" val="738569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411C5-127E-410A-BFE9-C762E23E5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C552B6-731F-4029-8936-D043E781FE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0"/>
            <a:ext cx="5080000" cy="6784431"/>
          </a:xfrm>
        </p:spPr>
      </p:pic>
    </p:spTree>
    <p:extLst>
      <p:ext uri="{BB962C8B-B14F-4D97-AF65-F5344CB8AC3E}">
        <p14:creationId xmlns:p14="http://schemas.microsoft.com/office/powerpoint/2010/main" val="154850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6F7D7-D0E3-4C7F-944D-F7A36E3B6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2DC19E4-A650-4629-B692-11FE6468DC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-101600"/>
            <a:ext cx="4639733" cy="6959600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8B503D-2113-48E7-A50C-10D1BCA968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113" y="0"/>
            <a:ext cx="4579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69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5BB0A-3691-45B3-A2F2-BC2CE1508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FEFEF4-E25E-420B-9877-30C767F886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6672" y="561147"/>
            <a:ext cx="8685617" cy="4776167"/>
          </a:xfrm>
        </p:spPr>
      </p:pic>
    </p:spTree>
    <p:extLst>
      <p:ext uri="{BB962C8B-B14F-4D97-AF65-F5344CB8AC3E}">
        <p14:creationId xmlns:p14="http://schemas.microsoft.com/office/powerpoint/2010/main" val="3215924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539FC-FAAE-476F-82B0-997A081B8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دیالایزر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EC9978-BF73-4B2C-9CFA-347DF9ADB0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25367" y="791955"/>
            <a:ext cx="3972663" cy="5877201"/>
          </a:xfrm>
        </p:spPr>
      </p:pic>
    </p:spTree>
    <p:extLst>
      <p:ext uri="{BB962C8B-B14F-4D97-AF65-F5344CB8AC3E}">
        <p14:creationId xmlns:p14="http://schemas.microsoft.com/office/powerpoint/2010/main" val="2025601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9E953-F91E-47F7-96F2-A38407852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1BD117-7D1C-4DDE-89D9-62B2624F07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922" y="518160"/>
            <a:ext cx="11504155" cy="4704080"/>
          </a:xfrm>
        </p:spPr>
      </p:pic>
    </p:spTree>
    <p:extLst>
      <p:ext uri="{BB962C8B-B14F-4D97-AF65-F5344CB8AC3E}">
        <p14:creationId xmlns:p14="http://schemas.microsoft.com/office/powerpoint/2010/main" val="1477098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BE2E9-46BF-444A-BF24-BB3B9EE80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C9F849-44E3-4D54-AA82-7902AB3B8E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333" y="661373"/>
            <a:ext cx="11565334" cy="2058630"/>
          </a:xfrm>
        </p:spPr>
      </p:pic>
    </p:spTree>
    <p:extLst>
      <p:ext uri="{BB962C8B-B14F-4D97-AF65-F5344CB8AC3E}">
        <p14:creationId xmlns:p14="http://schemas.microsoft.com/office/powerpoint/2010/main" val="2479697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2B82A-A0C7-4EAF-9896-C70B014B0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418C2E-A607-4486-B38A-96823AE390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5190" y="66800"/>
            <a:ext cx="7104249" cy="6724399"/>
          </a:xfrm>
        </p:spPr>
      </p:pic>
    </p:spTree>
    <p:extLst>
      <p:ext uri="{BB962C8B-B14F-4D97-AF65-F5344CB8AC3E}">
        <p14:creationId xmlns:p14="http://schemas.microsoft.com/office/powerpoint/2010/main" val="6083978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72F5C-9EF3-4A8E-8DE6-0E08643B7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444718A-9E09-4EA6-BE17-AA94E64BE0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0"/>
            <a:ext cx="10017760" cy="6799336"/>
          </a:xfrm>
        </p:spPr>
      </p:pic>
    </p:spTree>
    <p:extLst>
      <p:ext uri="{BB962C8B-B14F-4D97-AF65-F5344CB8AC3E}">
        <p14:creationId xmlns:p14="http://schemas.microsoft.com/office/powerpoint/2010/main" val="11848640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1ED8E-A8AD-4E48-8D56-FB5E72700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C765D43-1207-4BE5-BF10-15A47B6F28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920" y="1027906"/>
            <a:ext cx="11186160" cy="4285782"/>
          </a:xfrm>
        </p:spPr>
      </p:pic>
    </p:spTree>
    <p:extLst>
      <p:ext uri="{BB962C8B-B14F-4D97-AF65-F5344CB8AC3E}">
        <p14:creationId xmlns:p14="http://schemas.microsoft.com/office/powerpoint/2010/main" val="10138417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C4394-2BCD-4992-8008-12D187014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اوره به عنوان شاخص محلول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5A5B0-6D00-4521-9952-9B7582984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سمیت اورمیک ناشی از هر دو نوع مواد محلول با وزن مولکولی کوچک و بزرگ است</a:t>
            </a:r>
            <a:endParaRPr lang="fa-I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سموم کوچک اهمیت بیشتری دارند</a:t>
            </a:r>
            <a:r>
              <a:rPr lang="fa-I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، پس </a:t>
            </a:r>
            <a:r>
              <a:rPr lang="ar-SA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مقدار دیالیزی که تجویز می‌شود بر اساس برداشت اوره تعیین می‌گردد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80871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109C9-2C5C-48B9-BA48-ADB8D8CD7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اهداف کفایت دیالیز </a:t>
            </a:r>
            <a:r>
              <a:rPr lang="en-US" sz="3200" b="1" dirty="0">
                <a:cs typeface="B Nazanin" panose="00000400000000000000" pitchFamily="2" charset="-78"/>
              </a:rPr>
              <a:t>(Dialysis Adequacy)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7A2A3-5FB6-4DB1-A660-EAEE4B3BB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دو شاخص اصلی: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>
                <a:cs typeface="B Nazanin" panose="00000400000000000000" pitchFamily="2" charset="-78"/>
              </a:rPr>
              <a:t>URR (Urea Reduction Ratio)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2400" dirty="0">
              <a:cs typeface="B Nazanin" panose="00000400000000000000" pitchFamily="2" charset="-7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>
                <a:cs typeface="B Nazanin" panose="00000400000000000000" pitchFamily="2" charset="-78"/>
              </a:rPr>
              <a:t>Single-pool Kt/V (</a:t>
            </a:r>
            <a:r>
              <a:rPr lang="en-US" sz="2400" dirty="0" err="1">
                <a:cs typeface="B Nazanin" panose="00000400000000000000" pitchFamily="2" charset="-78"/>
              </a:rPr>
              <a:t>spKt</a:t>
            </a:r>
            <a:r>
              <a:rPr lang="en-US" sz="2400" dirty="0">
                <a:cs typeface="B Nazanin" panose="00000400000000000000" pitchFamily="2" charset="-78"/>
              </a:rPr>
              <a:t>/V) </a:t>
            </a:r>
          </a:p>
          <a:p>
            <a:pPr algn="r" rtl="1">
              <a:buFont typeface="Arial" panose="020B0604020202020204" pitchFamily="34" charset="0"/>
              <a:buChar char="•"/>
            </a:pP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اهداف طبق راهنماهای </a:t>
            </a:r>
            <a:r>
              <a:rPr lang="en-US" sz="2400" b="1" dirty="0">
                <a:cs typeface="B Nazanin" panose="00000400000000000000" pitchFamily="2" charset="-78"/>
              </a:rPr>
              <a:t> KDOQI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en-US" sz="2400" b="1" dirty="0">
                <a:cs typeface="B Nazanin" panose="00000400000000000000" pitchFamily="2" charset="-78"/>
              </a:rPr>
              <a:t>KDIGO</a:t>
            </a:r>
            <a:endParaRPr lang="en-US" sz="2400" dirty="0">
              <a:cs typeface="B Nazanin" panose="00000400000000000000" pitchFamily="2" charset="-7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>
                <a:cs typeface="B Nazanin" panose="00000400000000000000" pitchFamily="2" charset="-78"/>
              </a:rPr>
              <a:t>URR ≥ 65%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2400" dirty="0">
              <a:cs typeface="B Nazanin" panose="00000400000000000000" pitchFamily="2" charset="-78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dirty="0" err="1">
                <a:cs typeface="B Nazanin" panose="00000400000000000000" pitchFamily="2" charset="-78"/>
              </a:rPr>
              <a:t>spKt</a:t>
            </a:r>
            <a:r>
              <a:rPr lang="en-US" sz="2400" dirty="0">
                <a:cs typeface="B Nazanin" panose="00000400000000000000" pitchFamily="2" charset="-78"/>
              </a:rPr>
              <a:t>/V ≥ 1.2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5523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63148-590B-4A48-BB9E-F3F9E48A2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>
                <a:cs typeface="B Nazanin" panose="00000400000000000000" pitchFamily="2" charset="-78"/>
              </a:rPr>
              <a:t>URR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2A7A7A-DD39-4511-94AE-56CF595D4D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0094" y="2031249"/>
            <a:ext cx="6973273" cy="3343742"/>
          </a:xfrm>
        </p:spPr>
      </p:pic>
    </p:spTree>
    <p:extLst>
      <p:ext uri="{BB962C8B-B14F-4D97-AF65-F5344CB8AC3E}">
        <p14:creationId xmlns:p14="http://schemas.microsoft.com/office/powerpoint/2010/main" val="1364147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25341-4E76-4E98-90D8-35574BC88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73384-D411-4E30-A5AD-DD8623013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2400" dirty="0">
                <a:latin typeface="Times New Roman" panose="02020603050405020304" pitchFamily="18" charset="0"/>
                <a:cs typeface="B Nazanin" panose="00000400000000000000" pitchFamily="2" charset="-78"/>
              </a:rPr>
              <a:t>≥65%</a:t>
            </a:r>
            <a:r>
              <a:rPr lang="fa-IR" sz="2400" dirty="0">
                <a:latin typeface="Times New Roman" panose="02020603050405020304" pitchFamily="18" charset="0"/>
                <a:cs typeface="B Nazanin" panose="00000400000000000000" pitchFamily="2" charset="-78"/>
              </a:rPr>
              <a:t> : مناسب</a:t>
            </a:r>
          </a:p>
          <a:p>
            <a:pPr algn="r" rtl="1"/>
            <a:endParaRPr lang="fa-IR" sz="2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مزایا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ساده 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نیاز به محاسبه پیچیده ندارد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68496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44D50-A783-4A88-9060-F6596003A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cs typeface="B Nazanin" panose="00000400000000000000" pitchFamily="2" charset="-78"/>
              </a:rPr>
              <a:t>KT/V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4C905-FF49-4576-9768-98C8D875E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b="1" dirty="0">
                <a:cs typeface="B Nazanin" panose="00000400000000000000" pitchFamily="2" charset="-78"/>
              </a:rPr>
              <a:t> :K</a:t>
            </a:r>
            <a:r>
              <a:rPr lang="fa-IR" dirty="0">
                <a:cs typeface="B Nazanin" panose="00000400000000000000" pitchFamily="2" charset="-78"/>
              </a:rPr>
              <a:t>کلیرانس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دستگاه </a:t>
            </a:r>
            <a:r>
              <a:rPr lang="en-US" dirty="0">
                <a:cs typeface="B Nazanin" panose="00000400000000000000" pitchFamily="2" charset="-78"/>
              </a:rPr>
              <a:t>mL/min) </a:t>
            </a:r>
            <a:r>
              <a:rPr lang="fa-IR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endParaRPr lang="en-US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b="1" dirty="0">
                <a:cs typeface="B Nazanin" panose="00000400000000000000" pitchFamily="2" charset="-78"/>
              </a:rPr>
              <a:t>T</a:t>
            </a:r>
            <a:r>
              <a:rPr lang="fa-IR" b="1" dirty="0">
                <a:cs typeface="B Nazanin" panose="00000400000000000000" pitchFamily="2" charset="-78"/>
              </a:rPr>
              <a:t>: </a:t>
            </a:r>
            <a:r>
              <a:rPr lang="fa-IR" dirty="0">
                <a:cs typeface="B Nazanin" panose="00000400000000000000" pitchFamily="2" charset="-78"/>
              </a:rPr>
              <a:t>مدت دیالیز </a:t>
            </a:r>
            <a:r>
              <a:rPr lang="en-US" dirty="0">
                <a:cs typeface="B Nazanin" panose="00000400000000000000" pitchFamily="2" charset="-78"/>
              </a:rPr>
              <a:t>(min)</a:t>
            </a: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b="1" dirty="0">
                <a:cs typeface="B Nazanin" panose="00000400000000000000" pitchFamily="2" charset="-78"/>
              </a:rPr>
              <a:t>V</a:t>
            </a:r>
            <a:r>
              <a:rPr lang="fa-IR" b="1" dirty="0">
                <a:cs typeface="B Nazanin" panose="00000400000000000000" pitchFamily="2" charset="-78"/>
              </a:rPr>
              <a:t>: </a:t>
            </a:r>
            <a:r>
              <a:rPr lang="fa-IR" dirty="0">
                <a:cs typeface="B Nazanin" panose="00000400000000000000" pitchFamily="2" charset="-78"/>
              </a:rPr>
              <a:t>حجم توزیع اوره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 (تقریبا برابر با </a:t>
            </a:r>
            <a:r>
              <a:rPr lang="en-US" dirty="0">
                <a:cs typeface="B Nazanin" panose="00000400000000000000" pitchFamily="2" charset="-78"/>
              </a:rPr>
              <a:t>TBW</a:t>
            </a:r>
            <a:r>
              <a:rPr lang="fa-IR" dirty="0">
                <a:cs typeface="B Nazanin" panose="00000400000000000000" pitchFamily="2" charset="-78"/>
              </a:rPr>
              <a:t> بر اساس فرمول </a:t>
            </a:r>
            <a:r>
              <a:rPr lang="en-US" dirty="0" err="1">
                <a:cs typeface="B Nazanin" panose="00000400000000000000" pitchFamily="2" charset="-78"/>
              </a:rPr>
              <a:t>watson</a:t>
            </a:r>
            <a:r>
              <a:rPr lang="fa-IR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مفهوم: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چند برابر حجم توزیع اوره، حین دیالیز پاکسازی شده است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6587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8C45C-5B21-4663-89C3-12574EDBF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CC333-C003-4C2E-A988-FBE2D64B9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D5ECA74-A607-407A-8EB4-70D7C9038BC8}"/>
              </a:ext>
            </a:extLst>
          </p:cNvPr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t="7268" r="5154" b="14905"/>
          <a:stretch>
            <a:fillRect/>
          </a:stretch>
        </p:blipFill>
        <p:spPr bwMode="auto">
          <a:xfrm>
            <a:off x="2057400" y="0"/>
            <a:ext cx="8077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4809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8EB6F-AE4D-4BD9-9B65-3801E3CA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مثال ساده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6B4BE02-0C03-47A8-B894-9A2DFD9268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6903" y="2194914"/>
            <a:ext cx="9301374" cy="3105058"/>
          </a:xfrm>
        </p:spPr>
      </p:pic>
    </p:spTree>
    <p:extLst>
      <p:ext uri="{BB962C8B-B14F-4D97-AF65-F5344CB8AC3E}">
        <p14:creationId xmlns:p14="http://schemas.microsoft.com/office/powerpoint/2010/main" val="42468881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CCD96-620D-4449-B001-EA87C6476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زمان دیالیز</a:t>
            </a:r>
            <a:endParaRPr lang="en-US" sz="6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64ABA-87E1-4985-A8F1-0A7719371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برای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فسفات و مولکول‌های متوسط، مجموع زمان هفتگی دیالیز مهم‌ترین عامل تعیین‌کننده برداشت است</a:t>
            </a:r>
            <a:endParaRPr lang="fa-I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3600" dirty="0"/>
          </a:p>
          <a:p>
            <a:pPr marL="0" indent="0" algn="r" rtl="1">
              <a:buNone/>
            </a:pPr>
            <a:endParaRPr lang="fa-IR" sz="2400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European Best Practices (2002)</a:t>
            </a:r>
            <a:r>
              <a:rPr lang="fa-IR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endParaRPr lang="fa-IR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حداقل زمان 4 ساعت 3 بار در هفته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53062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E37E7-AA6A-48DF-B984-D1F35D275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کفایت دیالیز برای برنامه‌هایی غیر از سه‌بار در هفته</a:t>
            </a:r>
            <a:endParaRPr lang="en-US" sz="6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9343E-3BCC-4489-81EB-44D30DDED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چهار تا شش جلسه در هفته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endParaRPr lang="en-US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چهار جلسه دیالیز در هفته برای درمان بیماران بزرگ‌جثه، بیماران مبتلا به فشار خون بالا و بیمارانی که مشکل برداشت مایع اضافی دارند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دو جلسه در هفته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شایعترین علت: 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دلایل اقتصادی</a:t>
            </a:r>
            <a:endParaRPr lang="fa-I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برای بیمارانی که عملکرد باقی‌مانده کلیه قابل‌توجهی ندارند، مناسب نیست</a:t>
            </a:r>
            <a:endParaRPr lang="en-US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4737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E082F-E0C8-4BC9-8D65-FCCA293D0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بررسی دوز دیالیز دریافت شده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9A1-7DFF-482E-9D8E-BF643D49A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طبق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KDOQI 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ماهانه پایش می‌شود</a:t>
            </a:r>
            <a:r>
              <a:rPr lang="fa-IR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(بر اساس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URR</a:t>
            </a:r>
            <a:r>
              <a:rPr lang="fa-IR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و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KT/V</a:t>
            </a:r>
            <a:r>
              <a:rPr lang="fa-IR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138818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4A476-2348-42D6-A79A-8F1155DA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روش‌های دقیق‌تر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FFB205-4703-4978-AB57-04C9279406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algn="r" rtl="1"/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Solute Solver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، در اینترنت موجود است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(</a:t>
            </a:r>
            <a:r>
              <a:rPr lang="en-US" sz="24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  <a:hlinkClick r:id="rId2"/>
              </a:rPr>
              <a:t>http://www.ureakinetics.org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</a:p>
          <a:p>
            <a:pPr algn="r" rtl="1"/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روش جایگزینی که مورد تأیید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KDOQI 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نیز هست، استفاده از معادله زیر است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(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Daugirdas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, 1993)</a:t>
            </a:r>
            <a:b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</a:b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090160" algn="l"/>
              </a:tabLst>
            </a:pPr>
            <a:r>
              <a:rPr lang="en-US" sz="1800" b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</a:t>
            </a:r>
            <a:r>
              <a:rPr lang="en-US" sz="1800" b="1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Kt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/</a:t>
            </a:r>
            <a:r>
              <a:rPr lang="en-US" sz="1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 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= </a:t>
            </a:r>
            <a:r>
              <a:rPr lang="en-US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−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ln(</a:t>
            </a:r>
            <a:r>
              <a:rPr lang="en-US" sz="1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R </a:t>
            </a:r>
            <a:r>
              <a:rPr lang="en-US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−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0.008 </a:t>
            </a:r>
            <a:r>
              <a:rPr lang="en-US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×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1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t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 + (4 </a:t>
            </a:r>
            <a:r>
              <a:rPr lang="en-US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−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3.5 </a:t>
            </a:r>
            <a:r>
              <a:rPr lang="en-US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×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1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R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r>
              <a:rPr lang="en-US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×</a:t>
            </a:r>
            <a:r>
              <a:rPr lang="en-US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UF/</a:t>
            </a:r>
            <a:r>
              <a:rPr lang="en-US" sz="1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W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5090160" algn="l"/>
              </a:tabLst>
            </a:pP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در این معادله،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R</a:t>
            </a:r>
            <a:r>
              <a:rPr lang="fa-I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برابر است با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(1 − URR)</a:t>
            </a:r>
            <a:r>
              <a:rPr lang="en-US" sz="1800" dirty="0">
                <a:solidFill>
                  <a:srgbClr val="000000"/>
                </a:solidFill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یا به‌سادگی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post-SUN / pre-SUN</a:t>
            </a:r>
            <a:r>
              <a:rPr lang="fa-I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5090160" algn="l"/>
              </a:tabLst>
            </a:pPr>
            <a:r>
              <a:rPr lang="fa-I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t</a:t>
            </a:r>
            <a:r>
              <a:rPr lang="fa-IR" sz="1800" dirty="0">
                <a:solidFill>
                  <a:srgbClr val="000000"/>
                </a:solidFill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طول جلسه دیالیز بر حسب ساعت است.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509016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−ln </a:t>
            </a: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لگاریتم طبیعی منفی است</a:t>
            </a:r>
            <a:r>
              <a:rPr lang="fa-I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509016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UF </a:t>
            </a: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(حجم اولترافیلتراسیون) همان میزان کاهش وزن بر حسب کیلوگرم است و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W</a:t>
            </a:r>
            <a:r>
              <a:rPr lang="fa-I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وزن پس از دیالیز می‌باشد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56680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A216B-B17C-4361-BB9F-153BB2B6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چه عواملی </a:t>
            </a:r>
            <a:r>
              <a:rPr lang="en-US" sz="3200" b="1" dirty="0">
                <a:cs typeface="B Nazanin" panose="00000400000000000000" pitchFamily="2" charset="-78"/>
              </a:rPr>
              <a:t>KT/V</a:t>
            </a:r>
            <a:r>
              <a:rPr lang="fa-IR" sz="3200" b="1" dirty="0">
                <a:cs typeface="B Nazanin" panose="00000400000000000000" pitchFamily="2" charset="-78"/>
              </a:rPr>
              <a:t> را تغییر می‌دهند؟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D1A3A-9949-446F-A074-79F700A95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↑ مدت دیالیز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↑ </a:t>
            </a:r>
            <a:r>
              <a:rPr lang="en-US" sz="2400" dirty="0">
                <a:cs typeface="B Nazanin" panose="00000400000000000000" pitchFamily="2" charset="-78"/>
              </a:rPr>
              <a:t>Blood flow (</a:t>
            </a:r>
            <a:r>
              <a:rPr lang="en-US" sz="2400" dirty="0" err="1">
                <a:cs typeface="B Nazanin" panose="00000400000000000000" pitchFamily="2" charset="-78"/>
              </a:rPr>
              <a:t>Qb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Dialysate flow (</a:t>
            </a:r>
            <a:r>
              <a:rPr lang="en-US" sz="2400" dirty="0" err="1">
                <a:cs typeface="B Nazanin" panose="00000400000000000000" pitchFamily="2" charset="-78"/>
              </a:rPr>
              <a:t>Qd</a:t>
            </a:r>
            <a:r>
              <a:rPr lang="en-US" sz="2400" dirty="0">
                <a:cs typeface="B Nazanin" panose="00000400000000000000" pitchFamily="2" charset="-78"/>
              </a:rPr>
              <a:t>) ↑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 ↑</a:t>
            </a:r>
            <a:r>
              <a:rPr lang="fa-IR" sz="2400" dirty="0">
                <a:cs typeface="B Nazanin" panose="00000400000000000000" pitchFamily="2" charset="-78"/>
              </a:rPr>
              <a:t>سطح فیلتر </a:t>
            </a:r>
            <a:r>
              <a:rPr lang="en-US" sz="2400" dirty="0">
                <a:cs typeface="B Nazanin" panose="00000400000000000000" pitchFamily="2" charset="-78"/>
              </a:rPr>
              <a:t>Surface area)</a:t>
            </a:r>
            <a:r>
              <a:rPr lang="fa-IR" sz="2400" dirty="0">
                <a:cs typeface="B Nazanin" panose="00000400000000000000" pitchFamily="2" charset="-78"/>
              </a:rPr>
              <a:t>)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 ↑</a:t>
            </a:r>
            <a:r>
              <a:rPr lang="fa-IR" sz="2400" dirty="0">
                <a:cs typeface="B Nazanin" panose="00000400000000000000" pitchFamily="2" charset="-78"/>
              </a:rPr>
              <a:t>ضریب انتقال فیلتر </a:t>
            </a:r>
            <a:r>
              <a:rPr lang="en-US" sz="2400" dirty="0" err="1">
                <a:cs typeface="B Nazanin" panose="00000400000000000000" pitchFamily="2" charset="-78"/>
              </a:rPr>
              <a:t>KoA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2400" dirty="0">
                <a:cs typeface="B Nazanin" panose="00000400000000000000" pitchFamily="2" charset="-78"/>
              </a:rPr>
              <a:t>)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↓</a:t>
            </a:r>
            <a:r>
              <a:rPr lang="fa-IR" sz="2400" dirty="0">
                <a:cs typeface="B Nazanin" panose="00000400000000000000" pitchFamily="2" charset="-78"/>
              </a:rPr>
              <a:t> کاهش حجم بدن </a:t>
            </a:r>
            <a:r>
              <a:rPr lang="en-US" sz="2400" dirty="0">
                <a:cs typeface="B Nazanin" panose="00000400000000000000" pitchFamily="2" charset="-78"/>
              </a:rPr>
              <a:t>V)</a:t>
            </a:r>
            <a:r>
              <a:rPr lang="fa-IR" sz="2400" dirty="0">
                <a:cs typeface="B Nazanin" panose="00000400000000000000" pitchFamily="2" charset="-78"/>
              </a:rPr>
              <a:t>)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069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30158-FFD7-416E-BF9D-0A11A5F99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مفهوم «وزن خشک» یا وزن بهینه پس از دیالیز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BFD40-3934-4D88-A7F6-A4A02AC6B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وزنی که در آن تمام یا بیشتر مایع اضافی بدن برداشته شده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وزن خشک خیلی پایین</a:t>
            </a:r>
            <a:r>
              <a:rPr lang="fa-IR" sz="24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: 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افت فشار خون مکرر </a:t>
            </a:r>
            <a:r>
              <a:rPr lang="fa-I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در </a:t>
            </a: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بخش پایانی جلسه دیالیز </a:t>
            </a:r>
            <a:endParaRPr lang="fa-I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در عمل، وزن بهینه پسادیالیز هر بیمار باید به‌صورت آزمون و خطا تعیین شود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13800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F18F0-5E60-4B78-BB11-12632DCAF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280"/>
            <a:ext cx="10515600" cy="909003"/>
          </a:xfrm>
        </p:spPr>
        <p:txBody>
          <a:bodyPr>
            <a:normAutofit/>
          </a:bodyPr>
          <a:lstStyle/>
          <a:p>
            <a:pPr algn="ctr" rtl="1"/>
            <a:r>
              <a:rPr lang="fa-IR" sz="3200" b="1" dirty="0">
                <a:cs typeface="B Nazanin" panose="00000400000000000000" pitchFamily="2" charset="-78"/>
              </a:rPr>
              <a:t>دستور دیالیز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D4473F3-6704-4CF6-9489-BA2FB01FF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BB1EAE-5D46-4385-850F-6CC9ACEEC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415" y="898122"/>
            <a:ext cx="8383170" cy="577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551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EAD26-D95D-4C81-A1CB-972AB1D3D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سوال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5A7E4-9868-4787-B2A0-4E581C654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/>
              <a:t>بیمار آقای 58 ساله مبتلا به </a:t>
            </a:r>
            <a:r>
              <a:rPr lang="en-US" dirty="0"/>
              <a:t>ESRD</a:t>
            </a:r>
            <a:r>
              <a:rPr lang="fa-IR" dirty="0"/>
              <a:t> که روزانه </a:t>
            </a:r>
            <a:r>
              <a:rPr lang="en-US"/>
              <a:t>10mL</a:t>
            </a:r>
            <a:r>
              <a:rPr lang="fa-IR"/>
              <a:t> </a:t>
            </a:r>
            <a:r>
              <a:rPr lang="fa-IR" dirty="0"/>
              <a:t>ادرار دارد</a:t>
            </a:r>
          </a:p>
          <a:p>
            <a:pPr algn="r" rtl="1"/>
            <a:r>
              <a:rPr lang="fa-IR" dirty="0"/>
              <a:t>قد: </a:t>
            </a:r>
            <a:r>
              <a:rPr lang="en-US" dirty="0"/>
              <a:t>165 cm</a:t>
            </a:r>
          </a:p>
          <a:p>
            <a:pPr algn="r" rtl="1"/>
            <a:r>
              <a:rPr lang="fa-IR" dirty="0"/>
              <a:t>وزن: </a:t>
            </a:r>
            <a:r>
              <a:rPr lang="en-US" dirty="0"/>
              <a:t>54 kg</a:t>
            </a:r>
          </a:p>
          <a:p>
            <a:pPr algn="r" rtl="1"/>
            <a:r>
              <a:rPr lang="fa-IR" dirty="0"/>
              <a:t>وزن خشک: </a:t>
            </a:r>
            <a:r>
              <a:rPr lang="en-US" dirty="0"/>
              <a:t>53 kg</a:t>
            </a:r>
          </a:p>
          <a:p>
            <a:pPr algn="r" rtl="1"/>
            <a:r>
              <a:rPr lang="en-US" dirty="0"/>
              <a:t>BUN</a:t>
            </a:r>
            <a:r>
              <a:rPr lang="fa-IR" dirty="0"/>
              <a:t> قبل از دیالیز: </a:t>
            </a:r>
            <a:r>
              <a:rPr lang="en-US" dirty="0"/>
              <a:t>70</a:t>
            </a:r>
            <a:r>
              <a:rPr lang="fa-IR" dirty="0"/>
              <a:t> و بعد از دیالیز </a:t>
            </a:r>
            <a:r>
              <a:rPr lang="en-US" dirty="0"/>
              <a:t>20</a:t>
            </a:r>
          </a:p>
          <a:p>
            <a:pPr marL="0" indent="0" algn="r" rtl="1">
              <a:buNone/>
            </a:pPr>
            <a:r>
              <a:rPr lang="fa-IR" dirty="0"/>
              <a:t>بیمار در حال حاضر در حال دریافت دیالیز با دیالایزر </a:t>
            </a:r>
            <a:r>
              <a:rPr lang="en-US" dirty="0"/>
              <a:t>F8</a:t>
            </a:r>
            <a:r>
              <a:rPr lang="fa-IR" dirty="0"/>
              <a:t> ، 2 بار در هفته به مدت 4 ساعت با دور خون </a:t>
            </a:r>
            <a:r>
              <a:rPr lang="en-US" dirty="0"/>
              <a:t>250</a:t>
            </a:r>
            <a:r>
              <a:rPr lang="fa-IR" dirty="0"/>
              <a:t> می باشد</a:t>
            </a:r>
            <a:endParaRPr lang="en-US" dirty="0"/>
          </a:p>
          <a:p>
            <a:pPr marL="0" indent="0" algn="r" rtl="1">
              <a:buNone/>
            </a:pPr>
            <a:r>
              <a:rPr lang="fa-IR" dirty="0"/>
              <a:t>بیمار ذکر میکند روزهای بعد از دیالیز همچنان تنگی نفس دارد</a:t>
            </a:r>
            <a:endParaRPr lang="en-US" dirty="0"/>
          </a:p>
          <a:p>
            <a:pPr marL="0" indent="0" algn="r" rtl="1">
              <a:buNone/>
            </a:pPr>
            <a:r>
              <a:rPr lang="fa-IR" dirty="0"/>
              <a:t>چه تغییری در دستور دیالیز ایشان ایجاد می</a:t>
            </a:r>
            <a:r>
              <a:rPr lang="en-US" dirty="0"/>
              <a:t> </a:t>
            </a:r>
            <a:r>
              <a:rPr lang="fa-IR" dirty="0"/>
              <a:t>کنید؟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765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894F7-A910-43D4-A31D-8CBD9C3C6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50E5A-CC82-40EA-B402-F7AE19F2E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filter2">
            <a:extLst>
              <a:ext uri="{FF2B5EF4-FFF2-40B4-BE49-F238E27FC236}">
                <a16:creationId xmlns:a16="http://schemas.microsoft.com/office/drawing/2014/main" id="{6621D3EC-C4C3-446A-9887-2A75F8A07694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4" r="13954" b="3279"/>
          <a:stretch>
            <a:fillRect/>
          </a:stretch>
        </p:blipFill>
        <p:spPr bwMode="auto">
          <a:xfrm>
            <a:off x="1447800" y="766763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16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8336E-858E-4777-AC7A-8585DB64D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4E63D3-32B1-4AC6-BC95-AC4937B57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513" y="3333333"/>
            <a:ext cx="3372267" cy="337226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B3499D-6701-4A83-BCF6-11699B88A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3" y="365125"/>
            <a:ext cx="4257675" cy="4257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75887-F617-48D8-8CDE-D449D134A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468" y="-277432"/>
            <a:ext cx="4537184" cy="7412864"/>
          </a:xfrm>
          <a:prstGeom prst="rect">
            <a:avLst/>
          </a:prstGeom>
        </p:spPr>
      </p:pic>
      <p:pic>
        <p:nvPicPr>
          <p:cNvPr id="10" name="Picture 9" descr="Related image">
            <a:extLst>
              <a:ext uri="{FF2B5EF4-FFF2-40B4-BE49-F238E27FC236}">
                <a16:creationId xmlns:a16="http://schemas.microsoft.com/office/drawing/2014/main" id="{84999490-FA3B-446E-9D62-039650549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0" y="4800600"/>
            <a:ext cx="4648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Related image">
            <a:extLst>
              <a:ext uri="{FF2B5EF4-FFF2-40B4-BE49-F238E27FC236}">
                <a16:creationId xmlns:a16="http://schemas.microsoft.com/office/drawing/2014/main" id="{1189C0F2-08E1-4482-942C-2EAC3A85D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137" y="305594"/>
            <a:ext cx="4151313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593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3235-0E3F-4DAB-A639-2A65358A0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5F5D76-6F7F-4CE4-9143-6769FF6678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2" r="31250" b="13542"/>
          <a:stretch>
            <a:fillRect/>
          </a:stretch>
        </p:blipFill>
        <p:spPr bwMode="auto">
          <a:xfrm>
            <a:off x="2233758" y="185935"/>
            <a:ext cx="7510317" cy="648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561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0747A-68BC-4B32-B5B3-D3AF83BAB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تفاوت سایز و </a:t>
            </a:r>
            <a:r>
              <a:rPr lang="en-US" sz="3200" b="1" dirty="0">
                <a:cs typeface="B Nazanin" panose="00000400000000000000" pitchFamily="2" charset="-78"/>
              </a:rPr>
              <a:t>Flux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1DB8F9-C7DF-4D49-B368-DED2AF92A9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8505" y="1753724"/>
            <a:ext cx="10734990" cy="3350551"/>
          </a:xfrm>
        </p:spPr>
      </p:pic>
    </p:spTree>
    <p:extLst>
      <p:ext uri="{BB962C8B-B14F-4D97-AF65-F5344CB8AC3E}">
        <p14:creationId xmlns:p14="http://schemas.microsoft.com/office/powerpoint/2010/main" val="2297817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56E94-84F5-448C-8AE6-E15258236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783D04-8836-41F6-9DA2-530A8000D8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309" y="1176932"/>
            <a:ext cx="11813381" cy="3490318"/>
          </a:xfrm>
        </p:spPr>
      </p:pic>
    </p:spTree>
    <p:extLst>
      <p:ext uri="{BB962C8B-B14F-4D97-AF65-F5344CB8AC3E}">
        <p14:creationId xmlns:p14="http://schemas.microsoft.com/office/powerpoint/2010/main" val="2797486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8BC7-EB85-407F-9D47-857367D4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انتخاب دیالایزر</a:t>
            </a:r>
            <a:endParaRPr lang="en-US" sz="6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FFE7788-8D60-43F3-AA65-C7303E0E7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8232" y="1769165"/>
            <a:ext cx="9615536" cy="3875421"/>
          </a:xfrm>
        </p:spPr>
      </p:pic>
    </p:spTree>
    <p:extLst>
      <p:ext uri="{BB962C8B-B14F-4D97-AF65-F5344CB8AC3E}">
        <p14:creationId xmlns:p14="http://schemas.microsoft.com/office/powerpoint/2010/main" val="3205938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602</Words>
  <Application>Microsoft Office PowerPoint</Application>
  <PresentationFormat>Widescreen</PresentationFormat>
  <Paragraphs>100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B Nazanin</vt:lpstr>
      <vt:lpstr>Calibri</vt:lpstr>
      <vt:lpstr>Calibri Light</vt:lpstr>
      <vt:lpstr>Times New Roman</vt:lpstr>
      <vt:lpstr>Office Theme</vt:lpstr>
      <vt:lpstr>به نام خدا   تدابیر درمانی در دیالیز مزمن</vt:lpstr>
      <vt:lpstr>دیالایزر</vt:lpstr>
      <vt:lpstr>PowerPoint Presentation</vt:lpstr>
      <vt:lpstr>PowerPoint Presentation</vt:lpstr>
      <vt:lpstr>PowerPoint Presentation</vt:lpstr>
      <vt:lpstr>PowerPoint Presentation</vt:lpstr>
      <vt:lpstr>تفاوت سایز و Flux</vt:lpstr>
      <vt:lpstr>PowerPoint Presentation</vt:lpstr>
      <vt:lpstr>انتخاب دیالایزر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محلول دیالیز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اوره به عنوان شاخص محلول</vt:lpstr>
      <vt:lpstr>اهداف کفایت دیالیز (Dialysis Adequacy)</vt:lpstr>
      <vt:lpstr>URR</vt:lpstr>
      <vt:lpstr>PowerPoint Presentation</vt:lpstr>
      <vt:lpstr>KT/V</vt:lpstr>
      <vt:lpstr>مثال ساده</vt:lpstr>
      <vt:lpstr>زمان دیالیز</vt:lpstr>
      <vt:lpstr>کفایت دیالیز برای برنامه‌هایی غیر از سه‌بار در هفته</vt:lpstr>
      <vt:lpstr>بررسی دوز دیالیز دریافت شده</vt:lpstr>
      <vt:lpstr>روش‌های دقیق‌تر</vt:lpstr>
      <vt:lpstr>چه عواملی KT/V را تغییر می‌دهند؟</vt:lpstr>
      <vt:lpstr>مفهوم «وزن خشک» یا وزن بهینه پس از دیالیز</vt:lpstr>
      <vt:lpstr>دستور دیالیز</vt:lpstr>
      <vt:lpstr>سوال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milad eskandari</dc:creator>
  <cp:lastModifiedBy>milad eskandari</cp:lastModifiedBy>
  <cp:revision>52</cp:revision>
  <dcterms:created xsi:type="dcterms:W3CDTF">2026-07-25T14:29:06Z</dcterms:created>
  <dcterms:modified xsi:type="dcterms:W3CDTF">2026-07-30T02:58:45Z</dcterms:modified>
</cp:coreProperties>
</file>