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  <p:sldMasterId id="2147483687" r:id="rId3"/>
    <p:sldMasterId id="2147483700" r:id="rId4"/>
    <p:sldMasterId id="2147483713" r:id="rId5"/>
  </p:sldMasterIdLst>
  <p:notesMasterIdLst>
    <p:notesMasterId r:id="rId44"/>
  </p:notesMasterIdLst>
  <p:sldIdLst>
    <p:sldId id="256" r:id="rId6"/>
    <p:sldId id="257" r:id="rId7"/>
    <p:sldId id="259" r:id="rId8"/>
    <p:sldId id="261" r:id="rId9"/>
    <p:sldId id="260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95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94" r:id="rId32"/>
    <p:sldId id="282" r:id="rId33"/>
    <p:sldId id="287" r:id="rId34"/>
    <p:sldId id="284" r:id="rId35"/>
    <p:sldId id="285" r:id="rId36"/>
    <p:sldId id="286" r:id="rId37"/>
    <p:sldId id="288" r:id="rId38"/>
    <p:sldId id="289" r:id="rId39"/>
    <p:sldId id="291" r:id="rId40"/>
    <p:sldId id="292" r:id="rId41"/>
    <p:sldId id="293" r:id="rId42"/>
    <p:sldId id="296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4660"/>
  </p:normalViewPr>
  <p:slideViewPr>
    <p:cSldViewPr>
      <p:cViewPr varScale="1">
        <p:scale>
          <a:sx n="77" d="100"/>
          <a:sy n="77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66234-76E0-411C-B536-CD83C179B54B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67CF56-69A0-4F22-A8C9-F54F7A537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173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67CF56-69A0-4F22-A8C9-F54F7A5377B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0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67CF56-69A0-4F22-A8C9-F54F7A5377B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73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9C8D85-4FB9-4F53-935D-E424564A6FEB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C72DED-F34E-4D69-B14F-F0AF5C51A490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762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B78072-0E60-4F06-9684-439CD62592D5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0DAA0B-65F9-485E-95CA-BA7196FF7EEF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584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3523686-12C7-4668-BAFA-9215BB36990A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31BDD-54D7-4474-A4A0-1E642B4071F0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629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fa-IR" noProof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5F2423D-AE73-4881-A71E-3D0A8D7A1286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0DAE67-8F0E-4B4D-87E1-B8157C0F941D}" type="slidenum">
              <a:rPr kumimoji="0" lang="ar-SA" sz="12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159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D0803C5-4CA2-459E-A70F-0879CE8DE68C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C72DED-F34E-4D69-B14F-F0AF5C51A490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7203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D776C39-D3E2-4245-A776-CF7458D1E716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2FD10B-EFEF-4CE4-995B-209C1E16C12D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38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2BA28B-8CBC-414B-BD5C-BC94BB85BFB3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0093B4-CFFB-4897-BE5C-D03F3C356239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570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831BF89-5BF0-46F5-8F7E-D6D3ABDBA8B3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BAA9A8-2B86-431C-BD8E-C18786314286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704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75C2B5-180E-4655-BAD8-F04E23D53A50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BD1417-E20F-4DAA-8F4F-80665A5B7891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7005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301351-6820-4172-A8B0-3112B020A172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58FCD1-972A-484E-B21E-6AD3F5E7F76C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5207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E3133C-BE3E-42F6-AD32-C5B41B80D5E3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FC6567-CFF3-4043-B851-1B242E770408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678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8316292-2858-423B-87CB-5744061383AD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2FD10B-EFEF-4CE4-995B-209C1E16C12D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4739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93B85C-F349-4F9B-A41E-8C8AE0B2F448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CCE21C-21BA-4958-912C-8A1829CBC900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2354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109C05-B32E-4FC9-BBF0-A95F5947A3B7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08850A-D9E6-4CA0-955A-7CBC362CBA89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3116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FAC6F1-FF41-438B-8A5A-BF71F1336FCF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0DAA0B-65F9-485E-95CA-BA7196FF7EEF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985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6321C5-840A-4B1C-A894-21F36A369044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31BDD-54D7-4474-A4A0-1E642B4071F0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1421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fa-IR" noProof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BE71C-D8E2-43CA-9878-25602B875BD2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0DAE67-8F0E-4B4D-87E1-B8157C0F941D}" type="slidenum">
              <a:rPr kumimoji="0" lang="ar-SA" sz="12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3693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5911C5-F512-4D48-AE1A-8D87D1A8DF10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C72DED-F34E-4D69-B14F-F0AF5C51A490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1421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B19892-BB7B-40C1-92E8-CB1B7E4D0D4C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2FD10B-EFEF-4CE4-995B-209C1E16C12D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3313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397D20-655B-4A0C-BA35-7650F714C68E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0093B4-CFFB-4897-BE5C-D03F3C356239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8137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8CAE38-C1E9-41C6-A6E9-3CE76742A09F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BAA9A8-2B86-431C-BD8E-C18786314286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592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DF7756-1654-475F-A782-A091D388F453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BD1417-E20F-4DAA-8F4F-80665A5B7891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44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CB681C-CAE0-4054-B4D2-094B9692C167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0093B4-CFFB-4897-BE5C-D03F3C356239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6362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B9F30A-E016-4C36-A269-68A1129D52E4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58FCD1-972A-484E-B21E-6AD3F5E7F76C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7069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E7DB6B-0A54-4827-8B77-1877494AE938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FC6567-CFF3-4043-B851-1B242E770408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695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F4AE3E-B165-48D1-A41B-629B59E43CB3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CCE21C-21BA-4958-912C-8A1829CBC900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2435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3D5F39-055E-4FD7-8A63-E07AA131AE58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08850A-D9E6-4CA0-955A-7CBC362CBA89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4571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4B7D8F0-9F7C-47D3-8F41-E75DA392EF09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0DAA0B-65F9-485E-95CA-BA7196FF7EEF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410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1152B7-8C4F-46F0-B26C-0D5D24AAD271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31BDD-54D7-4474-A4A0-1E642B4071F0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5692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fa-IR" noProof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30B57F-ABFD-4BE8-996D-28E84097B8DB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0DAE67-8F0E-4B4D-87E1-B8157C0F941D}" type="slidenum">
              <a:rPr kumimoji="0" lang="ar-SA" sz="12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4464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1848B7-3B36-4074-A04D-3353C2EEC1E8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C72DED-F34E-4D69-B14F-F0AF5C51A490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7256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00783-5805-4E05-A214-ACB679A4A468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2FD10B-EFEF-4CE4-995B-209C1E16C12D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1359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CDC58F-FD3B-4617-847A-56130FF7BB4D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0093B4-CFFB-4897-BE5C-D03F3C356239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081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EE23FE-9C91-4C59-921F-8357EBC91455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BAA9A8-2B86-431C-BD8E-C18786314286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8461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095895-5674-46FC-9DA5-EC0928ECAA75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BAA9A8-2B86-431C-BD8E-C18786314286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5737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80073C-5C18-4CCA-920F-7FB2AFD8376C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BD1417-E20F-4DAA-8F4F-80665A5B7891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3607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EE59A-7745-4606-8A8F-74AC654260A3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58FCD1-972A-484E-B21E-6AD3F5E7F76C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5353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E35A9B-A3E7-47D3-97C6-5228939F5B5A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FC6567-CFF3-4043-B851-1B242E770408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3264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C3A777-82B1-41CE-A8E2-51549D00C535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CCE21C-21BA-4958-912C-8A1829CBC900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5311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5853B67-1BAC-47EA-BA2C-C927B51E638E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08850A-D9E6-4CA0-955A-7CBC362CBA89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780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414AF-AB3D-4475-81F1-42D2EE72DD9C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0DAA0B-65F9-485E-95CA-BA7196FF7EEF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6775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C9895B3-4EF0-45D3-9E2C-8AF6E017D362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31BDD-54D7-4474-A4A0-1E642B4071F0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2232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fa-IR" noProof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66A242-0C41-4AAB-B13D-A1E04389A7E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0DAE67-8F0E-4B4D-87E1-B8157C0F941D}" type="slidenum">
              <a:rPr kumimoji="0" lang="ar-SA" sz="12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4017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BF948-4D6D-F773-0C97-8688DB8CCA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9D1C54-7027-F4B7-8396-70A3FFBF24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D92FF-D474-64BB-09D0-3599F57CC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2CAE9-8644-4FBD-B969-8751658467DC}" type="datetime1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25D4F-D845-D281-566B-F4DA899A0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9BD8E-4306-2635-BEDB-D0C1EB919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273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3D704B-D164-4942-9E47-3E99F4FB1C02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BD1417-E20F-4DAA-8F4F-80665A5B7891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8457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2FF0A-C069-083F-C99F-BDD2A3DE8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3245DD-B723-F985-B629-41FF0673A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D00DC-B47A-C287-6BB4-E120F6A42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174E8-AF51-4683-A9E1-94B08DE94A6A}" type="datetime1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19D4F-6273-A436-A49C-7D109616C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40700-10EA-B834-1D2A-75CAA97C3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37155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BBB81-0687-384E-13E7-E00AE9A03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2CCF0F-8F51-DCB4-22B3-966D3E899F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E63B4-A93E-AAEC-74F2-02D9F0DBE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EAE6B-1F7E-4E65-BA9C-8B86D33AC80D}" type="datetime1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3A1E4-E2D4-3F62-8239-B84E23747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B94FF-9A74-1054-5972-ABC7C4201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4079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4A768-5C3C-EBC9-62A0-4E9DF5E92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70D41-A82C-877F-50BA-2A93CC3048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64FDA4-798B-57D1-D654-E3AB2251A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06337B-0978-41B7-5416-B763DD584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1E2F-BEDF-470D-805E-C528DAA8ABC2}" type="datetime1">
              <a:rPr lang="en-US" smtClean="0"/>
              <a:t>7/23/2026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6196FB-1D93-7A03-6CBE-74EE2B9AE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2C6828-A51A-33C2-C512-EEAD6C3D4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9985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A8D84-5C3F-C6A4-D449-F5AD30EC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0DF138-1A15-40CF-C18D-086A53698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A5ADBF-3F07-A4C0-8C6F-77164390A6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460EC6-4204-3376-15C1-9F4611D99A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EA3509-B785-8116-3796-FE32AEAB91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F4482E-3461-7C88-88FF-8CC5F5664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258D-A43C-4143-B633-DABFFA7D8900}" type="datetime1">
              <a:rPr lang="en-US" smtClean="0"/>
              <a:t>7/23/2026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ACFF7E-F499-F1DB-65C3-C1F0361A8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F3B3B7-35CC-20D4-ACD0-0C6CCF773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28416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5D682-EBCD-AEE1-6402-4ADAE2C7B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E19826-1B46-5BA8-FCC1-E55900EBA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8318E-AC0E-4737-807B-06F50F167A24}" type="datetime1">
              <a:rPr lang="en-US" smtClean="0"/>
              <a:t>7/23/2026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AC9DE4-EBD2-DACB-1101-380EC4B8C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3A9AE3-2796-C95F-7D87-04C82892C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636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8F9C39-4166-116B-8DB7-760BCFD01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4A02E-90E7-437E-94E6-E943945A155D}" type="datetime1">
              <a:rPr lang="en-US" smtClean="0"/>
              <a:t>7/23/2026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DE8EC1-E2EF-0775-9365-25C60EAA5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3581E8-4210-6F04-C0FA-A2F7FEBC1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1942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98DA4-3A39-C4EE-C8AF-5471BB43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36D83-58A1-4952-75E9-1B5BEFB63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7F2D4B-58DE-AB7C-C2BF-49922FE36F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7A5A31-AC1E-18CC-C827-C8C8D26BA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446A2-7A04-41FD-95B8-FBA2EA0307C4}" type="datetime1">
              <a:rPr lang="en-US" smtClean="0"/>
              <a:t>7/23/2026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48364E-6901-3A05-D150-DA62AC8C8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CDA99-F3E5-87A8-EFE7-E724386CE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65786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69A16-BF78-86C2-19C9-8BB723E66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6C1C3E-9B23-D9F2-300B-3EEA6DAFC0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752C64-11AB-DA6B-77BC-744152E38D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16731F-9EDA-F1A8-819A-2C341E355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264D-6D5B-45C6-8C10-E2EC1188F688}" type="datetime1">
              <a:rPr lang="en-US" smtClean="0"/>
              <a:t>7/23/2026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C403E-0A4A-FAA6-F7C9-89DC8CCCF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2F7CA-F15C-ACF8-1301-815E9E767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13248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6057A-AE70-0850-7178-96B0C52A8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24DAC9-D25A-6C2F-0686-F34EFB00EE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76BDAD-7BB4-72B2-F2AA-41A05AEC8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21879-007F-4366-AA7D-AAAB712C98DA}" type="datetime1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84911D-4B13-3555-AFB0-258F4D4D4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6E6CE6-099E-7C70-882B-A1AE3060C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89793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A57A9B-F919-B34E-D879-B6738F0EC3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DDFC9B-F937-0AF4-1FD7-1E5C3D6A9B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1080A0-1905-5058-509A-A3492039A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E6E-11CD-4AFC-96DA-FB29EE8E0392}" type="datetime1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6B6A3F-E316-9DD7-B235-7B0897DA6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D0F23-93C9-C853-4355-8371E182C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978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1ECA15-D0B5-48EA-9F96-CD9E66B5A188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58FCD1-972A-484E-B21E-6AD3F5E7F76C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162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AE8A5D-2085-4F88-AB00-6595F59AA3D7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FC6567-CFF3-4043-B851-1B242E770408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704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C69001-2EBF-44A8-908C-50C4F92EEE22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CCE21C-21BA-4958-912C-8A1829CBC900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998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500641-89B8-449D-94FB-772C2310E6A1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08850A-D9E6-4CA0-955A-7CBC362CBA89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050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83191C-6F9C-45AA-88A7-F04DB9310D32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9C9A05-CB4C-491E-B069-13A9045B4D1D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513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E1FF6F-ABE3-45B6-87DF-207E628B482B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9C9A05-CB4C-491E-B069-13A9045B4D1D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69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19892-1970-4E71-BFCC-DD7D31A10440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9C9A05-CB4C-491E-B069-13A9045B4D1D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263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6248E9A-F152-4B2E-BDD4-6E59152D40D7}" type="datetime1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7/23/2026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9C9A05-CB4C-491E-B069-13A9045B4D1D}" type="slidenum">
              <a:rPr kumimoji="0" lang="es-E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226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D41FF0-B503-0E6E-9487-319981FDD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790E4E-EF2F-D1C6-9075-94EB96CB2D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CD92B6-F518-6626-6492-9E31585317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41119-FB47-4E17-ABF8-536E69044221}" type="datetime1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82FAC-2739-68B4-013E-501AE34D10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58DA8-94E9-13F7-9803-9388070061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04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4FB623-3779-8DC5-FF15-568CBAEE9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6138" y="2054656"/>
            <a:ext cx="6871724" cy="2260842"/>
          </a:xfrm>
        </p:spPr>
        <p:txBody>
          <a:bodyPr>
            <a:noAutofit/>
          </a:bodyPr>
          <a:lstStyle/>
          <a:p>
            <a:pPr lvl="0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fa-IR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IranNastaliq" panose="02020505000000020003" pitchFamily="18" charset="0"/>
                <a:ea typeface="Mitra"/>
                <a:cs typeface="B Nazanin" panose="00000400000000000000" pitchFamily="2" charset="-78"/>
              </a:rPr>
              <a:t>رژیم درمانی در بیماران تحت همودیالیز</a:t>
            </a:r>
            <a:endParaRPr lang="fa-IR" altLang="en-US" sz="2400" b="1" dirty="0">
              <a:solidFill>
                <a:srgbClr val="FF0000"/>
              </a:solidFill>
              <a:latin typeface="IranNastaliq" panose="02020505000000020003"/>
              <a:cs typeface="B Nazanin" panose="00000400000000000000" pitchFamily="2" charset="-78"/>
            </a:endParaRPr>
          </a:p>
          <a:p>
            <a:pPr lvl="0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altLang="en-US" sz="2400" b="1" dirty="0">
                <a:solidFill>
                  <a:srgbClr val="FF0000"/>
                </a:solidFill>
                <a:latin typeface="IranNastaliq" panose="02020505000000020003"/>
                <a:cs typeface="B Nazanin" panose="00000400000000000000" pitchFamily="2" charset="-78"/>
              </a:rPr>
              <a:t>دکتر الهه زکی زاده</a:t>
            </a:r>
          </a:p>
          <a:p>
            <a:pPr lvl="0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altLang="en-US" sz="2400" b="1" dirty="0">
                <a:solidFill>
                  <a:srgbClr val="FF0000"/>
                </a:solidFill>
                <a:latin typeface="IranNastaliq" panose="02020505000000020003"/>
                <a:cs typeface="B Nazanin" panose="00000400000000000000" pitchFamily="2" charset="-78"/>
              </a:rPr>
              <a:t>دکترای تخصصی تغذیه و رژیم درمانی</a:t>
            </a:r>
          </a:p>
          <a:p>
            <a:pPr lvl="0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altLang="en-US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مرکز  تحقیقات بیماری های  کلیوی</a:t>
            </a:r>
          </a:p>
          <a:p>
            <a:pPr lvl="0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altLang="en-US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 دانشگاه علوم پزشکی  اصفهان</a:t>
            </a:r>
          </a:p>
          <a:p>
            <a:pPr lvl="0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altLang="en-US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مرداد 1405</a:t>
            </a:r>
            <a:endParaRPr lang="es-ES" altLang="en-US" sz="2400" b="1" dirty="0">
              <a:solidFill>
                <a:srgbClr val="002060"/>
              </a:solidFill>
              <a:latin typeface="IranNastaliq" panose="02020505000000020003"/>
              <a:cs typeface="B Nazanin" panose="00000400000000000000" pitchFamily="2" charset="-78"/>
            </a:endParaRPr>
          </a:p>
          <a:p>
            <a:pPr lvl="0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2060"/>
              </a:solidFill>
              <a:latin typeface="IranNastaliq" panose="02020505000000020003"/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5ACABD-6739-7275-E8E5-3EEFCB1D6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76610A-5906-2CA8-FAA1-15845B0F4B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8492" y="1291130"/>
            <a:ext cx="7627015" cy="4275740"/>
          </a:xfrm>
        </p:spPr>
        <p:txBody>
          <a:bodyPr/>
          <a:lstStyle/>
          <a:p>
            <a:pPr lvl="0" algn="just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فسفر </a:t>
            </a:r>
            <a:r>
              <a:rPr lang="fa-IR" sz="2400" b="1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:</a:t>
            </a:r>
            <a:endParaRPr lang="ar-SA" sz="2400" kern="0" dirty="0">
              <a:solidFill>
                <a:srgbClr val="FF0066"/>
              </a:solidFill>
              <a:latin typeface="Verdana"/>
              <a:cs typeface="B Nazanin" panose="00000400000000000000" pitchFamily="2" charset="-78"/>
            </a:endParaRPr>
          </a:p>
          <a:p>
            <a:pPr lvl="0" algn="just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ميزان فسفر رژيم غذايي در بيماران همودياليزي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حداكثر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17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ميلي گرم به ازاي هر كيلوگرم وزني است كه بر مبناي آن انرژي محاسبه مي‌گردد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،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مي‌تواند باشد.</a:t>
            </a:r>
            <a:endParaRPr lang="fa-IR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endParaRPr lang="fa-IR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536" y="3276295"/>
            <a:ext cx="3960812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132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EEF7CA-36BC-41CE-409F-6C5FF1ACC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1244529"/>
            <a:ext cx="8229600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Low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SzPct val="70000"/>
              <a:defRPr/>
            </a:pP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براي محدود كردن فسفر رژيم غذايي ، موارد زير را در هنگام تنظيم</a:t>
            </a:r>
            <a:r>
              <a:rPr lang="en-US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/>
            </a:r>
            <a:br>
              <a:rPr lang="en-US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</a:b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 رژيم غذايي بايد مورد نظر قرار دهيم</a:t>
            </a:r>
            <a:r>
              <a:rPr lang="fa-IR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:</a:t>
            </a:r>
          </a:p>
          <a:p>
            <a:pPr marL="342900" lvl="0" indent="-342900" algn="justLow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q"/>
              <a:defRPr/>
            </a:pPr>
            <a:r>
              <a:rPr lang="ar-SA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حذف يا محدود كردن شير، ماست ، بستني ، پنير ، دوغ ، كشك ، شيركاكائو، خامه </a:t>
            </a:r>
            <a:endParaRPr lang="fa-IR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marL="342900" lvl="0" indent="-342900" algn="justLow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q"/>
              <a:defRPr/>
            </a:pPr>
            <a:r>
              <a:rPr lang="ar-SA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حذف غلات كامل و نان هاي تهيه شده از غلات كامل و هر فرآورده غذايي حاوي سبوس</a:t>
            </a:r>
            <a:endParaRPr lang="fa-IR" sz="2400" b="1" kern="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  <a:p>
            <a:pPr marL="342900" lvl="0" indent="-342900" algn="justLow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q"/>
              <a:defRPr/>
            </a:pPr>
            <a:r>
              <a:rPr lang="ar-SA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حذف مغزها از قبيل مغز بادام ، پسته ، گردو ، فندق ، تخمه ها و كره بادام زميني و محصولاتي كه مغزها در آنها بكار رفته اند. </a:t>
            </a:r>
            <a:endParaRPr lang="fa-IR" sz="2400" b="1" kern="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  <a:p>
            <a:pPr marL="342900" lvl="0" indent="-342900" algn="justLow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q"/>
              <a:defRPr/>
            </a:pPr>
            <a:r>
              <a:rPr lang="ar-SA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حذف</a:t>
            </a:r>
            <a:r>
              <a:rPr lang="fa-IR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یا محدودیت</a:t>
            </a:r>
            <a:r>
              <a:rPr lang="ar-SA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حبوبات از قبيل نخود ، لوبيا ، عدس ، لپه ، باقلا</a:t>
            </a:r>
            <a:endParaRPr lang="fa-IR" sz="2400" b="1" kern="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  <a:p>
            <a:pPr marL="342900" lvl="0" indent="-342900" algn="justLow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q"/>
              <a:defRPr/>
            </a:pPr>
            <a:r>
              <a:rPr lang="ar-SA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حذف دل، قلوه</a:t>
            </a:r>
            <a:r>
              <a:rPr lang="fa-IR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،</a:t>
            </a:r>
            <a:r>
              <a:rPr lang="ar-SA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جگر</a:t>
            </a:r>
            <a:r>
              <a:rPr lang="fa-IR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و مغز</a:t>
            </a:r>
          </a:p>
          <a:p>
            <a:pPr marL="342900" lvl="0" indent="-342900" algn="justLow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q"/>
              <a:defRPr/>
            </a:pPr>
            <a:r>
              <a:rPr lang="ar-SA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حذف نوشابه ها ( بدليل آنكه حاوي اسيد فسفريك هستند)</a:t>
            </a:r>
            <a:endParaRPr lang="fa-IR" sz="2400" b="1" kern="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  <a:p>
            <a:pPr marL="342900" lvl="0" indent="-342900" algn="justLow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q"/>
              <a:defRPr/>
            </a:pPr>
            <a:r>
              <a:rPr lang="ar-SA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حذف ماهي ساردين </a:t>
            </a:r>
            <a:endParaRPr lang="fa-IR" sz="2400" b="1" kern="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  <a:p>
            <a:pPr marL="342900" lvl="0" indent="-342900" algn="justLow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q"/>
              <a:defRPr/>
            </a:pPr>
            <a:r>
              <a:rPr lang="ar-SA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مواد غذايي موجود در گروه گوشت ها</a:t>
            </a:r>
            <a:r>
              <a:rPr lang="fa-IR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 </a:t>
            </a:r>
            <a:r>
              <a:rPr lang="ar-SA" sz="2400" b="1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بايد در حدي كه در رژيم غذايي گنجانده مي شوند مصرف گردند و از مصرف بيش از حد آنها بايستي پرهيز شود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.</a:t>
            </a:r>
            <a:endParaRPr lang="en-US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07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367E71-E36C-246E-6F3C-81E43D504B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5787" y="1022376"/>
            <a:ext cx="7932425" cy="4301938"/>
          </a:xfrm>
        </p:spPr>
        <p:txBody>
          <a:bodyPr/>
          <a:lstStyle/>
          <a:p>
            <a:pPr lvl="0" algn="just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fa-IR" sz="2400" b="1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سدیم:</a:t>
            </a:r>
          </a:p>
          <a:p>
            <a:pPr lvl="0" algn="just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ميزان سديم توصيه شده در رژيم غذايي بيماران همودياليزي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1000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ميلي گرم سديم در روز به اضافه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2000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ميلي گرم سديم به ازاي هر ليتر ادرار دفعي در روز مي‌باشد.</a:t>
            </a:r>
            <a:endParaRPr lang="en-US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در بيماران فاقد ادرار (يا بيماران </a:t>
            </a:r>
            <a:r>
              <a:rPr lang="en-US" sz="1800" b="1" kern="0" dirty="0" err="1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Anuric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) يك توصيه متداول در مورد ميزان سديم رژيم غذايي ، روزانه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1000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تا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2000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ميلي گرم در روز مي‌باشد. </a:t>
            </a:r>
            <a:endParaRPr lang="en-US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770" y="3581705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9846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B96584-162B-5C71-CA0A-CD2BCF0CC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5788" y="1040305"/>
            <a:ext cx="7932424" cy="4275740"/>
          </a:xfrm>
        </p:spPr>
        <p:txBody>
          <a:bodyPr>
            <a:normAutofit/>
          </a:bodyPr>
          <a:lstStyle/>
          <a:p>
            <a:pPr lvl="0" algn="r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endParaRPr lang="fa-IR" sz="2400" b="1" kern="0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/>
              <a:cs typeface="Mitra" pitchFamily="2" charset="-78"/>
            </a:endParaRPr>
          </a:p>
          <a:p>
            <a:pPr lvl="0" algn="r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مايعات </a:t>
            </a:r>
            <a:endParaRPr lang="en-US" sz="2400" b="1" kern="0" dirty="0">
              <a:solidFill>
                <a:srgbClr val="C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Low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ميزان مايعاتي كه بيماران همودياليزي روزانه مي‌توانند دريافت نمايند از طريق فرمول زير محاسبه مي‌گردد : </a:t>
            </a:r>
          </a:p>
          <a:p>
            <a:pPr lvl="0" algn="just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ميزان مايعات دريافتي روزانه = </a:t>
            </a:r>
            <a:r>
              <a:rPr 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1000</a:t>
            </a:r>
            <a:r>
              <a:rPr 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ميلي ليتر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+ حجم ادرار دفعي روزانه + اتلاف غير طبيعي آب از مسيرهايي غير از كليه (همانند استفراغ ، اسهال ، تعريق شديد و تب)</a:t>
            </a:r>
            <a:endParaRPr lang="fa-IR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بطور كلي سديم و مايعات دريافتي در بيماران همودياليزي بايستي به ميزاني باشد كه افزايش وزن بدن بين دو جلسه همودياليز ، به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0.5-1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كيلوگرم در هر روز محدود شود. </a:t>
            </a:r>
            <a:endParaRPr lang="en-US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604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822126A-33EC-C274-9653-629950BAF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443835"/>
            <a:ext cx="7932424" cy="4275740"/>
          </a:xfrm>
        </p:spPr>
        <p:txBody>
          <a:bodyPr>
            <a:normAutofit fontScale="92500" lnSpcReduction="10000"/>
          </a:bodyPr>
          <a:lstStyle/>
          <a:p>
            <a:pPr marL="812800" lvl="0" indent="-812800" algn="just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fa-IR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cs typeface="Mitra" pitchFamily="2" charset="-78"/>
              </a:rPr>
              <a:t> </a:t>
            </a: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در صورتيكه بيماران بايد تحت كنترل دقيق از نظر آب دريافتي باشند،</a:t>
            </a:r>
            <a:r>
              <a:rPr lang="fa-IR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براي</a:t>
            </a:r>
            <a:r>
              <a:rPr lang="fa-IR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اينكه احساس تشنگي در بيمار كمتر شود مي‌توان از راه‌هاي زير استفاده كرد : </a:t>
            </a:r>
            <a:endParaRPr lang="fa-IR" sz="2400" b="1" kern="0" dirty="0">
              <a:solidFill>
                <a:srgbClr val="C00000"/>
              </a:solidFill>
              <a:latin typeface="Verdana"/>
              <a:cs typeface="B Nazanin" panose="00000400000000000000" pitchFamily="2" charset="-78"/>
            </a:endParaRPr>
          </a:p>
          <a:p>
            <a:pPr marL="812800" lvl="0" indent="-812800" algn="just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endParaRPr lang="fa-IR" sz="2400" kern="0" dirty="0">
              <a:solidFill>
                <a:srgbClr val="C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Low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Ø"/>
              <a:defRPr/>
            </a:pP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ا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ز غذاهاي حاوي سديم زياد اجتناب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شود.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</a:t>
            </a:r>
            <a:endParaRPr lang="fa-IR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r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Ø"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مايعات را در ليوان‌هاي كوچك مصرف نماييم. </a:t>
            </a:r>
            <a:endParaRPr lang="fa-IR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Low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Ø"/>
              <a:defRPr/>
            </a:pP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شستشوي دهان با آب ، اما فرو نبردن آب </a:t>
            </a:r>
          </a:p>
          <a:p>
            <a:pPr lvl="0" algn="justLow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Ø"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استفاده از آب نباتهاي سخت و ترش يا جويدن آدامس كه باعث تحريك ترشح بزاق مي‌گردد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.</a:t>
            </a:r>
            <a:endParaRPr lang="ar-SA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Low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Ø"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بخشي از مايعات دريافتي بصورت يخ مصرف شود چرا كه يخ بيشتر در دهان باقي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مي‌ماند و احساس تشنگي را بهتر برطرف مي‌نمايد. همچنين بهتر است به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آ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بي كه مي‌خواهيم از آن يخ درست نماييم مقداري آب ليمو اضافه كنيم چرا كه آب ليمو باعث تحريك ترشح بزاق مي‌گردد. </a:t>
            </a:r>
          </a:p>
          <a:p>
            <a:pPr lvl="0" algn="justLow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Font typeface="Wingdings" panose="05000000000000000000" pitchFamily="2" charset="2"/>
              <a:buChar char="Ø"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ميوه‌ها و سبزي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ها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در نظرگرفته در رژيم غذايي را بصورت سرد مصرف كنيم. </a:t>
            </a:r>
          </a:p>
          <a:p>
            <a:pPr marL="812800" lvl="0" indent="-812800" algn="r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endParaRPr lang="en-US" altLang="en-US" sz="3200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37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BA59687-F0CE-34D2-20A2-9BE7301B3E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رژیم غذایی  در  همودیالیز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69" y="1270478"/>
            <a:ext cx="8542330" cy="476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43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38DEEE-BCFC-E473-4FF8-F1040F4B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221" y="1333266"/>
            <a:ext cx="8085129" cy="4886561"/>
          </a:xfrm>
        </p:spPr>
        <p:txBody>
          <a:bodyPr/>
          <a:lstStyle/>
          <a:p>
            <a:pPr lvl="0" algn="ctr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تنظيم رژيم غذايي </a:t>
            </a:r>
            <a:r>
              <a:rPr lang="fa-IR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در مرحله همودیالیز:</a:t>
            </a:r>
            <a:endParaRPr lang="en-US" sz="2400" b="1" kern="0" dirty="0">
              <a:solidFill>
                <a:srgbClr val="000066"/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lvl="0" algn="just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latin typeface="Times New Roman" pitchFamily="18" charset="0"/>
                <a:cs typeface="B Nazanin" panose="00000400000000000000" pitchFamily="2" charset="-78"/>
              </a:rPr>
              <a:t>رژيم نويسي عملي براي بيماران همودياليزي با  استفاده از فهرست‌</a:t>
            </a:r>
            <a:r>
              <a:rPr lang="fa-IR" sz="2400" b="1" kern="0" dirty="0">
                <a:latin typeface="Times New Roman" pitchFamily="18" charset="0"/>
                <a:cs typeface="B Nazanin" panose="00000400000000000000" pitchFamily="2" charset="-78"/>
              </a:rPr>
              <a:t> جانشيني</a:t>
            </a:r>
            <a:r>
              <a:rPr lang="ar-SA" sz="2400" b="1" kern="0" dirty="0">
                <a:latin typeface="Times New Roman" pitchFamily="18" charset="0"/>
                <a:cs typeface="B Nazanin" panose="00000400000000000000" pitchFamily="2" charset="-78"/>
              </a:rPr>
              <a:t> بيماران كليوي صورت مي‌گيرد.</a:t>
            </a:r>
            <a:r>
              <a:rPr lang="ar-SA" sz="2400" kern="0" dirty="0">
                <a:latin typeface="Verdana"/>
                <a:cs typeface="B Nazanin" panose="00000400000000000000" pitchFamily="2" charset="-78"/>
              </a:rPr>
              <a:t> </a:t>
            </a:r>
            <a:endParaRPr lang="en-US" sz="2400" kern="0" dirty="0">
              <a:latin typeface="Verdana"/>
              <a:cs typeface="B Nazanin" panose="00000400000000000000" pitchFamily="2" charset="-78"/>
            </a:endParaRPr>
          </a:p>
          <a:p>
            <a:pPr lvl="0" fontAlgn="base">
              <a:spcAft>
                <a:spcPct val="0"/>
              </a:spcAft>
              <a:buFontTx/>
              <a:buChar char="•"/>
              <a:defRPr/>
            </a:pPr>
            <a:endParaRPr lang="en-US" altLang="en-US" sz="3200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948" y="3116322"/>
            <a:ext cx="4464050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2160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0324906-E7DC-4C18-4D9E-D9BA00FDB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195" y="1417638"/>
            <a:ext cx="7016195" cy="1143000"/>
          </a:xfrm>
        </p:spPr>
        <p:txBody>
          <a:bodyPr/>
          <a:lstStyle/>
          <a:p>
            <a:pPr lvl="0" rtl="1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8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B Nazanin" panose="00000400000000000000" pitchFamily="2" charset="-78"/>
              </a:rPr>
              <a:t> </a:t>
            </a:r>
            <a:r>
              <a:rPr lang="ar-SA" sz="28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B Nazanin" panose="00000400000000000000" pitchFamily="2" charset="-78"/>
              </a:rPr>
              <a:t>فهرست‌هاي انتخاب مواد غذايي براي بيماران </a:t>
            </a:r>
            <a:r>
              <a:rPr lang="fa-IR" sz="28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B Nazanin" panose="00000400000000000000" pitchFamily="2" charset="-78"/>
              </a:rPr>
              <a:t>كليوي</a:t>
            </a:r>
            <a:r>
              <a:rPr lang="fa-IR" sz="4000" kern="0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B Nazanin" panose="00000400000000000000" pitchFamily="2" charset="-78"/>
              </a:rPr>
              <a:t/>
            </a:r>
            <a:br>
              <a:rPr lang="fa-IR" sz="4000" kern="0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B Nazanin" panose="00000400000000000000" pitchFamily="2" charset="-78"/>
              </a:rPr>
            </a:b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70" y="2212975"/>
            <a:ext cx="8259763" cy="384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6275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FA4178-0B27-9C6F-F599-32EC8C1CC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Group 1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3218036"/>
              </p:ext>
            </p:extLst>
          </p:nvPr>
        </p:nvGraphicFramePr>
        <p:xfrm>
          <a:off x="611187" y="1141261"/>
          <a:ext cx="8075613" cy="5017604"/>
        </p:xfrm>
        <a:graphic>
          <a:graphicData uri="http://schemas.openxmlformats.org/drawingml/2006/table">
            <a:tbl>
              <a:tblPr rtl="1"/>
              <a:tblGrid>
                <a:gridCol w="1423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97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3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4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5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74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8118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گروه غذايي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</a:txBody>
                  <a:tcPr marL="91444" marR="91444" marT="45726" marB="45726" horzOverflow="overflow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انرژي </a:t>
                      </a:r>
                      <a:r>
                        <a:rPr kumimoji="0" lang="ar-SA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kcal</a:t>
                      </a:r>
                      <a:r>
                        <a:rPr kumimoji="0" lang="ar-SA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پروتئين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gr</a:t>
                      </a: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كربوهيدرات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gr)</a:t>
                      </a: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چربي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gr</a:t>
                      </a: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سديم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mg</a:t>
                      </a:r>
                      <a:r>
                        <a:rPr kumimoji="0" lang="ar-SA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پتاسيم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mg</a:t>
                      </a:r>
                      <a:r>
                        <a:rPr kumimoji="0" lang="ar-SA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فسفر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mg</a:t>
                      </a:r>
                      <a:r>
                        <a:rPr kumimoji="0" lang="ar-SA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0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ea typeface="Times New Roman" pitchFamily="18" charset="0"/>
                          <a:cs typeface="Mitra" pitchFamily="2" charset="-78"/>
                        </a:rPr>
                        <a:t>ميوه </a:t>
                      </a:r>
                      <a:r>
                        <a:rPr kumimoji="0" lang="fa-IR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ea typeface="Times New Roman" pitchFamily="18" charset="0"/>
                          <a:cs typeface="Mitra" pitchFamily="2" charset="-78"/>
                        </a:rPr>
                        <a:t>ها</a:t>
                      </a:r>
                      <a:r>
                        <a:rPr kumimoji="0" lang="ar-SA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ea typeface="Times New Roman" pitchFamily="18" charset="0"/>
                          <a:cs typeface="Mitra" pitchFamily="2" charset="-78"/>
                        </a:rPr>
                        <a:t> 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ea typeface="Times New Roman" pitchFamily="18" charset="0"/>
                        <a:cs typeface="Mitra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ea typeface="Times New Roman" pitchFamily="18" charset="0"/>
                          <a:cs typeface="Mitra" pitchFamily="2" charset="-78"/>
                        </a:rPr>
                        <a:t>پتاسيم كم 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ea typeface="Times New Roman" pitchFamily="18" charset="0"/>
                        <a:cs typeface="Mitra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ea typeface="Times New Roman" pitchFamily="18" charset="0"/>
                          <a:cs typeface="Mitra" pitchFamily="2" charset="-78"/>
                        </a:rPr>
                        <a:t>پتاسيم متوسط 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ea typeface="Times New Roman" pitchFamily="18" charset="0"/>
                        <a:cs typeface="Mitra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Times New Roman" pitchFamily="18" charset="0"/>
                          <a:cs typeface="Mitra" pitchFamily="2" charset="-78"/>
                        </a:rPr>
                        <a:t>پتاسيم بالا</a:t>
                      </a:r>
                      <a:r>
                        <a:rPr kumimoji="0" lang="ar-SA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Times New Roman" pitchFamily="18" charset="0"/>
                          <a:cs typeface="Mitra" pitchFamily="2" charset="-78"/>
                        </a:rPr>
                        <a:t> 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  <a:ea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60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60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60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0.5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0.5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0.5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15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15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15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__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__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__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ناچيز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ناچيز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ناچيز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70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150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270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15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15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15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2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چربيها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</a:txBody>
                  <a:tcPr marL="91444" marR="91444" marT="45726" marB="45726" horzOverflow="overflow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45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__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C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__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5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55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10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5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51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مواد غذايي 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/>
                      </a:r>
                      <a:b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</a:br>
                      <a:r>
                        <a:rPr kumimoji="0" lang="ar-SA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پر كالري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</a:txBody>
                  <a:tcPr marL="91444" marR="91444" marT="45726" marB="45726" horzOverflow="overflow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60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ناچيز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15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__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15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20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5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28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نمك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</a:txBody>
                  <a:tcPr marL="91444" marR="91444" marT="45726" marB="45726" horzOverflow="overflow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__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__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C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__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C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__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C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250</a:t>
                      </a: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__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C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Mitra" pitchFamily="2" charset="-78"/>
                        </a:rPr>
                        <a:t>__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C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Mitra" pitchFamily="2" charset="-78"/>
                      </a:endParaRPr>
                    </a:p>
                  </a:txBody>
                  <a:tcPr marL="91444" marR="91444" marT="45726" marB="45726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513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F1F4B-486A-9E73-58A3-2CA6CC3E7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490" y="1291130"/>
            <a:ext cx="7016195" cy="1143000"/>
          </a:xfrm>
        </p:spPr>
        <p:txBody>
          <a:bodyPr/>
          <a:lstStyle/>
          <a:p>
            <a:pPr algn="ctr"/>
            <a:r>
              <a:rPr lang="fa-IR" altLang="en-US" sz="3200" b="1" dirty="0">
                <a:latin typeface="Arial"/>
                <a:ea typeface="Mitra"/>
                <a:cs typeface="B Nazanin" panose="00000400000000000000" pitchFamily="2" charset="-78"/>
              </a:rPr>
              <a:t>گروه لبنیات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4" name="Content Placeholder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90" y="2228850"/>
            <a:ext cx="8229600" cy="381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6655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45F5FF6-BFAB-1B49-3108-3972B867A260}"/>
              </a:ext>
            </a:extLst>
          </p:cNvPr>
          <p:cNvSpPr/>
          <p:nvPr/>
        </p:nvSpPr>
        <p:spPr>
          <a:xfrm>
            <a:off x="1976015" y="985720"/>
            <a:ext cx="6871725" cy="35122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7F6EF94-839C-866A-4594-D8EE5EA1CF17}"/>
              </a:ext>
            </a:extLst>
          </p:cNvPr>
          <p:cNvSpPr/>
          <p:nvPr/>
        </p:nvSpPr>
        <p:spPr>
          <a:xfrm>
            <a:off x="1670605" y="913607"/>
            <a:ext cx="6986940" cy="35843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EA1E99-3B70-27CC-3A2E-181995140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96989"/>
            <a:ext cx="8229600" cy="1143000"/>
          </a:xfrm>
        </p:spPr>
        <p:txBody>
          <a:bodyPr>
            <a:normAutofit/>
          </a:bodyPr>
          <a:lstStyle/>
          <a:p>
            <a:pPr lvl="0" algn="r" rtl="1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اهداف رژیم درمانی در همودیالیز: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835" y="2005013"/>
            <a:ext cx="7886700" cy="4351338"/>
          </a:xfrm>
        </p:spPr>
        <p:txBody>
          <a:bodyPr/>
          <a:lstStyle/>
          <a:p>
            <a:pPr lvl="0" algn="r" rtl="1"/>
            <a:r>
              <a:rPr lang="fa-IR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بهبود وضعیت تغذیه بیماران و جلوگیری از سوء تغذیه</a:t>
            </a:r>
          </a:p>
          <a:p>
            <a:pPr lvl="0" algn="r" rtl="1"/>
            <a:r>
              <a:rPr lang="fa-IR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جلوگیری از </a:t>
            </a:r>
            <a:r>
              <a:rPr lang="en-US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CVD</a:t>
            </a:r>
          </a:p>
          <a:p>
            <a:pPr lvl="0" algn="r" rtl="1"/>
            <a:r>
              <a:rPr lang="fa-IR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پیشگیری و درمان هیپرپاراتیروئیدیسم</a:t>
            </a:r>
          </a:p>
          <a:p>
            <a:pPr lvl="0" algn="r" rtl="1"/>
            <a:r>
              <a:rPr lang="fa-IR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پیشگیری از توکسیته اورمیک و اختلالات متابولیک</a:t>
            </a:r>
            <a:endParaRPr lang="en-US" sz="2400" b="1" dirty="0">
              <a:solidFill>
                <a:srgbClr val="002060"/>
              </a:solidFill>
              <a:latin typeface="IranNastaliq" panose="02020505000000020003"/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E91876-F34C-074C-C2B8-083963A55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296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600" y="676144"/>
            <a:ext cx="7886700" cy="1325563"/>
          </a:xfrm>
        </p:spPr>
        <p:txBody>
          <a:bodyPr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/>
            </a:r>
            <a:br>
              <a:rPr lang="fa-IR" b="1" dirty="0">
                <a:cs typeface="B Nazanin" panose="00000400000000000000" pitchFamily="2" charset="-78"/>
              </a:rPr>
            </a:br>
            <a:r>
              <a:rPr lang="fa-IR" sz="3200" b="1" dirty="0">
                <a:cs typeface="B Nazanin" panose="00000400000000000000" pitchFamily="2" charset="-78"/>
              </a:rPr>
              <a:t>گروه نان و غلات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65" y="1861784"/>
            <a:ext cx="829597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1702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6DB6AA7-A975-EA43-D6D5-9FEA6035E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50320"/>
            <a:ext cx="7886700" cy="1325563"/>
          </a:xfrm>
        </p:spPr>
        <p:txBody>
          <a:bodyPr/>
          <a:lstStyle/>
          <a:p>
            <a:pPr algn="ctr"/>
            <a:r>
              <a:rPr lang="fa-IR" altLang="en-US" sz="3200" b="1" dirty="0">
                <a:latin typeface="Arial"/>
                <a:cs typeface="B Nazanin" panose="00000400000000000000" pitchFamily="2" charset="-78"/>
              </a:rPr>
              <a:t>گروه گوشت ها و جایگزین ها</a:t>
            </a:r>
            <a:r>
              <a:rPr lang="en-US" altLang="en-US" sz="3200" b="1" dirty="0">
                <a:latin typeface="Arial"/>
                <a:cs typeface="B Nazanin" panose="00000400000000000000" pitchFamily="2" charset="-78"/>
              </a:rPr>
              <a:t/>
            </a:r>
            <a:br>
              <a:rPr lang="en-US" altLang="en-US" sz="3200" b="1" dirty="0">
                <a:latin typeface="Arial"/>
                <a:cs typeface="B Nazanin" panose="00000400000000000000" pitchFamily="2" charset="-78"/>
              </a:rPr>
            </a:br>
            <a:endParaRPr lang="en-US" sz="3200" b="1" dirty="0"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6" y="1849626"/>
            <a:ext cx="8370888" cy="445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4604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2E274A5-724B-F6AA-8593-566AD6F51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080" y="1182272"/>
            <a:ext cx="7886700" cy="1325563"/>
          </a:xfrm>
        </p:spPr>
        <p:txBody>
          <a:bodyPr/>
          <a:lstStyle/>
          <a:p>
            <a:pPr algn="ctr"/>
            <a:r>
              <a:rPr lang="fa-IR" altLang="en-US" sz="3200" b="1" dirty="0">
                <a:latin typeface="Arial"/>
                <a:cs typeface="B Nazanin" panose="00000400000000000000" pitchFamily="2" charset="-78"/>
              </a:rPr>
              <a:t>گروه سبزی ها</a:t>
            </a:r>
            <a:r>
              <a:rPr lang="en-US" altLang="en-US" sz="3200" b="1" dirty="0">
                <a:latin typeface="Arial"/>
                <a:cs typeface="B Nazanin" panose="00000400000000000000" pitchFamily="2" charset="-78"/>
              </a:rPr>
              <a:t/>
            </a:r>
            <a:br>
              <a:rPr lang="en-US" altLang="en-US" sz="3200" b="1" dirty="0">
                <a:latin typeface="Arial"/>
                <a:cs typeface="B Nazanin" panose="00000400000000000000" pitchFamily="2" charset="-78"/>
              </a:rPr>
            </a:br>
            <a:endParaRPr lang="en-US" sz="3200" b="1" dirty="0"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80" y="2032190"/>
            <a:ext cx="7559675" cy="4324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03722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996683-33A4-773F-3B58-F3CCB93FD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70" y="1774404"/>
            <a:ext cx="814705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443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9A3765E-4FA8-36BA-F2DC-527A839A4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226" y="985720"/>
            <a:ext cx="7474309" cy="1143000"/>
          </a:xfrm>
        </p:spPr>
        <p:txBody>
          <a:bodyPr/>
          <a:lstStyle/>
          <a:p>
            <a:pPr algn="ctr"/>
            <a:r>
              <a:rPr lang="fa-IR" altLang="en-US" sz="3200" b="1" dirty="0">
                <a:latin typeface="Arial"/>
                <a:cs typeface="B Nazanin" panose="00000400000000000000" pitchFamily="2" charset="-78"/>
              </a:rPr>
              <a:t>گروه میوه ها</a:t>
            </a:r>
            <a:endParaRPr lang="en-US" sz="3200" b="1" dirty="0"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2" y="1971677"/>
            <a:ext cx="83216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9387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F01CE1-75F3-D73F-AE1C-F0A77C5EC9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17690"/>
            <a:ext cx="8229600" cy="440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308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38A34FC-1699-456A-E654-CA02632100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45" y="1186663"/>
            <a:ext cx="7886700" cy="1325563"/>
          </a:xfrm>
        </p:spPr>
        <p:txBody>
          <a:bodyPr/>
          <a:lstStyle/>
          <a:p>
            <a:pPr algn="ctr"/>
            <a:r>
              <a:rPr lang="fa-IR" altLang="en-US" sz="3200" b="1" dirty="0">
                <a:latin typeface="Arial"/>
                <a:cs typeface="B Nazanin" panose="00000400000000000000" pitchFamily="2" charset="-78"/>
              </a:rPr>
              <a:t>گروه چربی ها </a:t>
            </a:r>
            <a:endParaRPr lang="en-US" sz="3200" b="1" dirty="0"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2478091"/>
            <a:ext cx="7486650" cy="287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6991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E1E253-4592-CC7C-8E47-B7FC5B20E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0583" y="1443835"/>
            <a:ext cx="7321604" cy="1143000"/>
          </a:xfrm>
        </p:spPr>
        <p:txBody>
          <a:bodyPr/>
          <a:lstStyle/>
          <a:p>
            <a:pPr algn="ctr"/>
            <a:r>
              <a:rPr lang="fa-IR" altLang="en-US" sz="3200" b="1" dirty="0">
                <a:latin typeface="Arial"/>
                <a:cs typeface="B Nazanin" panose="00000400000000000000" pitchFamily="2" charset="-78"/>
              </a:rPr>
              <a:t>گروه مواد غذایی پر کالری</a:t>
            </a:r>
            <a:r>
              <a:rPr lang="en-US" altLang="en-US" sz="3200" b="1" dirty="0">
                <a:latin typeface="Arial"/>
                <a:cs typeface="B Nazanin" panose="00000400000000000000" pitchFamily="2" charset="-78"/>
              </a:rPr>
              <a:t>     </a:t>
            </a:r>
            <a:endParaRPr lang="en-US" sz="3200" b="1" dirty="0"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2" y="2512770"/>
            <a:ext cx="8080375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14298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1BC2DB-1B47-5D43-5F1A-D9F3A09E4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7315" y="985720"/>
            <a:ext cx="7779720" cy="1143000"/>
          </a:xfrm>
        </p:spPr>
        <p:txBody>
          <a:bodyPr/>
          <a:lstStyle/>
          <a:p>
            <a:pPr algn="ctr"/>
            <a:r>
              <a:rPr lang="fa-IR" altLang="en-US" sz="3200" b="1" dirty="0">
                <a:latin typeface="Arial"/>
                <a:cs typeface="B Nazanin" panose="00000400000000000000" pitchFamily="2" charset="-78"/>
              </a:rPr>
              <a:t>گروه منابع پروتئین جایگزین</a:t>
            </a:r>
            <a:endParaRPr lang="en-US" sz="3200" b="1" dirty="0"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70" y="1844189"/>
            <a:ext cx="8175625" cy="2901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967781" y="4804580"/>
            <a:ext cx="67190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Low" rtl="1">
              <a:defRPr/>
            </a:pPr>
            <a:r>
              <a:rPr lang="ar-SA" sz="2000" b="1" kern="0" dirty="0">
                <a:solidFill>
                  <a:srgbClr val="000066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گروه منابع پروتئيني جايگزين فقط تحت نظارت </a:t>
            </a:r>
            <a:r>
              <a:rPr lang="fa-IR" sz="2000" b="1" kern="0" dirty="0">
                <a:solidFill>
                  <a:srgbClr val="000066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مشاور</a:t>
            </a:r>
            <a:r>
              <a:rPr lang="ar-SA" sz="2000" b="1" kern="0" dirty="0">
                <a:solidFill>
                  <a:srgbClr val="000066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 تغذيه ميتوانند در رژيم غذايي بيمار قرار داده شوند به همين دليل اين گروه در جدول فهرست هاي انتخاب مواد غذايي آورده نشده اند</a:t>
            </a:r>
            <a:r>
              <a:rPr lang="fa-IR" sz="2000" b="1" kern="0" dirty="0">
                <a:solidFill>
                  <a:srgbClr val="000066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kern="0" dirty="0">
                <a:solidFill>
                  <a:srgbClr val="000066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و</a:t>
            </a:r>
            <a:r>
              <a:rPr lang="fa-IR" sz="2000" b="1" kern="0" dirty="0">
                <a:solidFill>
                  <a:srgbClr val="000066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kern="0" dirty="0">
                <a:solidFill>
                  <a:srgbClr val="000066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معمولا" به بيماران توصيه مي</a:t>
            </a:r>
            <a:r>
              <a:rPr lang="fa-IR" sz="2000" b="1" kern="0" dirty="0">
                <a:solidFill>
                  <a:srgbClr val="000066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kern="0" dirty="0">
                <a:solidFill>
                  <a:srgbClr val="000066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گردد از مواد غذايي اين گروه بدليل دارا بودن فسفر و پتاسيم بالا استفاده نكنند</a:t>
            </a:r>
            <a:r>
              <a:rPr lang="fa-IR" sz="2000" b="1" kern="0" dirty="0">
                <a:solidFill>
                  <a:srgbClr val="000066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  <a:endParaRPr lang="en-US" kern="0" dirty="0">
              <a:solidFill>
                <a:sysClr val="windowText" lastClr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55532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AC9353-4023-4E02-022E-4355CDD82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6D2279D2-3542-0BB1-56AD-DADFA41C3C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</p:spPr>
      </p:pic>
      <p:pic>
        <p:nvPicPr>
          <p:cNvPr id="3277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133600"/>
            <a:ext cx="7272338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458DD9-3AA0-4569-BF10-C91DBF137079}" type="slidenum">
              <a:rPr kumimoji="0" lang="es-E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063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F168FB-90F1-BAB6-A03E-19A6944E8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51586" y="1443835"/>
            <a:ext cx="7627014" cy="4275740"/>
          </a:xfrm>
        </p:spPr>
        <p:txBody>
          <a:bodyPr>
            <a:normAutofit lnSpcReduction="10000"/>
          </a:bodyPr>
          <a:lstStyle/>
          <a:p>
            <a:pPr marL="0" lv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latin typeface="IranNastaliq" panose="02020505000000020003"/>
                <a:cs typeface="B Nazanin" panose="00000400000000000000" pitchFamily="2" charset="-78"/>
              </a:rPr>
              <a:t>به دلیل شیوع بالای سوء تغذیه ، بررسی دوره ای وضعیت تغذیه ای بیماران دیالیزی باید قسمتی از مراقبتهای روتین این بیماران باشد</a:t>
            </a:r>
            <a:r>
              <a:rPr lang="fa-IR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.</a:t>
            </a:r>
            <a:endParaRPr lang="en-US" b="1" dirty="0">
              <a:solidFill>
                <a:srgbClr val="002060"/>
              </a:solidFill>
              <a:latin typeface="IranNastaliq" panose="02020505000000020003"/>
              <a:cs typeface="B Nazanin" panose="00000400000000000000" pitchFamily="2" charset="-78"/>
            </a:endParaRPr>
          </a:p>
          <a:p>
            <a:pPr lvl="0" algn="r" rtl="1"/>
            <a:endParaRPr lang="en-US" b="1" dirty="0">
              <a:solidFill>
                <a:srgbClr val="002060"/>
              </a:solidFill>
              <a:latin typeface="IranNastaliq" panose="02020505000000020003"/>
              <a:cs typeface="B Nazanin" panose="00000400000000000000" pitchFamily="2" charset="-78"/>
            </a:endParaRPr>
          </a:p>
          <a:p>
            <a:pPr marL="0" lv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latin typeface="IranNastaliq" panose="02020505000000020003"/>
                <a:cs typeface="B Nazanin" panose="00000400000000000000" pitchFamily="2" charset="-78"/>
              </a:rPr>
              <a:t>عوارض سوء تغذیه:</a:t>
            </a:r>
          </a:p>
          <a:p>
            <a:pPr lvl="0" algn="r" rtl="1"/>
            <a:r>
              <a:rPr lang="fa-IR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افزایش خطر مرگ و میر</a:t>
            </a:r>
          </a:p>
          <a:p>
            <a:pPr lvl="0" algn="r" rtl="1"/>
            <a:r>
              <a:rPr lang="fa-IR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کاهش سطح ایمنی</a:t>
            </a:r>
          </a:p>
          <a:p>
            <a:pPr lvl="0" algn="r" rtl="1"/>
            <a:r>
              <a:rPr lang="fa-IR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از دست رفتن چربی زیر جلدی </a:t>
            </a:r>
          </a:p>
          <a:p>
            <a:pPr lvl="0" algn="r" rtl="1"/>
            <a:r>
              <a:rPr lang="fa-IR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تحلیل عضلانی</a:t>
            </a:r>
          </a:p>
          <a:p>
            <a:pPr lvl="0" algn="r" rtl="1"/>
            <a:r>
              <a:rPr lang="fa-IR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طولانی شدن دوره بستری</a:t>
            </a:r>
          </a:p>
          <a:p>
            <a:pPr lvl="0" algn="r" rtl="1"/>
            <a:r>
              <a:rPr lang="fa-IR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به هم خوردن تعادل الکترولیت</a:t>
            </a:r>
          </a:p>
          <a:p>
            <a:pPr lvl="0" algn="r" rtl="1"/>
            <a:r>
              <a:rPr lang="fa-IR" sz="2400" b="1" dirty="0">
                <a:solidFill>
                  <a:srgbClr val="002060"/>
                </a:solidFill>
                <a:latin typeface="IranNastaliq" panose="02020505000000020003"/>
                <a:cs typeface="B Nazanin" panose="00000400000000000000" pitchFamily="2" charset="-78"/>
              </a:rPr>
              <a:t>بی حالی</a:t>
            </a:r>
            <a:endParaRPr lang="en-US" sz="2400" b="1" dirty="0">
              <a:solidFill>
                <a:srgbClr val="002060"/>
              </a:solidFill>
              <a:latin typeface="IranNastaliq" panose="02020505000000020003"/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AE02030-6267-239A-7AE0-F18F0E84D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794" name="Rectangle 2"/>
          <p:cNvSpPr>
            <a:spLocks noGrp="1" noChangeArrowheads="1"/>
          </p:cNvSpPr>
          <p:nvPr>
            <p:ph idx="1"/>
          </p:nvPr>
        </p:nvSpPr>
        <p:spPr>
          <a:xfrm>
            <a:off x="296260" y="1291130"/>
            <a:ext cx="8686800" cy="5259505"/>
          </a:xfrm>
        </p:spPr>
        <p:txBody>
          <a:bodyPr/>
          <a:lstStyle/>
          <a:p>
            <a:pPr algn="just" rtl="1" eaLnBrk="1" hangingPunct="1">
              <a:buFont typeface="Wingdings" panose="05000000000000000000" pitchFamily="2" charset="2"/>
              <a:buNone/>
            </a:pPr>
            <a:r>
              <a:rPr lang="fa-IR" altLang="en-US" sz="2800" b="1" dirty="0">
                <a:ea typeface="Mitra"/>
                <a:cs typeface="Mitra"/>
              </a:rPr>
              <a:t>   </a:t>
            </a:r>
            <a:r>
              <a:rPr lang="ar-SA" altLang="en-US" sz="2400" b="1" dirty="0">
                <a:ea typeface="Mitra"/>
                <a:cs typeface="B Nazanin" panose="00000400000000000000" pitchFamily="2" charset="-78"/>
              </a:rPr>
              <a:t>آقاي </a:t>
            </a:r>
            <a:r>
              <a:rPr lang="fa-IR" altLang="en-US" sz="2400" b="1" dirty="0">
                <a:ea typeface="Mitra"/>
                <a:cs typeface="B Nazanin" panose="00000400000000000000" pitchFamily="2" charset="-78"/>
              </a:rPr>
              <a:t>م . ب </a:t>
            </a:r>
            <a:r>
              <a:rPr lang="ar-SA" altLang="en-US" sz="2400" b="1" dirty="0">
                <a:ea typeface="Mitra"/>
                <a:cs typeface="B Nazanin" panose="00000400000000000000" pitchFamily="2" charset="-78"/>
              </a:rPr>
              <a:t>بيمار 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49 </a:t>
            </a:r>
            <a:r>
              <a:rPr lang="ar-SA" altLang="en-US" sz="2400" b="1" dirty="0">
                <a:ea typeface="Mitra"/>
                <a:cs typeface="B Nazanin" panose="00000400000000000000" pitchFamily="2" charset="-78"/>
              </a:rPr>
              <a:t> ساله‌اي است كه از سه سال پيش مبتلا به نارسايي مزمن كليه بوده و در حال حاضر مطابق با تشخيص متخصص نفرولوژي </a:t>
            </a:r>
            <a:r>
              <a:rPr lang="ar-SA" altLang="en-US" sz="2400" b="1" u="sng" dirty="0">
                <a:solidFill>
                  <a:srgbClr val="FF0066"/>
                </a:solidFill>
                <a:ea typeface="Mitra"/>
                <a:cs typeface="B Nazanin" panose="00000400000000000000" pitchFamily="2" charset="-78"/>
              </a:rPr>
              <a:t>تحت درمان با همودياليز</a:t>
            </a:r>
            <a:r>
              <a:rPr lang="ar-SA" altLang="en-US" sz="2400" b="1" dirty="0">
                <a:ea typeface="Mitra"/>
                <a:cs typeface="B Nazanin" panose="00000400000000000000" pitchFamily="2" charset="-78"/>
              </a:rPr>
              <a:t> است.</a:t>
            </a:r>
            <a:r>
              <a:rPr lang="en-US" altLang="en-US" sz="2400" b="1" dirty="0">
                <a:ea typeface="Mitra"/>
                <a:cs typeface="B Nazanin" panose="00000400000000000000" pitchFamily="2" charset="-78"/>
              </a:rPr>
              <a:t> </a:t>
            </a:r>
            <a:r>
              <a:rPr lang="ar-SA" altLang="en-US" sz="2400" b="1" dirty="0">
                <a:ea typeface="Mitra"/>
                <a:cs typeface="B Nazanin" panose="00000400000000000000" pitchFamily="2" charset="-78"/>
              </a:rPr>
              <a:t>پزشك جهت تنظيم رژيم غذايي ، بيمار فوق را كه فاقد ديابت و فشارخون است به شما ارجاع داده است . بيمار</a:t>
            </a:r>
            <a:r>
              <a:rPr lang="en-US" altLang="en-US" sz="2400" b="1" dirty="0">
                <a:ea typeface="Mitra"/>
                <a:cs typeface="B Nazanin" panose="00000400000000000000" pitchFamily="2" charset="-78"/>
              </a:rPr>
              <a:t> </a:t>
            </a:r>
            <a:r>
              <a:rPr lang="ar-SA" altLang="en-US" sz="2400" b="1" dirty="0">
                <a:ea typeface="Mitra"/>
                <a:cs typeface="B Nazanin" panose="00000400000000000000" pitchFamily="2" charset="-78"/>
              </a:rPr>
              <a:t>فوق الذكر كارمند يكي از ادارات مي‌باشد كه در حال حاضر وزن</a:t>
            </a:r>
            <a:r>
              <a:rPr lang="fa-IR" altLang="en-US" sz="2400" b="1" dirty="0">
                <a:ea typeface="Mitra"/>
                <a:cs typeface="B Nazanin" panose="00000400000000000000" pitchFamily="2" charset="-78"/>
              </a:rPr>
              <a:t> خشك</a:t>
            </a:r>
            <a:r>
              <a:rPr lang="ar-SA" altLang="en-US" sz="2400" b="1" dirty="0">
                <a:ea typeface="Mitra"/>
                <a:cs typeface="B Nazanin" panose="00000400000000000000" pitchFamily="2" charset="-78"/>
              </a:rPr>
              <a:t> او 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55</a:t>
            </a:r>
            <a:r>
              <a:rPr lang="ar-SA" altLang="en-US" sz="2400" b="1" dirty="0">
                <a:ea typeface="Mitra"/>
                <a:cs typeface="B Nazanin" panose="00000400000000000000" pitchFamily="2" charset="-78"/>
              </a:rPr>
              <a:t> كيلوگرم و قد </a:t>
            </a:r>
            <a:r>
              <a:rPr lang="fa-IR" altLang="en-US" sz="2400" b="1" dirty="0">
                <a:ea typeface="Mitra"/>
                <a:cs typeface="B Nazanin" panose="00000400000000000000" pitchFamily="2" charset="-78"/>
              </a:rPr>
              <a:t>او</a:t>
            </a:r>
            <a:r>
              <a:rPr lang="ar-SA" altLang="en-US" sz="2400" b="1" dirty="0">
                <a:ea typeface="Mitra"/>
                <a:cs typeface="B Nazanin" panose="00000400000000000000" pitchFamily="2" charset="-78"/>
              </a:rPr>
              <a:t>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160</a:t>
            </a:r>
            <a:r>
              <a:rPr lang="ar-SA" altLang="en-US" sz="2400" b="1" dirty="0">
                <a:cs typeface="B Nazanin" panose="00000400000000000000" pitchFamily="2" charset="-78"/>
              </a:rPr>
              <a:t> سانتي متر مي‌باشد. </a:t>
            </a:r>
            <a:endParaRPr lang="fa-IR" altLang="en-US" sz="2400" b="1" dirty="0">
              <a:cs typeface="B Nazanin" panose="00000400000000000000" pitchFamily="2" charset="-78"/>
            </a:endParaRPr>
          </a:p>
          <a:p>
            <a:pPr algn="just" rtl="1" eaLnBrk="1" hangingPunct="1">
              <a:buFont typeface="Wingdings" panose="05000000000000000000" pitchFamily="2" charset="2"/>
              <a:buNone/>
            </a:pPr>
            <a:r>
              <a:rPr lang="fa-IR" altLang="en-US" sz="2400" b="1" dirty="0">
                <a:cs typeface="B Nazanin" panose="00000400000000000000" pitchFamily="2" charset="-78"/>
              </a:rPr>
              <a:t>         </a:t>
            </a:r>
            <a:r>
              <a:rPr lang="ar-SA" altLang="en-US" sz="2400" b="1" dirty="0">
                <a:cs typeface="B Nazanin" panose="00000400000000000000" pitchFamily="2" charset="-78"/>
              </a:rPr>
              <a:t>نتايج آزمايشات بيمار به شرح ذيل مي‌باشد : </a:t>
            </a:r>
          </a:p>
          <a:p>
            <a:pPr algn="r" rtl="1" eaLnBrk="1" hangingPunct="1">
              <a:buFont typeface="Wingdings" panose="05000000000000000000" pitchFamily="2" charset="2"/>
              <a:buNone/>
            </a:pP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         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 </a:t>
            </a: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 </a:t>
            </a:r>
            <a:r>
              <a:rPr lang="ar-SA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ازت اوره خون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(BUN)</a:t>
            </a: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mg/dL</a:t>
            </a: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65</a:t>
            </a: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             </a:t>
            </a:r>
            <a:r>
              <a:rPr lang="ar-SA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فسفر سرم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4.5 mg/dL</a:t>
            </a:r>
            <a:endParaRPr lang="ar-SA" altLang="en-US" sz="2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 eaLnBrk="1" hangingPunct="1">
              <a:buFont typeface="Wingdings" panose="05000000000000000000" pitchFamily="2" charset="2"/>
              <a:buNone/>
            </a:pP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          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كراتينين سرم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10 mg/dL</a:t>
            </a:r>
            <a:r>
              <a:rPr lang="ar-SA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	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                  </a:t>
            </a: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  </a:t>
            </a:r>
            <a:r>
              <a:rPr lang="ar-SA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سديم سرم</a:t>
            </a: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140 </a:t>
            </a:r>
            <a:r>
              <a:rPr lang="en-US" altLang="en-US" sz="24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mEq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/L</a:t>
            </a:r>
            <a:endParaRPr lang="ar-SA" altLang="en-US" sz="2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 eaLnBrk="1" hangingPunct="1">
              <a:buFont typeface="Wingdings" panose="05000000000000000000" pitchFamily="2" charset="2"/>
              <a:buNone/>
            </a:pP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         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 </a:t>
            </a: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پتاسيم سرم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4.8 </a:t>
            </a:r>
            <a:r>
              <a:rPr lang="en-US" altLang="en-US" sz="24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mEq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/L</a:t>
            </a: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                           </a:t>
            </a:r>
            <a:r>
              <a:rPr lang="ar-SA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كلسيم سرم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9 mg/dL</a:t>
            </a:r>
            <a:r>
              <a:rPr lang="ar-SA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</a:p>
          <a:p>
            <a:pPr algn="r" rtl="1" eaLnBrk="1" hangingPunct="1">
              <a:buFont typeface="Wingdings" panose="05000000000000000000" pitchFamily="2" charset="2"/>
              <a:buNone/>
            </a:pP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        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 </a:t>
            </a: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حجم ادرار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24</a:t>
            </a:r>
            <a:r>
              <a:rPr lang="ar-SA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ساعته : </a:t>
            </a:r>
            <a:r>
              <a:rPr lang="en-US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500</a:t>
            </a:r>
            <a:r>
              <a:rPr lang="ar-SA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سي سي </a:t>
            </a:r>
            <a:endParaRPr lang="en-US" altLang="en-US" sz="2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33795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978A3E-09DC-423A-B6F1-53192BBA61A0}" type="slidenum">
              <a:rPr kumimoji="0" lang="es-E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7358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16A89E3-9C1C-0923-C9FD-CD139DDA90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818" name="Rectangle 2"/>
          <p:cNvSpPr>
            <a:spLocks noGrp="1" noChangeArrowheads="1"/>
          </p:cNvSpPr>
          <p:nvPr>
            <p:ph idx="1"/>
          </p:nvPr>
        </p:nvSpPr>
        <p:spPr>
          <a:xfrm>
            <a:off x="143554" y="2781300"/>
            <a:ext cx="8551481" cy="3549093"/>
          </a:xfrm>
        </p:spPr>
        <p:txBody>
          <a:bodyPr/>
          <a:lstStyle/>
          <a:p>
            <a:pPr algn="justLow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fa-IR" altLang="en-US" sz="2400" b="1" dirty="0">
              <a:solidFill>
                <a:srgbClr val="FF0066"/>
              </a:solidFill>
              <a:latin typeface="Times New Roman" panose="02020603050405020304" pitchFamily="18" charset="0"/>
              <a:ea typeface="Mitra"/>
              <a:cs typeface="B Nazanin" panose="00000400000000000000" pitchFamily="2" charset="-78"/>
            </a:endParaRPr>
          </a:p>
          <a:p>
            <a:pPr algn="justLow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ar-SA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چون </a:t>
            </a:r>
            <a:r>
              <a:rPr lang="en-US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BMI</a:t>
            </a:r>
            <a:r>
              <a:rPr lang="ar-SA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بيمار در محدوده طبيعي </a:t>
            </a:r>
            <a:r>
              <a:rPr lang="en-US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18.5-25</a:t>
            </a:r>
            <a:r>
              <a:rPr lang="ar-SA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fa-IR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قرار </a:t>
            </a:r>
            <a:r>
              <a:rPr lang="ar-SA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دارد لذا بر</a:t>
            </a:r>
            <a:r>
              <a:rPr lang="fa-IR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ar-SA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مبناي وزن فعلي بيمار انرژي مورد نياز او محاسبه مي‌گردد</a:t>
            </a:r>
            <a:r>
              <a:rPr lang="fa-IR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.</a:t>
            </a:r>
            <a:r>
              <a:rPr lang="ar-SA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endParaRPr lang="fa-IR" altLang="en-US" sz="2400" b="1" dirty="0">
              <a:latin typeface="Times New Roman" panose="02020603050405020304" pitchFamily="18" charset="0"/>
              <a:ea typeface="Mitra"/>
              <a:cs typeface="B Nazanin" panose="00000400000000000000" pitchFamily="2" charset="-78"/>
            </a:endParaRPr>
          </a:p>
          <a:p>
            <a:pPr algn="r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ar-SA" altLang="en-US" sz="2400" b="1" dirty="0">
                <a:solidFill>
                  <a:srgbClr val="CC0099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انرژي متابولسيم پايه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                                          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1320 Kcal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=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24 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×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×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55 </a:t>
            </a:r>
          </a:p>
          <a:p>
            <a:pPr algn="r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ar-SA" altLang="en-US" sz="2400" b="1" dirty="0">
                <a:solidFill>
                  <a:srgbClr val="FF9933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انرژي مورد نياز براي فعاليت بدني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                      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396 Kcal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=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0.30 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× 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1320</a:t>
            </a:r>
          </a:p>
          <a:p>
            <a:pPr algn="r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ar-SA" altLang="en-US" sz="2400" b="1" dirty="0">
                <a:solidFill>
                  <a:srgbClr val="CC0099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انرژي مورد نياز براي اثرگرمازايي غذا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    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172 Kcal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=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0.10 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×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(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396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+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1320 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)</a:t>
            </a:r>
            <a:endParaRPr lang="en-US" altLang="en-US" sz="2400" b="1" dirty="0">
              <a:latin typeface="Times New Roman" panose="02020603050405020304" pitchFamily="18" charset="0"/>
              <a:ea typeface="Mitra"/>
              <a:cs typeface="B Nazanin" panose="00000400000000000000" pitchFamily="2" charset="-78"/>
            </a:endParaRPr>
          </a:p>
          <a:p>
            <a:pPr algn="r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ar-SA" altLang="en-US" sz="2400" b="1" dirty="0">
                <a:solidFill>
                  <a:srgbClr val="FF9933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كل انرژي مورد نياز</a:t>
            </a:r>
            <a:r>
              <a:rPr lang="en-US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 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               </a:t>
            </a:r>
            <a:r>
              <a:rPr lang="ar-SA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1888 Kcal</a:t>
            </a:r>
            <a:r>
              <a:rPr lang="fa-IR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=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172</a:t>
            </a:r>
            <a:r>
              <a:rPr lang="fa-IR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+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396 </a:t>
            </a:r>
            <a:r>
              <a:rPr lang="fa-IR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+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1320 </a:t>
            </a:r>
            <a:r>
              <a:rPr lang="fa-IR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fa-IR" altLang="en-US" sz="24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 </a:t>
            </a:r>
            <a:endParaRPr lang="ar-SA" altLang="en-US" sz="2400" b="1" dirty="0">
              <a:latin typeface="Times New Roman" panose="02020603050405020304" pitchFamily="18" charset="0"/>
              <a:ea typeface="Mitra"/>
              <a:cs typeface="B Nazanin" panose="00000400000000000000" pitchFamily="2" charset="-78"/>
            </a:endParaRPr>
          </a:p>
        </p:txBody>
      </p:sp>
      <p:grpSp>
        <p:nvGrpSpPr>
          <p:cNvPr id="34819" name="Group 3"/>
          <p:cNvGrpSpPr>
            <a:grpSpLocks/>
          </p:cNvGrpSpPr>
          <p:nvPr/>
        </p:nvGrpSpPr>
        <p:grpSpPr bwMode="auto">
          <a:xfrm>
            <a:off x="22225" y="765175"/>
            <a:ext cx="8870950" cy="2403475"/>
            <a:chOff x="0" y="193"/>
            <a:chExt cx="5588" cy="1287"/>
          </a:xfrm>
        </p:grpSpPr>
        <p:grpSp>
          <p:nvGrpSpPr>
            <p:cNvPr id="34821" name="Group 4"/>
            <p:cNvGrpSpPr>
              <a:grpSpLocks/>
            </p:cNvGrpSpPr>
            <p:nvPr/>
          </p:nvGrpSpPr>
          <p:grpSpPr bwMode="auto">
            <a:xfrm>
              <a:off x="612" y="787"/>
              <a:ext cx="1950" cy="693"/>
              <a:chOff x="612" y="685"/>
              <a:chExt cx="1950" cy="693"/>
            </a:xfrm>
          </p:grpSpPr>
          <p:sp>
            <p:nvSpPr>
              <p:cNvPr id="163845" name="Rectangle 5"/>
              <p:cNvSpPr>
                <a:spLocks noChangeArrowheads="1"/>
              </p:cNvSpPr>
              <p:nvPr/>
            </p:nvSpPr>
            <p:spPr bwMode="auto">
              <a:xfrm>
                <a:off x="612" y="807"/>
                <a:ext cx="684" cy="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Times New Roman" pitchFamily="18" charset="0"/>
                    <a:ea typeface="+mn-ea"/>
                    <a:cs typeface="Arial" panose="020B0604020202020204" pitchFamily="34" charset="0"/>
                  </a:rPr>
                  <a:t>BMI =</a:t>
                </a:r>
                <a:endPara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3846" name="Rectangle 6"/>
              <p:cNvSpPr>
                <a:spLocks noChangeArrowheads="1"/>
              </p:cNvSpPr>
              <p:nvPr/>
            </p:nvSpPr>
            <p:spPr bwMode="auto">
              <a:xfrm>
                <a:off x="1296" y="685"/>
                <a:ext cx="771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Times New Roman" pitchFamily="18" charset="0"/>
                    <a:ea typeface="+mn-ea"/>
                    <a:cs typeface="Arial" panose="020B0604020202020204" pitchFamily="34" charset="0"/>
                  </a:rPr>
                  <a:t>55</a:t>
                </a:r>
                <a:endPara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3847" name="Rectangle 7"/>
              <p:cNvSpPr>
                <a:spLocks noChangeArrowheads="1"/>
              </p:cNvSpPr>
              <p:nvPr/>
            </p:nvSpPr>
            <p:spPr bwMode="auto">
              <a:xfrm>
                <a:off x="1247" y="1026"/>
                <a:ext cx="768" cy="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Times New Roman" pitchFamily="18" charset="0"/>
                    <a:ea typeface="+mn-ea"/>
                    <a:cs typeface="Arial" panose="020B0604020202020204" pitchFamily="34" charset="0"/>
                  </a:rPr>
                  <a:t>(1.60)</a:t>
                </a:r>
                <a:r>
                  <a:rPr kumimoji="0" lang="en-US" sz="24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Times New Roman" pitchFamily="18" charset="0"/>
                    <a:ea typeface="+mn-ea"/>
                    <a:cs typeface="Arial" panose="020B0604020202020204" pitchFamily="34" charset="0"/>
                  </a:rPr>
                  <a:t>2</a:t>
                </a:r>
                <a:endPara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3848" name="Rectangle 8"/>
              <p:cNvSpPr>
                <a:spLocks noChangeArrowheads="1"/>
              </p:cNvSpPr>
              <p:nvPr/>
            </p:nvSpPr>
            <p:spPr bwMode="auto">
              <a:xfrm>
                <a:off x="2018" y="845"/>
                <a:ext cx="544" cy="317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Times New Roman" pitchFamily="18" charset="0"/>
                    <a:ea typeface="+mn-ea"/>
                    <a:cs typeface="Arial" panose="020B0604020202020204" pitchFamily="34" charset="0"/>
                  </a:rPr>
                  <a:t>≈ 21</a:t>
                </a:r>
                <a:endPara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4827" name="Line 9"/>
              <p:cNvSpPr>
                <a:spLocks noChangeShapeType="1"/>
              </p:cNvSpPr>
              <p:nvPr/>
            </p:nvSpPr>
            <p:spPr bwMode="auto">
              <a:xfrm>
                <a:off x="1296" y="981"/>
                <a:ext cx="72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3850" name="Text Box 10"/>
            <p:cNvSpPr txBox="1">
              <a:spLocks noChangeArrowheads="1"/>
            </p:cNvSpPr>
            <p:nvPr/>
          </p:nvSpPr>
          <p:spPr bwMode="auto">
            <a:xfrm>
              <a:off x="0" y="193"/>
              <a:ext cx="5588" cy="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r" defTabSz="914400" rtl="1" eaLnBrk="1" fontAlgn="base" latinLnBrk="0" hangingPunct="1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EC85E"/>
                </a:buClr>
                <a:buSzPct val="70000"/>
                <a:buFont typeface="Wingdings" pitchFamily="2" charset="2"/>
                <a:buNone/>
                <a:tabLst/>
                <a:defRPr/>
              </a:pPr>
              <a:endPara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Mitra" pitchFamily="2" charset="-78"/>
              </a:endParaRPr>
            </a:p>
            <a:p>
              <a:pPr marL="0" marR="0" lvl="0" indent="0" algn="r" defTabSz="914400" rtl="1" eaLnBrk="1" fontAlgn="base" latinLnBrk="0" hangingPunct="1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EC85E"/>
                </a:buClr>
                <a:buSzPct val="70000"/>
                <a:buFont typeface="Wingdings" pitchFamily="2" charset="2"/>
                <a:buNone/>
                <a:tabLst/>
                <a:defRPr/>
              </a:pPr>
              <a:endPara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Mitra" pitchFamily="2" charset="-78"/>
              </a:endParaRPr>
            </a:p>
            <a:p>
              <a:pPr marL="0" marR="0" lvl="0" indent="0" algn="r" defTabSz="914400" rtl="1" eaLnBrk="1" fontAlgn="base" latinLnBrk="0" hangingPunct="1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EC85E"/>
                </a:buClr>
                <a:buSzPct val="70000"/>
                <a:buFont typeface="Wingdings" pitchFamily="2" charset="2"/>
                <a:buNone/>
                <a:tabLst/>
                <a:defRPr/>
              </a:pPr>
              <a:r>
                <a:rPr kumimoji="0" lang="ar-SA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itchFamily="18" charset="0"/>
                  <a:ea typeface="+mn-ea"/>
                  <a:cs typeface="B Nazanin" panose="00000400000000000000" pitchFamily="2" charset="-78"/>
                </a:rPr>
                <a:t>جهت تنظيم رژيم غذايي براي بيمار فوق الذكر ابتدا 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itchFamily="18" charset="0"/>
                  <a:ea typeface="+mn-ea"/>
                  <a:cs typeface="B Nazanin" panose="00000400000000000000" pitchFamily="2" charset="-78"/>
                </a:rPr>
                <a:t>BMI</a:t>
              </a:r>
              <a:r>
                <a:rPr kumimoji="0" lang="ar-SA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itchFamily="18" charset="0"/>
                  <a:ea typeface="+mn-ea"/>
                  <a:cs typeface="B Nazanin" panose="00000400000000000000" pitchFamily="2" charset="-78"/>
                </a:rPr>
                <a:t> بيمار را محاسبه مي‌نماييم</a:t>
              </a:r>
              <a:r>
                <a:rPr kumimoji="0" lang="ar-SA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itchFamily="18" charset="0"/>
                  <a:ea typeface="+mn-ea"/>
                  <a:cs typeface="Mitra" pitchFamily="2" charset="-78"/>
                </a:rPr>
                <a:t>.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Mitra" pitchFamily="2" charset="-78"/>
              </a:endParaRPr>
            </a:p>
          </p:txBody>
        </p:sp>
      </p:grpSp>
      <p:sp>
        <p:nvSpPr>
          <p:cNvPr id="34820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257E35-AB46-4D89-A4E6-14D855517E3E}" type="slidenum">
              <a:rPr kumimoji="0" lang="es-E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9104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ECA853-08FF-3AE9-5FF8-6ACA03D41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5842" name="Rectangle 2"/>
          <p:cNvSpPr>
            <a:spLocks noGrp="1" noChangeArrowheads="1"/>
          </p:cNvSpPr>
          <p:nvPr>
            <p:ph idx="1"/>
          </p:nvPr>
        </p:nvSpPr>
        <p:spPr>
          <a:xfrm>
            <a:off x="0" y="1125538"/>
            <a:ext cx="9144000" cy="5732462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b="1" dirty="0">
              <a:latin typeface="Times New Roman" panose="02020603050405020304" pitchFamily="18" charset="0"/>
              <a:ea typeface="Mitra"/>
              <a:cs typeface="B Nazanin" panose="00000400000000000000" pitchFamily="2" charset="-78"/>
            </a:endParaRPr>
          </a:p>
          <a:p>
            <a:pPr algn="just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a-IR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-</a:t>
            </a:r>
            <a:r>
              <a:rPr lang="fa-IR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ar-SA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كل انرژي مورد نياز :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1888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كيلوكالري </a:t>
            </a:r>
          </a:p>
          <a:p>
            <a:pPr algn="just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a-IR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- </a:t>
            </a:r>
            <a:r>
              <a:rPr lang="ar-SA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كل پروتئين مورد نياز :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66 gr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= </a:t>
            </a:r>
            <a:r>
              <a:rPr lang="en-US" altLang="en-US" sz="2800" b="1" dirty="0">
                <a:solidFill>
                  <a:srgbClr val="FF9933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1.2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× 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55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</a:p>
          <a:p>
            <a:pPr algn="just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a-IR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- </a:t>
            </a:r>
            <a:r>
              <a:rPr lang="ar-SA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پروتئين </a:t>
            </a:r>
            <a:r>
              <a:rPr lang="en-US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HBV</a:t>
            </a:r>
            <a:r>
              <a:rPr lang="ar-SA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: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33 gr </a:t>
            </a:r>
            <a:r>
              <a:rPr lang="fa-IR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= </a:t>
            </a:r>
            <a:r>
              <a:rPr lang="en-US" altLang="en-US" sz="2800" b="1" dirty="0">
                <a:solidFill>
                  <a:srgbClr val="FF9933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0.50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× 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66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</a:p>
          <a:p>
            <a:pPr algn="just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a-IR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-</a:t>
            </a:r>
            <a:r>
              <a:rPr lang="ar-SA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كالري حاصله از پروتئين :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en-US" altLang="en-US" sz="2800" b="1" dirty="0">
                <a:solidFill>
                  <a:srgbClr val="FF9933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14%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= 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100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fa-IR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* [ 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1888</a:t>
            </a:r>
            <a:r>
              <a:rPr lang="fa-IR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÷ (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4</a:t>
            </a:r>
            <a:r>
              <a:rPr lang="fa-IR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* 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66</a:t>
            </a:r>
            <a:r>
              <a:rPr lang="fa-IR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)]</a:t>
            </a:r>
            <a:endParaRPr lang="ar-SA" altLang="en-US" sz="2800" b="1" dirty="0">
              <a:latin typeface="Times New Roman" panose="02020603050405020304" pitchFamily="18" charset="0"/>
              <a:ea typeface="Mitra"/>
              <a:cs typeface="B Nazanin" panose="00000400000000000000" pitchFamily="2" charset="-78"/>
            </a:endParaRPr>
          </a:p>
          <a:p>
            <a:pPr algn="just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b="1" dirty="0">
              <a:latin typeface="Times New Roman" panose="02020603050405020304" pitchFamily="18" charset="0"/>
              <a:ea typeface="Mitra"/>
              <a:cs typeface="B Nazanin" panose="00000400000000000000" pitchFamily="2" charset="-78"/>
            </a:endParaRPr>
          </a:p>
          <a:p>
            <a:pPr algn="just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a-IR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- </a:t>
            </a:r>
            <a:r>
              <a:rPr lang="ar-SA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ميزان كالري حاصله از كربوهيدرات‌ها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en-US" altLang="en-US" sz="2800" b="1" dirty="0">
                <a:solidFill>
                  <a:srgbClr val="FF9933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55%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در نظر گرفته مي‌شود بنابراين كل كربوهيدرات رژيم برابر با 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260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گرم مي‌شود. </a:t>
            </a:r>
            <a:endParaRPr lang="en-US" altLang="en-US" sz="2800" b="1" dirty="0">
              <a:latin typeface="Times New Roman" panose="02020603050405020304" pitchFamily="18" charset="0"/>
              <a:ea typeface="Mitra"/>
              <a:cs typeface="B Nazanin" panose="00000400000000000000" pitchFamily="2" charset="-78"/>
            </a:endParaRPr>
          </a:p>
          <a:p>
            <a:pPr algn="just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Mitra"/>
              </a:rPr>
              <a:t>260 gr                                               </a:t>
            </a:r>
            <a:r>
              <a:rPr lang="fa-IR" altLang="en-US" sz="2800" b="1" dirty="0">
                <a:latin typeface="Times New Roman" panose="02020603050405020304" pitchFamily="18" charset="0"/>
                <a:ea typeface="Mitra"/>
                <a:cs typeface="Mitra"/>
              </a:rPr>
              <a:t>=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Mitra"/>
              </a:rPr>
              <a:t>4 </a:t>
            </a:r>
            <a:r>
              <a:rPr lang="fa-IR" altLang="en-US" sz="2800" b="1" dirty="0">
                <a:latin typeface="Times New Roman" panose="02020603050405020304" pitchFamily="18" charset="0"/>
                <a:ea typeface="Mitra"/>
                <a:cs typeface="Mitra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Mitra"/>
              </a:rPr>
              <a:t>÷</a:t>
            </a:r>
            <a:r>
              <a:rPr lang="fa-IR" altLang="en-US" sz="2800" b="1" dirty="0">
                <a:latin typeface="Times New Roman" panose="02020603050405020304" pitchFamily="18" charset="0"/>
                <a:ea typeface="Mitra"/>
                <a:cs typeface="Mitra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Mitra"/>
              </a:rPr>
              <a:t>1038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Mitra"/>
              </a:rPr>
              <a:t>= 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Mitra"/>
              </a:rPr>
              <a:t>0.55</a:t>
            </a:r>
            <a:r>
              <a:rPr lang="ar-SA" altLang="en-US" sz="2800" b="1" dirty="0">
                <a:latin typeface="Times New Roman" panose="02020603050405020304" pitchFamily="18" charset="0"/>
                <a:ea typeface="Mitra"/>
                <a:cs typeface="Mitra"/>
              </a:rPr>
              <a:t> × </a:t>
            </a:r>
            <a:r>
              <a:rPr lang="en-US" altLang="en-US" sz="2800" b="1" dirty="0">
                <a:latin typeface="Times New Roman" panose="02020603050405020304" pitchFamily="18" charset="0"/>
                <a:ea typeface="Mitra"/>
                <a:cs typeface="Mitra"/>
              </a:rPr>
              <a:t>1888</a:t>
            </a:r>
          </a:p>
          <a:p>
            <a:pPr algn="just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b="1" dirty="0">
              <a:latin typeface="Times New Roman" panose="02020603050405020304" pitchFamily="18" charset="0"/>
              <a:ea typeface="Mitra"/>
              <a:cs typeface="Mitra"/>
            </a:endParaRPr>
          </a:p>
        </p:txBody>
      </p:sp>
      <p:sp>
        <p:nvSpPr>
          <p:cNvPr id="35843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9CDF04-69A7-4ED5-954C-22F6F15326D1}" type="slidenum">
              <a:rPr kumimoji="0" lang="es-E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s-E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8041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08C0663-CAA4-6F59-ACF9-2E240B997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1443835"/>
            <a:ext cx="8229600" cy="4525963"/>
          </a:xfrm>
        </p:spPr>
        <p:txBody>
          <a:bodyPr/>
          <a:lstStyle/>
          <a:p>
            <a:pPr marL="0" indent="0" algn="just" rtl="1" eaLnBrk="1" hangingPunct="1">
              <a:lnSpc>
                <a:spcPct val="90000"/>
              </a:lnSpc>
              <a:buFontTx/>
              <a:buNone/>
              <a:defRPr/>
            </a:pPr>
            <a:r>
              <a:rPr lang="ar-SA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با توجه به اينكه</a:t>
            </a:r>
            <a:r>
              <a:rPr lang="fa-IR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14%</a:t>
            </a:r>
            <a:r>
              <a:rPr lang="ar-SA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كالري رژيم از پروتئين و</a:t>
            </a:r>
            <a:r>
              <a:rPr lang="fa-IR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55%</a:t>
            </a:r>
            <a:r>
              <a:rPr lang="ar-SA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كالري رژيم از كربوهيدرات تأمين مي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ar-SA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گردد لذا</a:t>
            </a:r>
            <a:r>
              <a:rPr lang="fa-IR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 </a:t>
            </a:r>
            <a:r>
              <a:rPr lang="ar-SA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ميزان كالري حاصله از چربيها</a:t>
            </a:r>
            <a:r>
              <a:rPr lang="ar-SA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</a:t>
            </a:r>
            <a:r>
              <a:rPr lang="en-US" altLang="en-US" sz="2400" b="1" dirty="0">
                <a:solidFill>
                  <a:srgbClr val="FF9933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31%</a:t>
            </a:r>
            <a:r>
              <a:rPr lang="ar-SA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در نظر گرفته مي‌شود و بنابراين كل چربي رژيم برابر با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65</a:t>
            </a:r>
            <a:r>
              <a:rPr lang="ar-SA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B Nazanin" panose="00000400000000000000" pitchFamily="2" charset="-78"/>
              </a:rPr>
              <a:t> گرم مي‌گردد</a:t>
            </a:r>
            <a:r>
              <a:rPr lang="ar-SA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Mitra"/>
                <a:cs typeface="Mitra"/>
              </a:rPr>
              <a:t>. </a:t>
            </a:r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Mitra"/>
              <a:cs typeface="Mitra"/>
            </a:endParaRPr>
          </a:p>
          <a:p>
            <a:pPr algn="r" rtl="1" eaLnBrk="1" hangingPunct="1">
              <a:lnSpc>
                <a:spcPct val="90000"/>
              </a:lnSpc>
              <a:buFontTx/>
              <a:buChar char="-"/>
              <a:defRPr/>
            </a:pPr>
            <a:r>
              <a:rPr lang="en-US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tra"/>
                <a:cs typeface="Mitra"/>
              </a:rPr>
              <a:t>65 g </a:t>
            </a:r>
            <a:r>
              <a:rPr lang="ar-SA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tra"/>
                <a:cs typeface="Mitra"/>
              </a:rPr>
              <a:t>= </a:t>
            </a:r>
            <a:r>
              <a:rPr lang="en-US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tra"/>
                <a:cs typeface="Mitra"/>
              </a:rPr>
              <a:t>9</a:t>
            </a:r>
            <a:r>
              <a:rPr lang="ar-SA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tra"/>
                <a:cs typeface="Mitra"/>
              </a:rPr>
              <a:t> </a:t>
            </a:r>
            <a:r>
              <a:rPr lang="en-US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tra"/>
                <a:cs typeface="Mitra"/>
              </a:rPr>
              <a:t>÷</a:t>
            </a:r>
            <a:r>
              <a:rPr lang="fa-IR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tra"/>
                <a:cs typeface="Mitra"/>
              </a:rPr>
              <a:t> </a:t>
            </a:r>
            <a:r>
              <a:rPr lang="en-US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tra"/>
                <a:cs typeface="Mitra"/>
              </a:rPr>
              <a:t>585</a:t>
            </a:r>
            <a:r>
              <a:rPr lang="ar-SA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tra"/>
                <a:cs typeface="Mitra"/>
              </a:rPr>
              <a:t> = </a:t>
            </a:r>
            <a:r>
              <a:rPr lang="en-US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tra"/>
                <a:cs typeface="Mitra"/>
              </a:rPr>
              <a:t>0.31</a:t>
            </a:r>
            <a:r>
              <a:rPr lang="ar-SA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tra"/>
                <a:cs typeface="Mitra"/>
              </a:rPr>
              <a:t> × </a:t>
            </a:r>
            <a:r>
              <a:rPr lang="en-US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tra"/>
                <a:cs typeface="Mitra"/>
              </a:rPr>
              <a:t>1888</a:t>
            </a:r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Mitra"/>
              <a:cs typeface="Mitra"/>
            </a:endParaRPr>
          </a:p>
        </p:txBody>
      </p:sp>
      <p:sp>
        <p:nvSpPr>
          <p:cNvPr id="36868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C5EDE3-4AE6-453F-89F8-CA6F19416391}" type="slidenum">
              <a:rPr kumimoji="0" lang="es-E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9460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F61700-5CD2-CB34-43AA-726BF602B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/>
          <a:lstStyle/>
          <a:p>
            <a:pPr algn="justLow" rtl="1" eaLnBrk="1" hangingPunct="1">
              <a:lnSpc>
                <a:spcPct val="90000"/>
              </a:lnSpc>
              <a:buClr>
                <a:srgbClr val="EEC85E"/>
              </a:buClr>
              <a:buSzPct val="70000"/>
              <a:buFontTx/>
              <a:buNone/>
              <a:defRPr/>
            </a:pPr>
            <a:r>
              <a:rPr lang="fa-IR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ميزان </a:t>
            </a:r>
            <a:r>
              <a:rPr lang="ar-SA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مجاز </a:t>
            </a:r>
            <a:r>
              <a:rPr lang="fa-IR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سديم</a:t>
            </a:r>
            <a:r>
              <a:rPr lang="ar-SA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 دريافتي</a:t>
            </a:r>
            <a:r>
              <a:rPr lang="fa-IR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:</a:t>
            </a:r>
            <a:r>
              <a:rPr lang="fa-IR" sz="2400" b="1" kern="0" dirty="0"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ar-SA" sz="2400" b="1" kern="0" dirty="0">
                <a:latin typeface="Verdana"/>
                <a:cs typeface="B Nazanin" panose="00000400000000000000" pitchFamily="2" charset="-78"/>
              </a:rPr>
              <a:t>چون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 در اين</a:t>
            </a:r>
            <a:r>
              <a:rPr lang="ar-SA" sz="2400" b="1" kern="0" dirty="0">
                <a:latin typeface="Verdana"/>
                <a:cs typeface="B Nazanin" panose="00000400000000000000" pitchFamily="2" charset="-78"/>
              </a:rPr>
              <a:t> بيمار 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همودياليزي ميزان دفع ادرار روزانه 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500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 سي سي مي باشد لذا مطابق با آنچه كه قبلا" توضيح داده شد</a:t>
            </a:r>
            <a:r>
              <a:rPr lang="ar-SA" sz="2400" b="1" kern="0" dirty="0">
                <a:latin typeface="Verdana"/>
                <a:cs typeface="B Nazanin" panose="00000400000000000000" pitchFamily="2" charset="-78"/>
              </a:rPr>
              <a:t> مي‌تواند 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2000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= 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1000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+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1000</a:t>
            </a:r>
            <a:r>
              <a:rPr lang="ar-SA" sz="2400" b="1" kern="0" dirty="0">
                <a:latin typeface="Verdana"/>
                <a:cs typeface="B Nazanin" panose="00000400000000000000" pitchFamily="2" charset="-78"/>
              </a:rPr>
              <a:t> ميلي گرم سديم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 در روز</a:t>
            </a:r>
            <a:r>
              <a:rPr lang="ar-SA" sz="2400" b="1" kern="0" dirty="0">
                <a:latin typeface="Verdana"/>
                <a:cs typeface="B Nazanin" panose="00000400000000000000" pitchFamily="2" charset="-78"/>
              </a:rPr>
              <a:t> مصرف نمايند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.</a:t>
            </a:r>
            <a:endParaRPr lang="fa-IR" sz="2400" b="1" kern="0" dirty="0">
              <a:latin typeface="Times New Roman" pitchFamily="18" charset="0"/>
              <a:cs typeface="B Nazanin" panose="00000400000000000000" pitchFamily="2" charset="-78"/>
            </a:endParaRPr>
          </a:p>
          <a:p>
            <a:pPr algn="justLow" rtl="1" eaLnBrk="1" hangingPunct="1">
              <a:lnSpc>
                <a:spcPct val="90000"/>
              </a:lnSpc>
              <a:buClr>
                <a:srgbClr val="EEC85E"/>
              </a:buClr>
              <a:buSzPct val="70000"/>
              <a:buFontTx/>
              <a:buNone/>
              <a:defRPr/>
            </a:pPr>
            <a:r>
              <a:rPr lang="fa-IR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 ميزان </a:t>
            </a:r>
            <a:r>
              <a:rPr lang="ar-SA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مجاز </a:t>
            </a:r>
            <a:r>
              <a:rPr lang="fa-IR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پتاسيم</a:t>
            </a:r>
            <a:r>
              <a:rPr lang="ar-SA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 دريافتي</a:t>
            </a:r>
            <a:r>
              <a:rPr lang="fa-IR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:</a:t>
            </a:r>
            <a:r>
              <a:rPr lang="fa-IR" sz="2400" b="1" kern="0" dirty="0">
                <a:solidFill>
                  <a:srgbClr val="000066"/>
                </a:solidFill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ar-SA" sz="2400" b="1" kern="0" dirty="0">
                <a:latin typeface="Verdana"/>
                <a:cs typeface="B Nazanin" panose="00000400000000000000" pitchFamily="2" charset="-78"/>
              </a:rPr>
              <a:t>چون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 در اين</a:t>
            </a:r>
            <a:r>
              <a:rPr lang="ar-SA" sz="2400" b="1" kern="0" dirty="0">
                <a:latin typeface="Verdana"/>
                <a:cs typeface="B Nazanin" panose="00000400000000000000" pitchFamily="2" charset="-78"/>
              </a:rPr>
              <a:t> بيمار 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همودياليزي ميزان دفع ادرار روزانه 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500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 سي سي مي باشد لذا مطابق با آنچه كه قبلا" توضيح داده شد</a:t>
            </a:r>
            <a:r>
              <a:rPr lang="ar-SA" sz="2400" b="1" kern="0" dirty="0">
                <a:latin typeface="Verdana"/>
                <a:cs typeface="B Nazanin" panose="00000400000000000000" pitchFamily="2" charset="-78"/>
              </a:rPr>
              <a:t> مي‌تواند 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2500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= 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500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+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2000</a:t>
            </a:r>
            <a:r>
              <a:rPr lang="ar-SA" sz="2400" b="1" kern="0" dirty="0">
                <a:latin typeface="Verdana"/>
                <a:cs typeface="B Nazanin" panose="00000400000000000000" pitchFamily="2" charset="-78"/>
              </a:rPr>
              <a:t> ميلي گرم 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پتاسيم در روز</a:t>
            </a:r>
            <a:r>
              <a:rPr lang="ar-SA" sz="2400" b="1" kern="0" dirty="0">
                <a:latin typeface="Verdana"/>
                <a:cs typeface="B Nazanin" panose="00000400000000000000" pitchFamily="2" charset="-78"/>
              </a:rPr>
              <a:t> مصرف نمايند</a:t>
            </a:r>
            <a:r>
              <a:rPr lang="fa-IR" sz="2400" b="1" kern="0" dirty="0">
                <a:solidFill>
                  <a:srgbClr val="000066"/>
                </a:solidFill>
                <a:latin typeface="Verdana"/>
                <a:cs typeface="B Nazanin" panose="00000400000000000000" pitchFamily="2" charset="-78"/>
              </a:rPr>
              <a:t>. </a:t>
            </a:r>
            <a:r>
              <a:rPr lang="fa-IR" sz="2400" b="1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(</a:t>
            </a:r>
            <a:r>
              <a:rPr lang="fa-IR" sz="2400" b="1" kern="0" dirty="0">
                <a:latin typeface="Verdana"/>
                <a:cs typeface="B Nazanin" panose="00000400000000000000" pitchFamily="2" charset="-78"/>
              </a:rPr>
              <a:t>يا</a:t>
            </a:r>
            <a:r>
              <a:rPr lang="fa-IR" sz="2400" b="1" kern="0" dirty="0">
                <a:solidFill>
                  <a:srgbClr val="000066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en-US" sz="2400" b="1" kern="0" dirty="0">
                <a:solidFill>
                  <a:srgbClr val="FF9933"/>
                </a:solidFill>
                <a:latin typeface="Times New Roman" pitchFamily="18" charset="0"/>
                <a:cs typeface="B Nazanin" panose="00000400000000000000" pitchFamily="2" charset="-78"/>
              </a:rPr>
              <a:t>2200 mg/d</a:t>
            </a:r>
            <a:r>
              <a:rPr lang="ar-SA" sz="2400" b="1" kern="0" dirty="0">
                <a:solidFill>
                  <a:srgbClr val="FF9933"/>
                </a:solidFill>
                <a:latin typeface="Times New Roman" pitchFamily="18" charset="0"/>
                <a:cs typeface="B Nazanin" panose="00000400000000000000" pitchFamily="2" charset="-78"/>
              </a:rPr>
              <a:t>=</a:t>
            </a:r>
            <a:r>
              <a:rPr lang="en-US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40</a:t>
            </a:r>
            <a:r>
              <a:rPr lang="ar-SA" sz="2400" b="1" kern="0" dirty="0">
                <a:solidFill>
                  <a:srgbClr val="FF9933"/>
                </a:solidFill>
                <a:latin typeface="Times New Roman" pitchFamily="18" charset="0"/>
                <a:cs typeface="B Nazanin" panose="00000400000000000000" pitchFamily="2" charset="-78"/>
              </a:rPr>
              <a:t>×</a:t>
            </a:r>
            <a:r>
              <a:rPr lang="en-US" sz="2400" b="1" kern="0" dirty="0">
                <a:solidFill>
                  <a:srgbClr val="FF9933"/>
                </a:solidFill>
                <a:latin typeface="Times New Roman" pitchFamily="18" charset="0"/>
                <a:cs typeface="B Nazanin" panose="00000400000000000000" pitchFamily="2" charset="-78"/>
              </a:rPr>
              <a:t>55</a:t>
            </a:r>
            <a:r>
              <a:rPr lang="en-US" sz="2400" b="1" kern="0" dirty="0">
                <a:solidFill>
                  <a:srgbClr val="000066"/>
                </a:solidFill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fa-IR" sz="2400" b="1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)</a:t>
            </a:r>
            <a:endParaRPr lang="fa-IR" sz="2400" b="1" kern="0" dirty="0">
              <a:solidFill>
                <a:srgbClr val="FF0066"/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algn="r" rtl="1" eaLnBrk="1" hangingPunct="1">
              <a:lnSpc>
                <a:spcPct val="90000"/>
              </a:lnSpc>
              <a:buClr>
                <a:srgbClr val="EEC85E"/>
              </a:buClr>
              <a:buSzPct val="70000"/>
              <a:buFontTx/>
              <a:buNone/>
              <a:defRPr/>
            </a:pPr>
            <a:r>
              <a:rPr lang="fa-IR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 ميزان </a:t>
            </a:r>
            <a:r>
              <a:rPr lang="ar-SA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مجاز فسفر دريافتي</a:t>
            </a:r>
            <a:r>
              <a:rPr lang="fa-IR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:</a:t>
            </a:r>
            <a:r>
              <a:rPr lang="fa-IR" sz="2400" b="1" kern="0" dirty="0">
                <a:solidFill>
                  <a:srgbClr val="000066"/>
                </a:solidFill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ar-SA" sz="2400" b="1" kern="0" dirty="0">
                <a:latin typeface="Times New Roman" pitchFamily="18" charset="0"/>
                <a:cs typeface="B Nazanin" panose="00000400000000000000" pitchFamily="2" charset="-78"/>
              </a:rPr>
              <a:t>ميزان مجاز فسفر دريافتي براي </a:t>
            </a:r>
            <a:r>
              <a:rPr lang="fa-IR" sz="2400" b="1" kern="0" dirty="0">
                <a:latin typeface="Times New Roman" pitchFamily="18" charset="0"/>
                <a:cs typeface="B Nazanin" panose="00000400000000000000" pitchFamily="2" charset="-78"/>
              </a:rPr>
              <a:t>اين</a:t>
            </a:r>
            <a:r>
              <a:rPr lang="ar-SA" sz="2400" b="1" kern="0" dirty="0">
                <a:latin typeface="Times New Roman" pitchFamily="18" charset="0"/>
                <a:cs typeface="B Nazanin" panose="00000400000000000000" pitchFamily="2" charset="-78"/>
              </a:rPr>
              <a:t> فرد 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55</a:t>
            </a:r>
            <a:r>
              <a:rPr lang="ar-SA" sz="2400" b="1" kern="0" dirty="0">
                <a:latin typeface="Times New Roman" pitchFamily="18" charset="0"/>
                <a:cs typeface="B Nazanin" panose="00000400000000000000" pitchFamily="2" charset="-78"/>
              </a:rPr>
              <a:t> كيلوگرمي برابر با    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935</a:t>
            </a:r>
            <a:r>
              <a:rPr lang="ar-SA" sz="2400" b="1" kern="0" dirty="0">
                <a:latin typeface="Times New Roman" pitchFamily="18" charset="0"/>
                <a:cs typeface="B Nazanin" panose="00000400000000000000" pitchFamily="2" charset="-78"/>
              </a:rPr>
              <a:t>=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17</a:t>
            </a:r>
            <a:r>
              <a:rPr lang="ar-SA" sz="2400" b="1" kern="0" dirty="0">
                <a:latin typeface="Times New Roman" pitchFamily="18" charset="0"/>
                <a:cs typeface="B Nazanin" panose="00000400000000000000" pitchFamily="2" charset="-78"/>
              </a:rPr>
              <a:t>×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55 </a:t>
            </a:r>
            <a:r>
              <a:rPr lang="ar-SA" sz="2400" b="1" kern="0" dirty="0">
                <a:latin typeface="Times New Roman" pitchFamily="18" charset="0"/>
                <a:cs typeface="B Nazanin" panose="00000400000000000000" pitchFamily="2" charset="-78"/>
              </a:rPr>
              <a:t> يعني 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935</a:t>
            </a:r>
            <a:r>
              <a:rPr lang="ar-SA" sz="2400" b="1" kern="0" dirty="0">
                <a:latin typeface="Times New Roman" pitchFamily="18" charset="0"/>
                <a:cs typeface="B Nazanin" panose="00000400000000000000" pitchFamily="2" charset="-78"/>
              </a:rPr>
              <a:t> ميلي گرم در روز مي‌باشد</a:t>
            </a:r>
            <a:r>
              <a:rPr lang="fa-IR" sz="2400" b="1" kern="0" dirty="0">
                <a:latin typeface="Times New Roman" pitchFamily="18" charset="0"/>
                <a:cs typeface="B Nazanin" panose="00000400000000000000" pitchFamily="2" charset="-78"/>
              </a:rPr>
              <a:t>.</a:t>
            </a:r>
          </a:p>
          <a:p>
            <a:pPr algn="r" rtl="1" eaLnBrk="1" hangingPunct="1">
              <a:lnSpc>
                <a:spcPct val="90000"/>
              </a:lnSpc>
              <a:buClr>
                <a:srgbClr val="EEC85E"/>
              </a:buClr>
              <a:buSzPct val="70000"/>
              <a:buFontTx/>
              <a:buNone/>
              <a:defRPr/>
            </a:pPr>
            <a:endParaRPr lang="fa-IR" sz="2400" b="1" kern="0" dirty="0">
              <a:solidFill>
                <a:srgbClr val="000066"/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0" indent="0" algn="r" rtl="1" eaLnBrk="1" hangingPunct="1">
              <a:lnSpc>
                <a:spcPct val="90000"/>
              </a:lnSpc>
              <a:buClr>
                <a:srgbClr val="EEC85E"/>
              </a:buClr>
              <a:buSzPct val="70000"/>
              <a:buFontTx/>
              <a:buNone/>
              <a:defRPr/>
            </a:pPr>
            <a:r>
              <a:rPr lang="fa-IR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ميزان </a:t>
            </a:r>
            <a:r>
              <a:rPr lang="ar-SA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مجاز </a:t>
            </a:r>
            <a:r>
              <a:rPr lang="fa-IR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آب</a:t>
            </a:r>
            <a:r>
              <a:rPr lang="ar-SA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 دريافتي</a:t>
            </a:r>
            <a:r>
              <a:rPr lang="fa-IR" sz="2400" b="1" kern="0" dirty="0">
                <a:solidFill>
                  <a:srgbClr val="FF0066"/>
                </a:solidFill>
                <a:latin typeface="Times New Roman" pitchFamily="18" charset="0"/>
                <a:cs typeface="B Nazanin" panose="00000400000000000000" pitchFamily="2" charset="-78"/>
              </a:rPr>
              <a:t>:</a:t>
            </a:r>
            <a:r>
              <a:rPr lang="fa-IR" sz="2400" b="1" kern="0" dirty="0">
                <a:solidFill>
                  <a:srgbClr val="000066"/>
                </a:solidFill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fa-IR" sz="2400" b="1" kern="0" dirty="0">
                <a:latin typeface="Times New Roman" pitchFamily="18" charset="0"/>
                <a:cs typeface="B Nazanin" panose="00000400000000000000" pitchFamily="2" charset="-78"/>
              </a:rPr>
              <a:t>ميزان مجاز آب دريافتي مطابق با فرمول زير برابر با </a:t>
            </a:r>
            <a:r>
              <a:rPr lang="en-US" sz="2400" b="1" kern="0" dirty="0">
                <a:latin typeface="Times New Roman" pitchFamily="18" charset="0"/>
                <a:cs typeface="B Nazanin" panose="00000400000000000000" pitchFamily="2" charset="-78"/>
              </a:rPr>
              <a:t>1500</a:t>
            </a:r>
            <a:r>
              <a:rPr lang="fa-IR" sz="2400" b="1" kern="0" dirty="0">
                <a:latin typeface="Times New Roman" pitchFamily="18" charset="0"/>
                <a:cs typeface="B Nazanin" panose="00000400000000000000" pitchFamily="2" charset="-78"/>
              </a:rPr>
              <a:t> ميلي ليتر در روز مي باشد.        </a:t>
            </a:r>
            <a:endParaRPr lang="en-US" sz="2400" b="1" kern="0" dirty="0">
              <a:latin typeface="Times New Roman" pitchFamily="18" charset="0"/>
              <a:cs typeface="B Nazanin" panose="00000400000000000000" pitchFamily="2" charset="-78"/>
            </a:endParaRPr>
          </a:p>
          <a:p>
            <a:pPr algn="r" rtl="1" eaLnBrk="1" hangingPunct="1">
              <a:lnSpc>
                <a:spcPct val="90000"/>
              </a:lnSpc>
              <a:buClr>
                <a:srgbClr val="EEC85E"/>
              </a:buClr>
              <a:buSzPct val="70000"/>
              <a:buFontTx/>
              <a:buNone/>
              <a:defRPr/>
            </a:pPr>
            <a:r>
              <a:rPr lang="en-US" sz="2400" b="1" kern="0" dirty="0">
                <a:solidFill>
                  <a:srgbClr val="000066"/>
                </a:solidFill>
                <a:latin typeface="Times New Roman" pitchFamily="18" charset="0"/>
                <a:cs typeface="B Nazanin" panose="00000400000000000000" pitchFamily="2" charset="-78"/>
              </a:rPr>
              <a:t>             </a:t>
            </a:r>
            <a:r>
              <a:rPr lang="ar-SA" sz="2400" b="1" kern="0" dirty="0">
                <a:solidFill>
                  <a:srgbClr val="CC0099"/>
                </a:solidFill>
                <a:latin typeface="Times New Roman" pitchFamily="18" charset="0"/>
                <a:cs typeface="B Nazanin" panose="00000400000000000000" pitchFamily="2" charset="-78"/>
              </a:rPr>
              <a:t>حجم مايعات دريافتي روزانه = </a:t>
            </a:r>
            <a:r>
              <a:rPr lang="en-US" sz="2400" b="1" kern="0" dirty="0">
                <a:solidFill>
                  <a:srgbClr val="CC0099"/>
                </a:solidFill>
                <a:latin typeface="Times New Roman" pitchFamily="18" charset="0"/>
                <a:cs typeface="B Nazanin" panose="00000400000000000000" pitchFamily="2" charset="-78"/>
              </a:rPr>
              <a:t>1000</a:t>
            </a:r>
            <a:r>
              <a:rPr lang="ar-SA" sz="2400" b="1" kern="0" dirty="0">
                <a:solidFill>
                  <a:srgbClr val="CC0099"/>
                </a:solidFill>
                <a:latin typeface="Times New Roman" pitchFamily="18" charset="0"/>
                <a:cs typeface="B Nazanin" panose="00000400000000000000" pitchFamily="2" charset="-78"/>
              </a:rPr>
              <a:t> ميلي ليتر + حجم ادرار دفع شده</a:t>
            </a:r>
            <a:endParaRPr lang="en-US" sz="2400" b="1" kern="0" dirty="0">
              <a:solidFill>
                <a:srgbClr val="CC0099"/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>
              <a:defRPr/>
            </a:pPr>
            <a:endParaRPr lang="en-US" sz="2400" dirty="0">
              <a:cs typeface="Mitra"/>
            </a:endParaRPr>
          </a:p>
        </p:txBody>
      </p:sp>
      <p:sp>
        <p:nvSpPr>
          <p:cNvPr id="37891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7CF01D-5492-4C84-8EED-6A7FEE58EB36}" type="slidenum">
              <a:rPr kumimoji="0" lang="es-E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s-E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5814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087" name="Group 151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016885922"/>
              </p:ext>
            </p:extLst>
          </p:nvPr>
        </p:nvGraphicFramePr>
        <p:xfrm>
          <a:off x="-7930" y="1"/>
          <a:ext cx="9144000" cy="6896504"/>
        </p:xfrm>
        <a:graphic>
          <a:graphicData uri="http://schemas.openxmlformats.org/drawingml/2006/table">
            <a:tbl>
              <a:tblPr rtl="1"/>
              <a:tblGrid>
                <a:gridCol w="1504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1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7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80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80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5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5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001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32258"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گروه غذايي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  <a:r>
                        <a:rPr kumimoji="0" lang="fa-I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 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تعداد واحد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Carb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(gr)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Pro (gr)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Fat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(gr)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(mg)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(mg)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(mg)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398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HBV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LBV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5532">
                <a:tc rowSpan="5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گروه شير</a:t>
                      </a:r>
                      <a:endParaRPr kumimoji="0" lang="fa-I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گروه سبزي</a:t>
                      </a:r>
                      <a:r>
                        <a:rPr kumimoji="0" lang="fa-I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ar-SA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گروه ميوه‌</a:t>
                      </a:r>
                      <a:r>
                        <a:rPr kumimoji="0" lang="fa-I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گروه </a:t>
                      </a:r>
                      <a:r>
                        <a:rPr kumimoji="0" lang="ar-SA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موادغذايي پركالري</a:t>
                      </a:r>
                      <a:endParaRPr kumimoji="0" lang="fa-I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گروه مواد نشاسته‌اي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(نان و غلات)</a:t>
                      </a:r>
                      <a:endParaRPr kumimoji="0" lang="fa-I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گروه گوشت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Mitra" pitchFamily="2" charset="-78"/>
                        </a:rPr>
                        <a:t>گروه چربي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endParaRPr kumimoji="0" lang="fa-I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1+ 1/3</a:t>
                      </a: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8.5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5.5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____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8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____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8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6.5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____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____</a:t>
                      </a:r>
                      <a:r>
                        <a:rPr kumimoji="0" lang="fa-I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8.5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____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680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8.5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137.5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5.5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330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 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297.5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8.5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550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5.5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ar-SA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r>
                        <a:rPr kumimoji="0" lang="ar-SA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 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ar-SA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r>
                        <a:rPr kumimoji="0" lang="ar-SA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kumimoji="0" lang="ar-SA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kumimoji="0" lang="ar-SA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ar-SA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297.5</a:t>
                      </a:r>
                      <a:r>
                        <a:rPr kumimoji="0" lang="ar-SA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r>
                        <a:rPr kumimoji="0" lang="ar-SA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8.5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357.5</a:t>
                      </a:r>
                      <a:r>
                        <a:rPr kumimoji="0" lang="ar-SA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r>
                        <a:rPr kumimoji="0" lang="ar-SA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5.5</a:t>
                      </a: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r>
                        <a:rPr kumimoji="0" lang="ar-SA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ar-SA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6532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260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8.5</a:t>
                      </a: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129÷15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8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____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_____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0542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5.5</a:t>
                      </a: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39÷7 </a:t>
                      </a: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 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66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_____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7073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kumimoji="0" lang="fa-IR" sz="12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fa-I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28÷</a:t>
                      </a:r>
                    </a:p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0665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1344.5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2504.5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967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15BE1A-5A4E-4141-B505-9DA40521ACEE}" type="slidenum">
              <a:rPr kumimoji="0" lang="ar-SA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8053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455D06-C7B7-FFC1-5ECC-166DF7099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409575" y="680310"/>
            <a:ext cx="8229600" cy="1139825"/>
          </a:xfrm>
        </p:spPr>
        <p:txBody>
          <a:bodyPr/>
          <a:lstStyle/>
          <a:p>
            <a:r>
              <a:rPr lang="fa-IR" altLang="en-US" sz="2800" b="1" dirty="0">
                <a:solidFill>
                  <a:schemeClr val="tx1"/>
                </a:solidFill>
                <a:ea typeface="Mitra"/>
                <a:cs typeface="B Nazanin" panose="00000400000000000000" pitchFamily="2" charset="-78"/>
              </a:rPr>
              <a:t>منوی غذایی یک روزه</a:t>
            </a:r>
            <a:endParaRPr lang="en-US" altLang="en-US" sz="2800" b="1" dirty="0">
              <a:solidFill>
                <a:schemeClr val="tx1"/>
              </a:solidFill>
              <a:ea typeface="Mitra"/>
              <a:cs typeface="B Nazanin" panose="00000400000000000000" pitchFamily="2" charset="-78"/>
            </a:endParaRPr>
          </a:p>
        </p:txBody>
      </p:sp>
      <p:graphicFrame>
        <p:nvGraphicFramePr>
          <p:cNvPr id="2" name="Table Placeholder 1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058419137"/>
              </p:ext>
            </p:extLst>
          </p:nvPr>
        </p:nvGraphicFramePr>
        <p:xfrm>
          <a:off x="457200" y="1596540"/>
          <a:ext cx="8229600" cy="4602659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6779096">
                  <a:extLst>
                    <a:ext uri="{9D8B030D-6E8A-4147-A177-3AD203B41FA5}">
                      <a16:colId xmlns:a16="http://schemas.microsoft.com/office/drawing/2014/main" val="1310671772"/>
                    </a:ext>
                  </a:extLst>
                </a:gridCol>
                <a:gridCol w="1450504">
                  <a:extLst>
                    <a:ext uri="{9D8B030D-6E8A-4147-A177-3AD203B41FA5}">
                      <a16:colId xmlns:a16="http://schemas.microsoft.com/office/drawing/2014/main" val="1022761298"/>
                    </a:ext>
                  </a:extLst>
                </a:gridCol>
              </a:tblGrid>
              <a:tr h="457231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C00000"/>
                        </a:solidFill>
                        <a:cs typeface="Mitra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rgbClr val="C00000"/>
                        </a:solidFill>
                        <a:cs typeface="Mitra"/>
                      </a:endParaRPr>
                    </a:p>
                  </a:txBody>
                  <a:tcPr marT="45709" marB="45709"/>
                </a:tc>
                <a:extLst>
                  <a:ext uri="{0D108BD9-81ED-4DB2-BD59-A6C34878D82A}">
                    <a16:rowId xmlns:a16="http://schemas.microsoft.com/office/drawing/2014/main" val="3786072052"/>
                  </a:ext>
                </a:extLst>
              </a:tr>
              <a:tr h="701105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cs typeface="B Nazanin" panose="00000400000000000000" pitchFamily="2" charset="-78"/>
                        </a:rPr>
                        <a:t>2 واحد</a:t>
                      </a:r>
                      <a:r>
                        <a:rPr lang="fa-IR" sz="2000" b="1" baseline="0" dirty="0">
                          <a:cs typeface="B Nazanin" panose="00000400000000000000" pitchFamily="2" charset="-78"/>
                        </a:rPr>
                        <a:t> نان تافتون ( 60 گرم)+ 1 ق غذاخوری پنیر خامه ای+2 سفیده تخم مرغ+ </a:t>
                      </a:r>
                      <a:r>
                        <a:rPr lang="fa-IR" sz="2000" b="1" baseline="0" dirty="0">
                          <a:solidFill>
                            <a:srgbClr val="C00000"/>
                          </a:solidFill>
                          <a:cs typeface="B Nazanin" panose="00000400000000000000" pitchFamily="2" charset="-78"/>
                        </a:rPr>
                        <a:t>1 ق غ عسل</a:t>
                      </a:r>
                      <a:endParaRPr lang="en-US" sz="2000" b="1" dirty="0">
                        <a:solidFill>
                          <a:srgbClr val="C0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>
                          <a:solidFill>
                            <a:srgbClr val="7030A0"/>
                          </a:solidFill>
                          <a:cs typeface="B Nazanin" panose="00000400000000000000" pitchFamily="2" charset="-78"/>
                        </a:rPr>
                        <a:t>صبحانه </a:t>
                      </a:r>
                      <a:endParaRPr lang="en-US" sz="2400" b="1" dirty="0">
                        <a:solidFill>
                          <a:srgbClr val="7030A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45709" marB="45709"/>
                </a:tc>
                <a:extLst>
                  <a:ext uri="{0D108BD9-81ED-4DB2-BD59-A6C34878D82A}">
                    <a16:rowId xmlns:a16="http://schemas.microsoft.com/office/drawing/2014/main" val="3199854393"/>
                  </a:ext>
                </a:extLst>
              </a:tr>
              <a:tr h="457231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cs typeface="B Nazanin" panose="00000400000000000000" pitchFamily="2" charset="-78"/>
                        </a:rPr>
                        <a:t>2 واحد میوه ( مطابق لیست)+ 1 عدد خیارپوست کنده</a:t>
                      </a:r>
                      <a:endParaRPr lang="en-US" sz="2000" b="1" dirty="0">
                        <a:cs typeface="B Nazanin" panose="00000400000000000000" pitchFamily="2" charset="-78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>
                          <a:solidFill>
                            <a:srgbClr val="7030A0"/>
                          </a:solidFill>
                          <a:cs typeface="B Nazanin" panose="00000400000000000000" pitchFamily="2" charset="-78"/>
                        </a:rPr>
                        <a:t>میان وعده </a:t>
                      </a:r>
                      <a:endParaRPr lang="en-US" sz="2400" b="1" dirty="0">
                        <a:solidFill>
                          <a:srgbClr val="7030A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45709" marB="45709"/>
                </a:tc>
                <a:extLst>
                  <a:ext uri="{0D108BD9-81ED-4DB2-BD59-A6C34878D82A}">
                    <a16:rowId xmlns:a16="http://schemas.microsoft.com/office/drawing/2014/main" val="4070964264"/>
                  </a:ext>
                </a:extLst>
              </a:tr>
              <a:tr h="701105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cs typeface="B Nazanin" panose="00000400000000000000" pitchFamily="2" charset="-78"/>
                        </a:rPr>
                        <a:t>12 ق غ برنج +</a:t>
                      </a:r>
                      <a:r>
                        <a:rPr lang="fa-IR" sz="2000" b="1" baseline="0" dirty="0">
                          <a:cs typeface="B Nazanin" panose="00000400000000000000" pitchFamily="2" charset="-78"/>
                        </a:rPr>
                        <a:t> ماهی فرپز شده یا بخار پز 75 گرم پخته ( 2.5 واحد)+ 1 ق غذاخوری روغن( برای پخت)+ سالاد کاهو یک کاسه</a:t>
                      </a:r>
                      <a:r>
                        <a:rPr lang="en-US" sz="2000" b="1" baseline="0" dirty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b="1" baseline="0" dirty="0">
                          <a:cs typeface="B Nazanin" panose="00000400000000000000" pitchFamily="2" charset="-78"/>
                        </a:rPr>
                        <a:t>(1 لیوان کاهو+ ½ ل کلم+ ½ خیار)</a:t>
                      </a:r>
                      <a:endParaRPr lang="en-US" sz="2000" b="1" dirty="0">
                        <a:cs typeface="B Nazanin" panose="00000400000000000000" pitchFamily="2" charset="-78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>
                          <a:solidFill>
                            <a:srgbClr val="7030A0"/>
                          </a:solidFill>
                          <a:cs typeface="B Nazanin" panose="00000400000000000000" pitchFamily="2" charset="-78"/>
                        </a:rPr>
                        <a:t>نهار</a:t>
                      </a:r>
                      <a:endParaRPr lang="en-US" sz="2400" b="1" dirty="0">
                        <a:solidFill>
                          <a:srgbClr val="7030A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45709" marB="45709"/>
                </a:tc>
                <a:extLst>
                  <a:ext uri="{0D108BD9-81ED-4DB2-BD59-A6C34878D82A}">
                    <a16:rowId xmlns:a16="http://schemas.microsoft.com/office/drawing/2014/main" val="2362098388"/>
                  </a:ext>
                </a:extLst>
              </a:tr>
              <a:tr h="457231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15 گرم بیسکوییت ساده ( پتی بور)+  </a:t>
                      </a:r>
                      <a:r>
                        <a:rPr lang="fa-IR" sz="2000" b="1" dirty="0">
                          <a:solidFill>
                            <a:srgbClr val="C00000"/>
                          </a:solidFill>
                          <a:cs typeface="B Nazanin" panose="00000400000000000000" pitchFamily="2" charset="-78"/>
                        </a:rPr>
                        <a:t>1 ل شربت آبلیمو</a:t>
                      </a:r>
                      <a:endParaRPr lang="en-US" sz="2000" b="1" dirty="0">
                        <a:solidFill>
                          <a:srgbClr val="C0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>
                          <a:solidFill>
                            <a:srgbClr val="7030A0"/>
                          </a:solidFill>
                          <a:cs typeface="B Nazanin" panose="00000400000000000000" pitchFamily="2" charset="-78"/>
                        </a:rPr>
                        <a:t>عصرانه</a:t>
                      </a:r>
                      <a:endParaRPr lang="en-US" sz="2400" b="1" dirty="0">
                        <a:solidFill>
                          <a:srgbClr val="7030A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45709" marB="45709"/>
                </a:tc>
                <a:extLst>
                  <a:ext uri="{0D108BD9-81ED-4DB2-BD59-A6C34878D82A}">
                    <a16:rowId xmlns:a16="http://schemas.microsoft.com/office/drawing/2014/main" val="3268700921"/>
                  </a:ext>
                </a:extLst>
              </a:tr>
              <a:tr h="701105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cs typeface="B Nazanin" panose="00000400000000000000" pitchFamily="2" charset="-78"/>
                        </a:rPr>
                        <a:t>3 واحد</a:t>
                      </a:r>
                      <a:r>
                        <a:rPr lang="fa-IR" sz="2000" b="1" baseline="0" dirty="0">
                          <a:cs typeface="B Nazanin" panose="00000400000000000000" pitchFamily="2" charset="-78"/>
                        </a:rPr>
                        <a:t> نان تافتون  ( 90 گرم)+  خوراک مرغ  آب پز60 گرم پخته ( 2 واحد) + 1ق غذاخوری روغن ( برای پخت)+  1 کاسه ماست</a:t>
                      </a:r>
                      <a:endParaRPr lang="en-US" sz="2000" b="1" dirty="0">
                        <a:cs typeface="B Nazanin" panose="00000400000000000000" pitchFamily="2" charset="-78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>
                          <a:solidFill>
                            <a:srgbClr val="7030A0"/>
                          </a:solidFill>
                          <a:cs typeface="B Nazanin" panose="00000400000000000000" pitchFamily="2" charset="-78"/>
                        </a:rPr>
                        <a:t>شام </a:t>
                      </a:r>
                      <a:endParaRPr lang="en-US" sz="2400" b="1" dirty="0">
                        <a:solidFill>
                          <a:srgbClr val="7030A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45709" marB="45709"/>
                </a:tc>
                <a:extLst>
                  <a:ext uri="{0D108BD9-81ED-4DB2-BD59-A6C34878D82A}">
                    <a16:rowId xmlns:a16="http://schemas.microsoft.com/office/drawing/2014/main" val="1701800582"/>
                  </a:ext>
                </a:extLst>
              </a:tr>
              <a:tr h="457231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cs typeface="B Nazanin" panose="00000400000000000000" pitchFamily="2" charset="-78"/>
                        </a:rPr>
                        <a:t>2 واحد میوه</a:t>
                      </a:r>
                      <a:endParaRPr lang="en-US" sz="2000" b="1" dirty="0">
                        <a:cs typeface="B Nazanin" panose="00000400000000000000" pitchFamily="2" charset="-78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>
                          <a:solidFill>
                            <a:srgbClr val="7030A0"/>
                          </a:solidFill>
                          <a:cs typeface="B Nazanin" panose="00000400000000000000" pitchFamily="2" charset="-78"/>
                        </a:rPr>
                        <a:t>قبل از</a:t>
                      </a:r>
                      <a:r>
                        <a:rPr lang="fa-IR" sz="2400" b="1" baseline="0" dirty="0">
                          <a:solidFill>
                            <a:srgbClr val="7030A0"/>
                          </a:solidFill>
                          <a:cs typeface="B Nazanin" panose="00000400000000000000" pitchFamily="2" charset="-78"/>
                        </a:rPr>
                        <a:t> خواب</a:t>
                      </a:r>
                      <a:endParaRPr lang="en-US" sz="2400" b="1" dirty="0">
                        <a:solidFill>
                          <a:srgbClr val="7030A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45709" marB="45709"/>
                </a:tc>
                <a:extLst>
                  <a:ext uri="{0D108BD9-81ED-4DB2-BD59-A6C34878D82A}">
                    <a16:rowId xmlns:a16="http://schemas.microsoft.com/office/drawing/2014/main" val="3538392699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66B7131-F56C-4441-86AD-97A92E65D25B}" type="slidenum">
              <a:rPr kumimoji="0" lang="ar-SA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3688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28BB61-E8AA-A1F7-DA50-1DE6ADACF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07E950-3D51-4F1A-B22A-90DD3B4465FF}" type="slidenum">
              <a:rPr kumimoji="0" lang="ar-SA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60CA67-9A04-661A-3BD8-6FDA65B22E3A}"/>
              </a:ext>
            </a:extLst>
          </p:cNvPr>
          <p:cNvSpPr txBox="1"/>
          <p:nvPr/>
        </p:nvSpPr>
        <p:spPr>
          <a:xfrm>
            <a:off x="601670" y="985720"/>
            <a:ext cx="7787955" cy="49552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نتیجه گیری:</a:t>
            </a:r>
          </a:p>
          <a:p>
            <a:pPr algn="just" rtl="1"/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سوءتغذیه</a:t>
            </a:r>
            <a:r>
              <a:rPr lang="fa-IR" sz="2400" dirty="0">
                <a:cs typeface="B Nazanin" panose="00000400000000000000" pitchFamily="2" charset="-78"/>
              </a:rPr>
              <a:t> یکی از مهم‌ترین عوامل افزایش مرگ‌ومیر، بستری و کاهش کیفیت زندگی در بیماران همودیالیزی است؛ بنابراین غربالگری و ارزیابی منظم وضعیت تغذیه‌ای باید بخشی جدایی‌ناپذیر از مراقبت روتین این بیماران باشد.</a:t>
            </a:r>
          </a:p>
          <a:p>
            <a:pPr algn="just" rtl="1"/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رژیم غذایی </a:t>
            </a:r>
            <a:r>
              <a:rPr lang="fa-IR" sz="2400" dirty="0">
                <a:cs typeface="B Nazanin" panose="00000400000000000000" pitchFamily="2" charset="-78"/>
              </a:rPr>
              <a:t>بیماران همودیالیزی باید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فردمحور</a:t>
            </a:r>
            <a:r>
              <a:rPr lang="fa-IR" sz="2400" dirty="0">
                <a:cs typeface="B Nazanin" panose="00000400000000000000" pitchFamily="2" charset="-78"/>
              </a:rPr>
              <a:t> بوده و بر اساس وزن خشک، نتایج آزمایشگاهی، وضعیت بالینی، حجم ادرار، بیماری‌های همراه و ترجیحات غذایی هر بیمار تنظیم شود.</a:t>
            </a:r>
          </a:p>
          <a:p>
            <a:pPr algn="just" rtl="1"/>
            <a:r>
              <a:rPr lang="fa-IR" sz="2400" dirty="0">
                <a:cs typeface="B Nazanin" panose="00000400000000000000" pitchFamily="2" charset="-78"/>
              </a:rPr>
              <a:t>کنترل دقیق دریافت انرژی، پروتئین، سدیم، پتاسیم، فسفر و مایعات همراه با آموزش مستمر بیمار، نقش مهمی در پیشگیری از عوارض، بهبود وضعیت تغذیه و افزایش کیفیت زندگی دارد.</a:t>
            </a:r>
          </a:p>
          <a:p>
            <a:pPr algn="just" rtl="1"/>
            <a:r>
              <a:rPr lang="fa-IR" sz="2400" dirty="0">
                <a:cs typeface="B Nazanin" panose="00000400000000000000" pitchFamily="2" charset="-78"/>
              </a:rPr>
              <a:t>مراقبت از بیمار همودیالیزی نیازمند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کار تیمی </a:t>
            </a:r>
            <a:r>
              <a:rPr lang="fa-IR" sz="2400" dirty="0">
                <a:cs typeface="B Nazanin" panose="00000400000000000000" pitchFamily="2" charset="-78"/>
              </a:rPr>
              <a:t>است و همکاری نزدیک نفرولوژیست، متخصص تغذیه، پرستار دیالیز، روان‌شناس و سایر اعضای تیم درمان، موجب بهبود پیامدهای درمانی و کاهش عوارض می‌شود.</a:t>
            </a:r>
          </a:p>
        </p:txBody>
      </p:sp>
    </p:spTree>
    <p:extLst>
      <p:ext uri="{BB962C8B-B14F-4D97-AF65-F5344CB8AC3E}">
        <p14:creationId xmlns:p14="http://schemas.microsoft.com/office/powerpoint/2010/main" val="3521855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1600-09EE-9FCA-AC5F-1B1152E27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9250BDB-46E5-7423-D3B2-6AEA7F446E53}"/>
              </a:ext>
            </a:extLst>
          </p:cNvPr>
          <p:cNvSpPr>
            <a:spLocks noGrp="1"/>
          </p:cNvSpPr>
          <p:nvPr>
            <p:ph type="tbl" idx="1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E50E39-2D80-0F25-2A85-01590457F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0DAE67-8F0E-4B4D-87E1-B8157C0F941D}" type="slidenum">
              <a:rPr kumimoji="0" lang="ar-SA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945F94-34F2-DFCF-371D-B6057D0F5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154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6B9E21-AD69-586C-E548-5DABE8FA1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766340" y="1749245"/>
            <a:ext cx="7779720" cy="3653733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12825" y="1134276"/>
            <a:ext cx="7779720" cy="4123035"/>
          </a:xfrm>
        </p:spPr>
        <p:txBody>
          <a:bodyPr>
            <a:normAutofit fontScale="85000" lnSpcReduction="20000"/>
          </a:bodyPr>
          <a:lstStyle/>
          <a:p>
            <a:pPr marL="0" lvl="0" indent="0" algn="r" rtl="1" fontAlgn="base">
              <a:spcAft>
                <a:spcPct val="0"/>
              </a:spcAft>
              <a:buNone/>
              <a:defRPr/>
            </a:pPr>
            <a:endParaRPr lang="fa-IR" altLang="en-US" b="1" kern="0" dirty="0">
              <a:solidFill>
                <a:srgbClr val="00B0F0"/>
              </a:solidFill>
              <a:latin typeface="Verdana"/>
              <a:cs typeface="B Nazanin" panose="00000400000000000000" pitchFamily="2" charset="-78"/>
            </a:endParaRP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endParaRPr lang="fa-IR" altLang="en-US" b="1" kern="0" dirty="0">
              <a:solidFill>
                <a:srgbClr val="00B0F0"/>
              </a:solidFill>
              <a:latin typeface="Verdana"/>
              <a:cs typeface="B Nazanin" panose="00000400000000000000" pitchFamily="2" charset="-78"/>
            </a:endParaRP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endParaRPr lang="fa-IR" altLang="en-US" b="1" kern="0" dirty="0">
              <a:solidFill>
                <a:srgbClr val="00B0F0"/>
              </a:solidFill>
              <a:latin typeface="Verdana"/>
              <a:cs typeface="B Nazanin" panose="00000400000000000000" pitchFamily="2" charset="-78"/>
            </a:endParaRP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endParaRPr lang="fa-IR" altLang="en-US" b="1" kern="0" dirty="0">
              <a:solidFill>
                <a:srgbClr val="00B0F0"/>
              </a:solidFill>
              <a:latin typeface="Verdana"/>
              <a:cs typeface="B Nazanin" panose="00000400000000000000" pitchFamily="2" charset="-78"/>
            </a:endParaRP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r>
              <a:rPr lang="fa-IR" altLang="en-US" sz="2900" b="1" kern="0" dirty="0">
                <a:solidFill>
                  <a:srgbClr val="FF0000"/>
                </a:solidFill>
                <a:latin typeface="Verdana"/>
                <a:cs typeface="B Nazanin" panose="00000400000000000000" pitchFamily="2" charset="-78"/>
              </a:rPr>
              <a:t>علل بروز  سوءتغذیه  در بیماران همودیالیزی:</a:t>
            </a: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r>
              <a:rPr lang="fa-IR" altLang="en-US" sz="2900" b="1" kern="0" dirty="0">
                <a:solidFill>
                  <a:srgbClr val="00B0F0"/>
                </a:solidFill>
                <a:latin typeface="Verdana"/>
                <a:cs typeface="B Nazanin" panose="00000400000000000000" pitchFamily="2" charset="-78"/>
              </a:rPr>
              <a:t>کاهش دریافت مواد غذایی </a:t>
            </a:r>
            <a:endParaRPr lang="en-US" altLang="en-US" sz="2900" b="1" kern="0" dirty="0">
              <a:solidFill>
                <a:srgbClr val="00B0F0"/>
              </a:solidFill>
              <a:latin typeface="Verdana"/>
              <a:cs typeface="B Nazanin" panose="00000400000000000000" pitchFamily="2" charset="-78"/>
            </a:endParaRP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r>
              <a:rPr lang="fa-IR" altLang="en-US" sz="29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( کاهش اشتها، تغییر در حس چشایی،افسردگی، بیماری های همراه و وضعیت اقتصادی، محدودیت شدید غذایی به علت عدم آگاهی)</a:t>
            </a: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r>
              <a:rPr lang="fa-IR" altLang="en-US" sz="2900" b="1" kern="0" dirty="0">
                <a:solidFill>
                  <a:srgbClr val="00B0F0"/>
                </a:solidFill>
                <a:latin typeface="Verdana"/>
                <a:cs typeface="B Nazanin" panose="00000400000000000000" pitchFamily="2" charset="-78"/>
              </a:rPr>
              <a:t>اتلاف پروتئین حین دیالیز</a:t>
            </a:r>
            <a:endParaRPr lang="en-US" altLang="en-US" sz="2900" b="1" kern="0" dirty="0">
              <a:solidFill>
                <a:srgbClr val="00B0F0"/>
              </a:solidFill>
              <a:latin typeface="Verdana"/>
              <a:cs typeface="B Nazanin" panose="00000400000000000000" pitchFamily="2" charset="-78"/>
            </a:endParaRP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r>
              <a:rPr lang="fa-IR" altLang="en-US" sz="29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(13-10گرم اسیدآمینه در هر جلسه همودیالیز از دست می رود.)</a:t>
            </a: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r>
              <a:rPr lang="fa-IR" altLang="en-US" sz="2900" b="1" kern="0" dirty="0">
                <a:solidFill>
                  <a:srgbClr val="00B0F0"/>
                </a:solidFill>
                <a:latin typeface="Verdana"/>
                <a:cs typeface="B Nazanin" panose="00000400000000000000" pitchFamily="2" charset="-78"/>
              </a:rPr>
              <a:t>افزایش کاتابولیسم پروتئین</a:t>
            </a: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r>
              <a:rPr lang="fa-IR" altLang="en-US" sz="29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(گرسنگی طولانی، اسیدوز متابولیک، بستری های مکرر)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257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65049A-070E-33C0-8D19-A4403E7CB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50" y="-136526"/>
            <a:ext cx="9170215" cy="6994525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01670" y="1291130"/>
            <a:ext cx="7787955" cy="48470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0781" y="710261"/>
            <a:ext cx="7168900" cy="4581150"/>
          </a:xfrm>
        </p:spPr>
        <p:txBody>
          <a:bodyPr>
            <a:normAutofit fontScale="92500" lnSpcReduction="20000"/>
          </a:bodyPr>
          <a:lstStyle/>
          <a:p>
            <a:pPr marL="0" lvl="0" indent="0" algn="r" rtl="1" fontAlgn="base">
              <a:spcAft>
                <a:spcPct val="0"/>
              </a:spcAft>
              <a:buNone/>
              <a:defRPr/>
            </a:pPr>
            <a:r>
              <a:rPr lang="fa-IR" altLang="en-US" sz="2400" b="1" kern="0" dirty="0">
                <a:solidFill>
                  <a:srgbClr val="FF0000"/>
                </a:solidFill>
                <a:latin typeface="Verdana"/>
                <a:cs typeface="B Nazanin" panose="00000400000000000000" pitchFamily="2" charset="-78"/>
              </a:rPr>
              <a:t>:</a:t>
            </a: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endParaRPr lang="fa-IR" altLang="en-US" sz="2400" b="1" kern="0" dirty="0">
              <a:solidFill>
                <a:srgbClr val="FF0000"/>
              </a:solidFill>
              <a:latin typeface="Verdana"/>
              <a:cs typeface="B Nazanin" panose="00000400000000000000" pitchFamily="2" charset="-78"/>
            </a:endParaRP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r>
              <a:rPr kumimoji="0" lang="fa-IR" altLang="en-US" sz="31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n-ea"/>
                <a:cs typeface="B Nazanin" panose="00000400000000000000" pitchFamily="2" charset="-78"/>
              </a:rPr>
              <a:t>روش های بررسی وضعیت تغذیه در بیماران تحت همودیالیز:</a:t>
            </a:r>
          </a:p>
          <a:p>
            <a:pPr marL="0" lvl="0" indent="0" algn="r" rtl="1" fontAlgn="base">
              <a:spcAft>
                <a:spcPct val="0"/>
              </a:spcAft>
              <a:buNone/>
              <a:defRPr/>
            </a:pPr>
            <a:endParaRPr lang="fa-IR" altLang="en-US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r" rtl="1" fontAlgn="base">
              <a:spcAft>
                <a:spcPct val="0"/>
              </a:spcAft>
              <a:buFontTx/>
              <a:buChar char="•"/>
              <a:defRPr/>
            </a:pPr>
            <a:r>
              <a:rPr lang="fa-IR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محاسبه </a:t>
            </a:r>
            <a:r>
              <a:rPr lang="en-US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BMI</a:t>
            </a:r>
          </a:p>
          <a:p>
            <a:pPr lvl="0" algn="r" rtl="1" fontAlgn="base">
              <a:spcAft>
                <a:spcPct val="0"/>
              </a:spcAft>
              <a:buFontTx/>
              <a:buChar char="•"/>
              <a:defRPr/>
            </a:pPr>
            <a:r>
              <a:rPr lang="fa-IR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اندازه گیری دور بازو، اندازه گیری چین پوستی در محل عضله دو سر یا سه سر</a:t>
            </a:r>
          </a:p>
          <a:p>
            <a:pPr lvl="0" algn="r" rtl="1" fontAlgn="base">
              <a:spcAft>
                <a:spcPct val="0"/>
              </a:spcAft>
              <a:buFontTx/>
              <a:buChar char="•"/>
              <a:defRPr/>
            </a:pPr>
            <a:r>
              <a:rPr lang="fa-IR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اندازه گیری آلبومین سرم ( کمتر از </a:t>
            </a:r>
            <a:r>
              <a:rPr lang="en-US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3.5g/dl</a:t>
            </a:r>
            <a:r>
              <a:rPr lang="fa-IR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)</a:t>
            </a:r>
          </a:p>
          <a:p>
            <a:pPr lvl="0" algn="r" rtl="1" fontAlgn="base">
              <a:spcAft>
                <a:spcPct val="0"/>
              </a:spcAft>
              <a:buFontTx/>
              <a:buChar char="•"/>
              <a:defRPr/>
            </a:pPr>
            <a:r>
              <a:rPr lang="fa-IR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اندازه گیری </a:t>
            </a:r>
            <a:r>
              <a:rPr lang="en-US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BUN</a:t>
            </a:r>
            <a:r>
              <a:rPr lang="fa-IR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قبل از دیالیز ( در صورتی که کمتر از </a:t>
            </a:r>
            <a:r>
              <a:rPr lang="en-US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50mg/dl</a:t>
            </a:r>
            <a:r>
              <a:rPr lang="fa-IR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باشد )</a:t>
            </a:r>
          </a:p>
          <a:p>
            <a:pPr lvl="0" algn="r" rtl="1" fontAlgn="base">
              <a:spcAft>
                <a:spcPct val="0"/>
              </a:spcAft>
              <a:buFontTx/>
              <a:buChar char="•"/>
              <a:defRPr/>
            </a:pPr>
            <a:r>
              <a:rPr lang="fa-IR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کراتینین زیر </a:t>
            </a:r>
            <a:r>
              <a:rPr lang="en-US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10mg/dl</a:t>
            </a:r>
            <a:endParaRPr lang="fa-IR" altLang="en-US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r" rtl="1" fontAlgn="base">
              <a:spcAft>
                <a:spcPct val="0"/>
              </a:spcAft>
              <a:buFontTx/>
              <a:buChar char="•"/>
              <a:defRPr/>
            </a:pPr>
            <a:r>
              <a:rPr lang="fa-IR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اندازه گیری کلسترول تام ( اگر زیر </a:t>
            </a:r>
            <a:r>
              <a:rPr lang="en-US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150mg/dl</a:t>
            </a:r>
            <a:r>
              <a:rPr lang="fa-IR" alt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باشد )</a:t>
            </a:r>
            <a:endParaRPr lang="en-US" altLang="en-US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325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C223BD8-2705-1F5E-8D1A-2E01E4015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5788" y="1333264"/>
            <a:ext cx="7932424" cy="4886561"/>
          </a:xfrm>
        </p:spPr>
        <p:txBody>
          <a:bodyPr/>
          <a:lstStyle/>
          <a:p>
            <a:pPr lvl="0" algn="ctr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fa-IR" sz="2400" b="1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اصول تنظیم رژیم غذایی در بیماران همودیالیزی</a:t>
            </a:r>
            <a:endParaRPr lang="en-US" sz="2400" b="1" kern="0" dirty="0">
              <a:solidFill>
                <a:srgbClr val="FF0066"/>
              </a:solidFill>
              <a:latin typeface="Verdana"/>
              <a:cs typeface="B Nazanin" panose="00000400000000000000" pitchFamily="2" charset="-78"/>
            </a:endParaRPr>
          </a:p>
          <a:p>
            <a:pPr lvl="0" algn="r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endParaRPr lang="en-US" sz="2400" b="1" kern="0" dirty="0">
              <a:solidFill>
                <a:srgbClr val="FF0066"/>
              </a:solidFill>
              <a:latin typeface="Verdana"/>
              <a:cs typeface="B Nazanin" panose="00000400000000000000" pitchFamily="2" charset="-78"/>
            </a:endParaRPr>
          </a:p>
          <a:p>
            <a:pPr lvl="0" algn="r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fa-IR" b="1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نیاز به انرژی:</a:t>
            </a:r>
            <a:endParaRPr lang="en-US" b="1" kern="0" dirty="0">
              <a:solidFill>
                <a:srgbClr val="FF0066"/>
              </a:solidFill>
              <a:latin typeface="Verdana"/>
              <a:cs typeface="B Nazanin" panose="00000400000000000000" pitchFamily="2" charset="-78"/>
            </a:endParaRPr>
          </a:p>
          <a:p>
            <a:pPr lvl="0" algn="justLow" rtl="1" fontAlgn="base"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انرژي مورد نياز بيماران همودياليزي و نحوه محاسبه آن همانند بيماران مبتلا به نارسايي كليه در مرحله پيش از دياليز مي‌باشد.</a:t>
            </a:r>
            <a:endParaRPr lang="fa-IR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Low" rtl="1" fontAlgn="base">
              <a:spcAft>
                <a:spcPct val="0"/>
              </a:spcAft>
              <a:buClr>
                <a:srgbClr val="EEC85E"/>
              </a:buClr>
              <a:buSzPct val="70000"/>
              <a:buFontTx/>
              <a:buChar char="-"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تنها بايد توجه داشت وزن واقعي بيمار براي محاسبه </a:t>
            </a:r>
            <a:r>
              <a:rPr lang="en-US" sz="2400" b="1" kern="0" dirty="0">
                <a:solidFill>
                  <a:srgbClr val="000000"/>
                </a:solidFill>
                <a:latin typeface="Times New Roman" pitchFamily="18" charset="0"/>
                <a:cs typeface="B Nazanin" panose="00000400000000000000" pitchFamily="2" charset="-78"/>
              </a:rPr>
              <a:t>BMI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در واقع بايد وزن خشك بيمار باش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د.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</a:t>
            </a:r>
            <a:endParaRPr lang="fa-IR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Low" rtl="1" fontAlgn="base">
              <a:spcAft>
                <a:spcPct val="0"/>
              </a:spcAft>
              <a:buClr>
                <a:srgbClr val="EEC85E"/>
              </a:buClr>
              <a:buSzPct val="70000"/>
              <a:buFontTx/>
              <a:buChar char="-"/>
              <a:defRPr/>
            </a:pPr>
            <a:r>
              <a:rPr lang="ar-SA" sz="2400" b="1" kern="0" dirty="0">
                <a:solidFill>
                  <a:srgbClr val="000066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ar-SA" sz="2400" b="1" kern="0" dirty="0">
                <a:solidFill>
                  <a:srgbClr val="FF0000"/>
                </a:solidFill>
                <a:latin typeface="Verdana"/>
                <a:cs typeface="B Nazanin" panose="00000400000000000000" pitchFamily="2" charset="-78"/>
              </a:rPr>
              <a:t>وزن خشك بيمار ، همان وزن بعد از همودياليز مي‌باشد به شرط آنكه بيمار بعد از همودياليز فاقد ادم باشد و فشار خون او نيز طبيعي باشد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313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79BE652-6A0D-1B6F-7579-528D211AE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7439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75" y="1435065"/>
            <a:ext cx="7779719" cy="4886561"/>
          </a:xfrm>
        </p:spPr>
        <p:txBody>
          <a:bodyPr/>
          <a:lstStyle/>
          <a:p>
            <a:pPr lvl="0" algn="just" rtl="1" fontAlgn="base">
              <a:lnSpc>
                <a:spcPct val="9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fa-IR" sz="2400" b="1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نیاز به پروتئین:</a:t>
            </a:r>
            <a:r>
              <a:rPr lang="ar-SA" sz="2400" b="1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 </a:t>
            </a:r>
            <a:endParaRPr lang="en-US" sz="2400" b="1" kern="0" dirty="0">
              <a:solidFill>
                <a:srgbClr val="FF0066"/>
              </a:solidFill>
              <a:latin typeface="Verdana"/>
              <a:cs typeface="B Nazanin" panose="00000400000000000000" pitchFamily="2" charset="-78"/>
            </a:endParaRPr>
          </a:p>
          <a:p>
            <a:pPr lvl="0" algn="justLow" rtl="1" fontAlgn="base">
              <a:lnSpc>
                <a:spcPct val="9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1.2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به ازاي هر كيلوگرم وزني است كه بر مبناي آن انرژي محاسبه مي‌گردد. </a:t>
            </a:r>
            <a:endParaRPr lang="fa-IR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Low" rtl="1" fontAlgn="base">
              <a:lnSpc>
                <a:spcPct val="9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(50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درصد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باید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از پروتئين‌هاي با ارزش بيولوژيك بالا (پروتئين‌هاي </a:t>
            </a:r>
            <a:r>
              <a:rPr 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HBV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) باشد.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)</a:t>
            </a:r>
          </a:p>
          <a:p>
            <a:pPr lvl="0" algn="justLow" rtl="1" fontAlgn="base">
              <a:lnSpc>
                <a:spcPct val="9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endParaRPr lang="en-US" sz="2400" b="1" kern="0" dirty="0">
              <a:solidFill>
                <a:srgbClr val="000066"/>
              </a:solidFill>
              <a:latin typeface="Verdana"/>
              <a:cs typeface="B Nazanin" panose="00000400000000000000" pitchFamily="2" charset="-78"/>
            </a:endParaRPr>
          </a:p>
          <a:p>
            <a:pPr lvl="0" algn="just" rtl="1" fontAlgn="base">
              <a:lnSpc>
                <a:spcPct val="9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چربي و كربوهيدرات</a:t>
            </a:r>
            <a:r>
              <a:rPr lang="fa-IR" sz="2400" b="1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:</a:t>
            </a:r>
            <a:r>
              <a:rPr lang="ar-SA" sz="2400" b="1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 </a:t>
            </a:r>
            <a:endParaRPr lang="en-US" sz="2400" kern="0" dirty="0">
              <a:solidFill>
                <a:srgbClr val="FF0066"/>
              </a:solidFill>
              <a:latin typeface="Verdana"/>
              <a:cs typeface="B Nazanin" panose="00000400000000000000" pitchFamily="2" charset="-78"/>
            </a:endParaRPr>
          </a:p>
          <a:p>
            <a:pPr lvl="0" algn="justLow" rtl="1" fontAlgn="base">
              <a:lnSpc>
                <a:spcPct val="9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بعد از محاسبه ميزان انرژي حاصله از پروتئين گنجانده شده در رژيم غذايي ، باقيمانده انرژي از چربي و كربوهيدرات در نظرگرفته مي‌شود و اين مورد نيز مشابه با مرحله پيش از دياليز مي‌باشد. </a:t>
            </a:r>
            <a:endParaRPr lang="en-US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r" rtl="1" fontAlgn="base">
              <a:spcAft>
                <a:spcPct val="0"/>
              </a:spcAft>
              <a:buFontTx/>
              <a:buChar char="•"/>
              <a:defRPr/>
            </a:pPr>
            <a:endParaRPr lang="en-US" altLang="en-US" sz="3200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344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E6196F6-087E-BCA6-CB1C-00B8B12C2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027854"/>
            <a:ext cx="8237834" cy="5191971"/>
          </a:xfrm>
        </p:spPr>
        <p:txBody>
          <a:bodyPr/>
          <a:lstStyle/>
          <a:p>
            <a:pPr lvl="0" algn="just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endParaRPr lang="en-US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u="sng" kern="0" dirty="0">
                <a:solidFill>
                  <a:srgbClr val="FF0066"/>
                </a:solidFill>
                <a:latin typeface="Verdana"/>
                <a:cs typeface="B Nazanin" panose="00000400000000000000" pitchFamily="2" charset="-78"/>
              </a:rPr>
              <a:t>پتاسيم </a:t>
            </a:r>
            <a:endParaRPr lang="ar-SA" sz="2400" kern="0" dirty="0">
              <a:solidFill>
                <a:srgbClr val="FF0066"/>
              </a:solidFill>
              <a:latin typeface="Verdana"/>
              <a:cs typeface="B Nazanin" panose="00000400000000000000" pitchFamily="2" charset="-78"/>
            </a:endParaRPr>
          </a:p>
          <a:p>
            <a:pPr lvl="0" algn="just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ميزان پتاسيم توصيه شده در رژيم غذايي بيماران همودياليزي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2000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/>
            </a:r>
            <a:b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</a:b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ميلي گرم (يا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50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ميلي اكي والان) در روز به اضافه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1000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ميلي گرم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/>
            </a:r>
            <a:b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</a:b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(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25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ميلي اكي والان) به ازاي هر ليتر ادرار دفعي مي‌باشد</a:t>
            </a:r>
            <a:r>
              <a:rPr lang="en-US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يا به عبارت ديگر 40 ميلي گرم به ازاي هر كيلوگرم وزني است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كه بر مبناي آن انرژي محاسبه مي‌گردد.</a:t>
            </a:r>
            <a:endParaRPr lang="fa-IR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360" y="3962598"/>
            <a:ext cx="360045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648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10472B-95D3-4409-D46B-4D10E86420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2653" y="1443835"/>
            <a:ext cx="7932424" cy="4275740"/>
          </a:xfrm>
        </p:spPr>
        <p:txBody>
          <a:bodyPr/>
          <a:lstStyle/>
          <a:p>
            <a:pPr lvl="0" algn="r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مواد غذايي كه در گروه سبز</a:t>
            </a:r>
            <a:r>
              <a:rPr lang="fa-IR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یها</a:t>
            </a: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 ،</a:t>
            </a:r>
            <a:r>
              <a:rPr lang="fa-IR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ميوه </a:t>
            </a:r>
            <a:r>
              <a:rPr lang="fa-IR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ها</a:t>
            </a: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 ، شير و فر</a:t>
            </a:r>
            <a:r>
              <a:rPr lang="fa-IR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آ</a:t>
            </a: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ورده هاي آن و گوشت ها قرار دارند غني از پتاسيم مي باش</a:t>
            </a:r>
            <a:r>
              <a:rPr lang="fa-IR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ن</a:t>
            </a: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د. </a:t>
            </a:r>
            <a:endParaRPr lang="fa-IR" sz="2400" b="1" kern="0" dirty="0">
              <a:solidFill>
                <a:srgbClr val="C00000"/>
              </a:solidFill>
              <a:latin typeface="Verdana"/>
              <a:cs typeface="B Nazanin" panose="00000400000000000000" pitchFamily="2" charset="-78"/>
            </a:endParaRPr>
          </a:p>
          <a:p>
            <a:pPr lvl="0" algn="r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endParaRPr lang="fa-IR" sz="2400" b="1" kern="0" dirty="0">
              <a:solidFill>
                <a:srgbClr val="C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-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در ميان محصولات لبني ،كره و خامه حاوي پتاسيم كمتري مي باشند. </a:t>
            </a:r>
            <a:endParaRPr lang="fa-IR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-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غلات تصفيه شده حاوي پتاسيم كمتري نسبت به غلات كامل مي باشند. سبوس و جوانه غلات نيز غني از</a:t>
            </a:r>
            <a:r>
              <a:rPr lang="ar-SA" sz="2400" b="1" kern="0" dirty="0">
                <a:solidFill>
                  <a:srgbClr val="C00000"/>
                </a:solidFill>
                <a:latin typeface="Verdana"/>
                <a:cs typeface="B Nazanin" panose="00000400000000000000" pitchFamily="2" charset="-78"/>
              </a:rPr>
              <a:t> پتاسيم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هستند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.</a:t>
            </a:r>
          </a:p>
          <a:p>
            <a:pPr lvl="0" algn="just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-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ميوه 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هاي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كه به صورت كمپوت هستند در صورتيكه آب كمپوت مصرف نگردد ميزان پتاسيم آنها كاهش مي يابد. </a:t>
            </a:r>
            <a:endParaRPr lang="fa-IR" sz="2400" b="1" kern="0" dirty="0">
              <a:solidFill>
                <a:srgbClr val="000000"/>
              </a:solidFill>
              <a:latin typeface="Verdana"/>
              <a:cs typeface="B Nazanin" panose="00000400000000000000" pitchFamily="2" charset="-78"/>
            </a:endParaRPr>
          </a:p>
          <a:p>
            <a:pPr lvl="0" algn="just" rtl="1" fontAlgn="base">
              <a:lnSpc>
                <a:spcPct val="80000"/>
              </a:lnSpc>
              <a:spcAft>
                <a:spcPct val="0"/>
              </a:spcAft>
              <a:buClr>
                <a:srgbClr val="EEC85E"/>
              </a:buClr>
              <a:buSzPct val="70000"/>
              <a:buNone/>
              <a:defRPr/>
            </a:pP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-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در مورد سبزي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ها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، عدم مصرف آب سبزي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هاي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پخته باعث كاهش پتاسيم موجود در رژيم غذايي مي شود. همچني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ن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، خيساندن سبزي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ها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و سيب زميني پوست كنده و برش داده شده در آب و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دور</a:t>
            </a:r>
            <a:r>
              <a:rPr lang="fa-IR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 </a:t>
            </a:r>
            <a:r>
              <a:rPr lang="ar-SA" sz="2400" b="1" kern="0" dirty="0">
                <a:solidFill>
                  <a:srgbClr val="000000"/>
                </a:solidFill>
                <a:latin typeface="Verdana"/>
                <a:cs typeface="B Nazanin" panose="00000400000000000000" pitchFamily="2" charset="-78"/>
              </a:rPr>
              <a:t>ريختن آب آنها نيز باعث كاهش پتاسيم در رژيم غذايي مي گردد</a:t>
            </a:r>
            <a:r>
              <a:rPr lang="fa-IR" sz="24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cs typeface="B Nazanin" panose="00000400000000000000" pitchFamily="2" charset="-78"/>
              </a:rPr>
              <a:t>.</a:t>
            </a:r>
            <a:endParaRPr lang="en-US" altLang="en-US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839018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</TotalTime>
  <Words>2111</Words>
  <Application>Microsoft Office PowerPoint</Application>
  <PresentationFormat>On-screen Show (4:3)</PresentationFormat>
  <Paragraphs>473</Paragraphs>
  <Slides>38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38</vt:i4>
      </vt:variant>
    </vt:vector>
  </HeadingPairs>
  <TitlesOfParts>
    <vt:vector size="52" baseType="lpstr">
      <vt:lpstr>Arial</vt:lpstr>
      <vt:lpstr>B Nazanin</vt:lpstr>
      <vt:lpstr>Calibri</vt:lpstr>
      <vt:lpstr>Calibri Light</vt:lpstr>
      <vt:lpstr>IranNastaliq</vt:lpstr>
      <vt:lpstr>Mitra</vt:lpstr>
      <vt:lpstr>Times New Roman</vt:lpstr>
      <vt:lpstr>Verdana</vt:lpstr>
      <vt:lpstr>Wingdings</vt:lpstr>
      <vt:lpstr>Diseño predeterminado</vt:lpstr>
      <vt:lpstr>1_Diseño predeterminado</vt:lpstr>
      <vt:lpstr>2_Diseño predeterminado</vt:lpstr>
      <vt:lpstr>3_Diseño predeterminado</vt:lpstr>
      <vt:lpstr>Office Theme</vt:lpstr>
      <vt:lpstr>PowerPoint Presentation</vt:lpstr>
      <vt:lpstr>اهداف رژیم درمانی در همودیالیز: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رژیم غذایی  در  همودیالیز</vt:lpstr>
      <vt:lpstr>PowerPoint Presentation</vt:lpstr>
      <vt:lpstr> فهرست‌هاي انتخاب مواد غذايي براي بيماران كليوي </vt:lpstr>
      <vt:lpstr>PowerPoint Presentation</vt:lpstr>
      <vt:lpstr>گروه لبنیات</vt:lpstr>
      <vt:lpstr> گروه نان و غلات</vt:lpstr>
      <vt:lpstr>گروه گوشت ها و جایگزین ها </vt:lpstr>
      <vt:lpstr>گروه سبزی ها </vt:lpstr>
      <vt:lpstr>PowerPoint Presentation</vt:lpstr>
      <vt:lpstr>گروه میوه ها</vt:lpstr>
      <vt:lpstr>PowerPoint Presentation</vt:lpstr>
      <vt:lpstr>گروه چربی ها </vt:lpstr>
      <vt:lpstr>گروه مواد غذایی پر کالری     </vt:lpstr>
      <vt:lpstr>گروه منابع پروتئین جایگزین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منوی غذایی یک روزه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Zakizadeh</cp:lastModifiedBy>
  <cp:revision>38</cp:revision>
  <dcterms:created xsi:type="dcterms:W3CDTF">2013-08-21T19:17:07Z</dcterms:created>
  <dcterms:modified xsi:type="dcterms:W3CDTF">2026-07-22T19:46:01Z</dcterms:modified>
</cp:coreProperties>
</file>