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3"/>
  </p:notesMasterIdLst>
  <p:sldIdLst>
    <p:sldId id="256" r:id="rId2"/>
    <p:sldId id="257" r:id="rId3"/>
    <p:sldId id="344" r:id="rId4"/>
    <p:sldId id="346" r:id="rId5"/>
    <p:sldId id="347" r:id="rId6"/>
    <p:sldId id="348" r:id="rId7"/>
    <p:sldId id="349" r:id="rId8"/>
    <p:sldId id="263" r:id="rId9"/>
    <p:sldId id="264" r:id="rId10"/>
    <p:sldId id="357" r:id="rId11"/>
    <p:sldId id="271" r:id="rId12"/>
    <p:sldId id="272" r:id="rId13"/>
    <p:sldId id="273" r:id="rId14"/>
    <p:sldId id="269" r:id="rId15"/>
    <p:sldId id="266" r:id="rId16"/>
    <p:sldId id="274" r:id="rId17"/>
    <p:sldId id="277" r:id="rId18"/>
    <p:sldId id="278" r:id="rId19"/>
    <p:sldId id="279" r:id="rId20"/>
    <p:sldId id="280" r:id="rId21"/>
    <p:sldId id="281" r:id="rId22"/>
    <p:sldId id="282" r:id="rId23"/>
    <p:sldId id="283" r:id="rId24"/>
    <p:sldId id="285" r:id="rId25"/>
    <p:sldId id="286" r:id="rId26"/>
    <p:sldId id="287" r:id="rId27"/>
    <p:sldId id="288" r:id="rId28"/>
    <p:sldId id="290" r:id="rId29"/>
    <p:sldId id="291" r:id="rId30"/>
    <p:sldId id="295" r:id="rId31"/>
    <p:sldId id="296" r:id="rId32"/>
    <p:sldId id="259" r:id="rId33"/>
    <p:sldId id="350" r:id="rId34"/>
    <p:sldId id="351" r:id="rId35"/>
    <p:sldId id="352" r:id="rId36"/>
    <p:sldId id="353" r:id="rId37"/>
    <p:sldId id="311" r:id="rId38"/>
    <p:sldId id="343" r:id="rId39"/>
    <p:sldId id="324" r:id="rId40"/>
    <p:sldId id="354" r:id="rId41"/>
    <p:sldId id="35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5" autoAdjust="0"/>
    <p:restoredTop sz="94686"/>
  </p:normalViewPr>
  <p:slideViewPr>
    <p:cSldViewPr snapToGrid="0">
      <p:cViewPr varScale="1">
        <p:scale>
          <a:sx n="86" d="100"/>
          <a:sy n="86" d="100"/>
        </p:scale>
        <p:origin x="78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042C44-0EEE-4644-99AB-2CB80AB0A338}" type="datetimeFigureOut">
              <a:rPr lang="en-US" smtClean="0"/>
              <a:t>7/23/2026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2B92B0-400F-194E-A65C-070C08BC9ECE}" type="slidenum">
              <a:rPr lang="en-US" smtClean="0"/>
              <a:t>‹#›</a:t>
            </a:fld>
            <a:endParaRPr lang="en-US"/>
          </a:p>
        </p:txBody>
      </p:sp>
    </p:spTree>
    <p:extLst>
      <p:ext uri="{BB962C8B-B14F-4D97-AF65-F5344CB8AC3E}">
        <p14:creationId xmlns:p14="http://schemas.microsoft.com/office/powerpoint/2010/main" val="23740264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439D8-9D04-DD59-4128-CDA6A04F62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A4DC24-5E7E-A393-344D-115ACC087A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94C59D-1D47-D124-BBB5-2916AE27F4EF}"/>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02247105-DBD8-D851-B230-5171A8BB5960}"/>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178C85CF-62C2-0AF6-D65C-7C77BD532997}"/>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542749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5BCDF-E67A-7D73-9712-0FE79C6C33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748652-9182-CB5D-C8E1-81B0989C6F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D4BAA5-9F7C-11FE-18A7-012AA87D65A7}"/>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F4477A51-22FA-C77C-2450-335B96541832}"/>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58B072A1-AEA0-C240-E14B-A797EE0947E1}"/>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4279105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738398-FC5C-0021-38D0-11ADFAE6F6C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1A483A-7846-18A7-0F51-316E95C515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B954CB-832B-BA2C-1B14-E891CF3CF5FF}"/>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1198FE82-4B8C-C031-EEC1-184D578D4193}"/>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A3C29935-E14C-4185-A22F-82BCF222A891}"/>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369128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1A051-9439-2A76-971F-73CE3C54BD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9A04A2-5F00-FFC7-964B-0AF4778932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502A8D-FE54-3CA3-8F12-5BFFBE640F74}"/>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5E3C6A82-EC0D-9BFB-9BE8-8E151D4C1238}"/>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F024EC34-0D3F-CAD9-968C-9E4CB3545660}"/>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4172036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EBCEC-E0B6-070B-3C9A-8E6C9BAD15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51D489-4B22-F05D-2C58-5FC6ECE1258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833148-D335-3AC2-B4F8-C536D608D879}"/>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51104350-1822-A1BE-A16F-485D003A9229}"/>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F2D232FB-6961-1DDB-2F04-1FC8D82A91D9}"/>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2390076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CE2DD-EF86-38B1-62CC-58A201AF1E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649B46-8F5B-9A77-64BF-65130723AC2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F2990C-190F-6F4C-AC31-A89BD9876C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570060-5BFA-07AF-C5ED-10343EFADCA4}"/>
              </a:ext>
            </a:extLst>
          </p:cNvPr>
          <p:cNvSpPr>
            <a:spLocks noGrp="1"/>
          </p:cNvSpPr>
          <p:nvPr>
            <p:ph type="dt" sz="half" idx="10"/>
          </p:nvPr>
        </p:nvSpPr>
        <p:spPr/>
        <p:txBody>
          <a:bodyPr/>
          <a:lstStyle/>
          <a:p>
            <a:r>
              <a:rPr lang="en-US"/>
              <a:t>1/5/1405</a:t>
            </a:r>
          </a:p>
        </p:txBody>
      </p:sp>
      <p:sp>
        <p:nvSpPr>
          <p:cNvPr id="6" name="Footer Placeholder 5">
            <a:extLst>
              <a:ext uri="{FF2B5EF4-FFF2-40B4-BE49-F238E27FC236}">
                <a16:creationId xmlns:a16="http://schemas.microsoft.com/office/drawing/2014/main" id="{7F57B8A8-ABF7-D04D-119D-E5DAFDFBE000}"/>
              </a:ext>
            </a:extLst>
          </p:cNvPr>
          <p:cNvSpPr>
            <a:spLocks noGrp="1"/>
          </p:cNvSpPr>
          <p:nvPr>
            <p:ph type="ftr" sz="quarter" idx="11"/>
          </p:nvPr>
        </p:nvSpPr>
        <p:spPr/>
        <p:txBody>
          <a:bodyPr/>
          <a:lstStyle/>
          <a:p>
            <a:r>
              <a:rPr lang="en-US"/>
              <a:t>Diabetes and Dialysis</a:t>
            </a:r>
          </a:p>
        </p:txBody>
      </p:sp>
      <p:sp>
        <p:nvSpPr>
          <p:cNvPr id="7" name="Slide Number Placeholder 6">
            <a:extLst>
              <a:ext uri="{FF2B5EF4-FFF2-40B4-BE49-F238E27FC236}">
                <a16:creationId xmlns:a16="http://schemas.microsoft.com/office/drawing/2014/main" id="{ED97BC11-507F-CF8A-51B5-9666FB240553}"/>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2390093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295EC-8232-848F-032A-D1499A85064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661503-56FF-97B6-8891-E601DC314C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D2E1A4-FE08-97ED-0E1D-53150FA587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1FE375-B77E-9F7E-648A-6F635D410B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46AC60-ACD1-DD83-408C-71181EE21F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2840DA-395A-C71C-9667-58F7CB7A3018}"/>
              </a:ext>
            </a:extLst>
          </p:cNvPr>
          <p:cNvSpPr>
            <a:spLocks noGrp="1"/>
          </p:cNvSpPr>
          <p:nvPr>
            <p:ph type="dt" sz="half" idx="10"/>
          </p:nvPr>
        </p:nvSpPr>
        <p:spPr/>
        <p:txBody>
          <a:bodyPr/>
          <a:lstStyle/>
          <a:p>
            <a:r>
              <a:rPr lang="en-US"/>
              <a:t>1/5/1405</a:t>
            </a:r>
          </a:p>
        </p:txBody>
      </p:sp>
      <p:sp>
        <p:nvSpPr>
          <p:cNvPr id="8" name="Footer Placeholder 7">
            <a:extLst>
              <a:ext uri="{FF2B5EF4-FFF2-40B4-BE49-F238E27FC236}">
                <a16:creationId xmlns:a16="http://schemas.microsoft.com/office/drawing/2014/main" id="{05250FB4-0D05-D922-D587-0FB5A957638C}"/>
              </a:ext>
            </a:extLst>
          </p:cNvPr>
          <p:cNvSpPr>
            <a:spLocks noGrp="1"/>
          </p:cNvSpPr>
          <p:nvPr>
            <p:ph type="ftr" sz="quarter" idx="11"/>
          </p:nvPr>
        </p:nvSpPr>
        <p:spPr/>
        <p:txBody>
          <a:bodyPr/>
          <a:lstStyle/>
          <a:p>
            <a:r>
              <a:rPr lang="en-US"/>
              <a:t>Diabetes and Dialysis</a:t>
            </a:r>
          </a:p>
        </p:txBody>
      </p:sp>
      <p:sp>
        <p:nvSpPr>
          <p:cNvPr id="9" name="Slide Number Placeholder 8">
            <a:extLst>
              <a:ext uri="{FF2B5EF4-FFF2-40B4-BE49-F238E27FC236}">
                <a16:creationId xmlns:a16="http://schemas.microsoft.com/office/drawing/2014/main" id="{ACC029B1-5A7F-3498-EEBA-0B267B6F3C1E}"/>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2057396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87AF-9938-16EF-B89C-41063D7213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DD08DB-D20D-E03B-C28E-113CEB2F0FF5}"/>
              </a:ext>
            </a:extLst>
          </p:cNvPr>
          <p:cNvSpPr>
            <a:spLocks noGrp="1"/>
          </p:cNvSpPr>
          <p:nvPr>
            <p:ph type="dt" sz="half" idx="10"/>
          </p:nvPr>
        </p:nvSpPr>
        <p:spPr/>
        <p:txBody>
          <a:bodyPr/>
          <a:lstStyle/>
          <a:p>
            <a:r>
              <a:rPr lang="en-US"/>
              <a:t>1/5/1405</a:t>
            </a:r>
          </a:p>
        </p:txBody>
      </p:sp>
      <p:sp>
        <p:nvSpPr>
          <p:cNvPr id="4" name="Footer Placeholder 3">
            <a:extLst>
              <a:ext uri="{FF2B5EF4-FFF2-40B4-BE49-F238E27FC236}">
                <a16:creationId xmlns:a16="http://schemas.microsoft.com/office/drawing/2014/main" id="{C2245395-D7DE-8A8E-D745-34FB9F1D58A6}"/>
              </a:ext>
            </a:extLst>
          </p:cNvPr>
          <p:cNvSpPr>
            <a:spLocks noGrp="1"/>
          </p:cNvSpPr>
          <p:nvPr>
            <p:ph type="ftr" sz="quarter" idx="11"/>
          </p:nvPr>
        </p:nvSpPr>
        <p:spPr/>
        <p:txBody>
          <a:bodyPr/>
          <a:lstStyle/>
          <a:p>
            <a:r>
              <a:rPr lang="en-US"/>
              <a:t>Diabetes and Dialysis</a:t>
            </a:r>
          </a:p>
        </p:txBody>
      </p:sp>
      <p:sp>
        <p:nvSpPr>
          <p:cNvPr id="5" name="Slide Number Placeholder 4">
            <a:extLst>
              <a:ext uri="{FF2B5EF4-FFF2-40B4-BE49-F238E27FC236}">
                <a16:creationId xmlns:a16="http://schemas.microsoft.com/office/drawing/2014/main" id="{23E024B0-463D-1E84-DCE7-6CEAFADBD705}"/>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337599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2447CC-3CBC-6E8D-0CB3-53BDCC8579DC}"/>
              </a:ext>
            </a:extLst>
          </p:cNvPr>
          <p:cNvSpPr>
            <a:spLocks noGrp="1"/>
          </p:cNvSpPr>
          <p:nvPr>
            <p:ph type="dt" sz="half" idx="10"/>
          </p:nvPr>
        </p:nvSpPr>
        <p:spPr/>
        <p:txBody>
          <a:bodyPr/>
          <a:lstStyle/>
          <a:p>
            <a:r>
              <a:rPr lang="en-US"/>
              <a:t>1/5/1405</a:t>
            </a:r>
          </a:p>
        </p:txBody>
      </p:sp>
      <p:sp>
        <p:nvSpPr>
          <p:cNvPr id="3" name="Footer Placeholder 2">
            <a:extLst>
              <a:ext uri="{FF2B5EF4-FFF2-40B4-BE49-F238E27FC236}">
                <a16:creationId xmlns:a16="http://schemas.microsoft.com/office/drawing/2014/main" id="{C2588C6C-3E68-3E20-C235-AE756117F4D6}"/>
              </a:ext>
            </a:extLst>
          </p:cNvPr>
          <p:cNvSpPr>
            <a:spLocks noGrp="1"/>
          </p:cNvSpPr>
          <p:nvPr>
            <p:ph type="ftr" sz="quarter" idx="11"/>
          </p:nvPr>
        </p:nvSpPr>
        <p:spPr/>
        <p:txBody>
          <a:bodyPr/>
          <a:lstStyle/>
          <a:p>
            <a:r>
              <a:rPr lang="en-US"/>
              <a:t>Diabetes and Dialysis</a:t>
            </a:r>
          </a:p>
        </p:txBody>
      </p:sp>
      <p:sp>
        <p:nvSpPr>
          <p:cNvPr id="4" name="Slide Number Placeholder 3">
            <a:extLst>
              <a:ext uri="{FF2B5EF4-FFF2-40B4-BE49-F238E27FC236}">
                <a16:creationId xmlns:a16="http://schemas.microsoft.com/office/drawing/2014/main" id="{9D40C210-C8D6-377F-523B-01C84889F5D5}"/>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215486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4E32A-88C4-4EC2-4CA3-F38E761801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858D0F-A351-CFEC-96FB-1BBBE377E1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299E2-6055-8700-881A-2F5392E90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FE15B3-D75A-C037-159F-DC2CB8EFAFD2}"/>
              </a:ext>
            </a:extLst>
          </p:cNvPr>
          <p:cNvSpPr>
            <a:spLocks noGrp="1"/>
          </p:cNvSpPr>
          <p:nvPr>
            <p:ph type="dt" sz="half" idx="10"/>
          </p:nvPr>
        </p:nvSpPr>
        <p:spPr/>
        <p:txBody>
          <a:bodyPr/>
          <a:lstStyle/>
          <a:p>
            <a:r>
              <a:rPr lang="en-US"/>
              <a:t>1/5/1405</a:t>
            </a:r>
          </a:p>
        </p:txBody>
      </p:sp>
      <p:sp>
        <p:nvSpPr>
          <p:cNvPr id="6" name="Footer Placeholder 5">
            <a:extLst>
              <a:ext uri="{FF2B5EF4-FFF2-40B4-BE49-F238E27FC236}">
                <a16:creationId xmlns:a16="http://schemas.microsoft.com/office/drawing/2014/main" id="{49DF7B07-4EE1-3D76-6CE3-AA73EAD38E6C}"/>
              </a:ext>
            </a:extLst>
          </p:cNvPr>
          <p:cNvSpPr>
            <a:spLocks noGrp="1"/>
          </p:cNvSpPr>
          <p:nvPr>
            <p:ph type="ftr" sz="quarter" idx="11"/>
          </p:nvPr>
        </p:nvSpPr>
        <p:spPr/>
        <p:txBody>
          <a:bodyPr/>
          <a:lstStyle/>
          <a:p>
            <a:r>
              <a:rPr lang="en-US"/>
              <a:t>Diabetes and Dialysis</a:t>
            </a:r>
          </a:p>
        </p:txBody>
      </p:sp>
      <p:sp>
        <p:nvSpPr>
          <p:cNvPr id="7" name="Slide Number Placeholder 6">
            <a:extLst>
              <a:ext uri="{FF2B5EF4-FFF2-40B4-BE49-F238E27FC236}">
                <a16:creationId xmlns:a16="http://schemas.microsoft.com/office/drawing/2014/main" id="{85288044-28B4-2C75-290C-CC92129C04EA}"/>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3646517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8D352-379A-A21F-7C66-ACE56509D9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19559F-81B2-2AD1-E7EC-097D48C9CD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B36841-230E-8325-C77F-D0D3741B6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418327-74BB-5923-6E99-584F5323BD64}"/>
              </a:ext>
            </a:extLst>
          </p:cNvPr>
          <p:cNvSpPr>
            <a:spLocks noGrp="1"/>
          </p:cNvSpPr>
          <p:nvPr>
            <p:ph type="dt" sz="half" idx="10"/>
          </p:nvPr>
        </p:nvSpPr>
        <p:spPr/>
        <p:txBody>
          <a:bodyPr/>
          <a:lstStyle/>
          <a:p>
            <a:r>
              <a:rPr lang="en-US"/>
              <a:t>1/5/1405</a:t>
            </a:r>
          </a:p>
        </p:txBody>
      </p:sp>
      <p:sp>
        <p:nvSpPr>
          <p:cNvPr id="6" name="Footer Placeholder 5">
            <a:extLst>
              <a:ext uri="{FF2B5EF4-FFF2-40B4-BE49-F238E27FC236}">
                <a16:creationId xmlns:a16="http://schemas.microsoft.com/office/drawing/2014/main" id="{CFD1A706-F994-6C4E-33F1-E1BB5DDDFB21}"/>
              </a:ext>
            </a:extLst>
          </p:cNvPr>
          <p:cNvSpPr>
            <a:spLocks noGrp="1"/>
          </p:cNvSpPr>
          <p:nvPr>
            <p:ph type="ftr" sz="quarter" idx="11"/>
          </p:nvPr>
        </p:nvSpPr>
        <p:spPr/>
        <p:txBody>
          <a:bodyPr/>
          <a:lstStyle/>
          <a:p>
            <a:r>
              <a:rPr lang="en-US"/>
              <a:t>Diabetes and Dialysis</a:t>
            </a:r>
          </a:p>
        </p:txBody>
      </p:sp>
      <p:sp>
        <p:nvSpPr>
          <p:cNvPr id="7" name="Slide Number Placeholder 6">
            <a:extLst>
              <a:ext uri="{FF2B5EF4-FFF2-40B4-BE49-F238E27FC236}">
                <a16:creationId xmlns:a16="http://schemas.microsoft.com/office/drawing/2014/main" id="{CA674907-0254-69F0-B44B-19E1C35C820F}"/>
              </a:ext>
            </a:extLst>
          </p:cNvPr>
          <p:cNvSpPr>
            <a:spLocks noGrp="1"/>
          </p:cNvSpPr>
          <p:nvPr>
            <p:ph type="sldNum" sz="quarter" idx="12"/>
          </p:nvPr>
        </p:nvSpPr>
        <p:spPr/>
        <p:txBody>
          <a:bodyPr/>
          <a:lstStyle/>
          <a:p>
            <a:fld id="{8BE93A3E-9A4D-CE4E-8F9A-EAADB5746F17}" type="slidenum">
              <a:rPr lang="en-US" smtClean="0"/>
              <a:t>‹#›</a:t>
            </a:fld>
            <a:endParaRPr lang="en-US"/>
          </a:p>
        </p:txBody>
      </p:sp>
    </p:spTree>
    <p:extLst>
      <p:ext uri="{BB962C8B-B14F-4D97-AF65-F5344CB8AC3E}">
        <p14:creationId xmlns:p14="http://schemas.microsoft.com/office/powerpoint/2010/main" val="3502976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96C826-F53D-7E56-8E95-8DC0426492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79AA7F-0B72-0B11-CCDF-3098E856B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F4FED5-FC60-EC36-A484-BB0D3A2575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r>
              <a:rPr lang="en-US"/>
              <a:t>1/5/1405</a:t>
            </a:r>
          </a:p>
        </p:txBody>
      </p:sp>
      <p:sp>
        <p:nvSpPr>
          <p:cNvPr id="5" name="Footer Placeholder 4">
            <a:extLst>
              <a:ext uri="{FF2B5EF4-FFF2-40B4-BE49-F238E27FC236}">
                <a16:creationId xmlns:a16="http://schemas.microsoft.com/office/drawing/2014/main" id="{B5607643-C578-B43E-FF10-BD7BB442DB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Diabetes and Dialysis</a:t>
            </a:r>
          </a:p>
        </p:txBody>
      </p:sp>
      <p:sp>
        <p:nvSpPr>
          <p:cNvPr id="6" name="Slide Number Placeholder 5">
            <a:extLst>
              <a:ext uri="{FF2B5EF4-FFF2-40B4-BE49-F238E27FC236}">
                <a16:creationId xmlns:a16="http://schemas.microsoft.com/office/drawing/2014/main" id="{C215051E-5693-5966-2111-20B7DD8CCC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BE93A3E-9A4D-CE4E-8F9A-EAADB5746F17}" type="slidenum">
              <a:rPr lang="en-US" smtClean="0"/>
              <a:t>‹#›</a:t>
            </a:fld>
            <a:endParaRPr lang="en-US"/>
          </a:p>
        </p:txBody>
      </p:sp>
    </p:spTree>
    <p:extLst>
      <p:ext uri="{BB962C8B-B14F-4D97-AF65-F5344CB8AC3E}">
        <p14:creationId xmlns:p14="http://schemas.microsoft.com/office/powerpoint/2010/main" val="4277565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CBFA9-3307-4626-EA59-2C906AC89F64}"/>
              </a:ext>
            </a:extLst>
          </p:cNvPr>
          <p:cNvSpPr>
            <a:spLocks noGrp="1"/>
          </p:cNvSpPr>
          <p:nvPr>
            <p:ph type="ctrTitle"/>
          </p:nvPr>
        </p:nvSpPr>
        <p:spPr>
          <a:xfrm>
            <a:off x="1524000" y="1377084"/>
            <a:ext cx="9144000" cy="2387600"/>
          </a:xfrm>
        </p:spPr>
        <p:txBody>
          <a:bodyPr>
            <a:normAutofit/>
          </a:bodyPr>
          <a:lstStyle/>
          <a:p>
            <a:r>
              <a:rPr lang="en-US" sz="7200" b="1" dirty="0"/>
              <a:t>Diabetes &amp; Dialysis</a:t>
            </a:r>
          </a:p>
        </p:txBody>
      </p:sp>
      <p:sp>
        <p:nvSpPr>
          <p:cNvPr id="3" name="Subtitle 2">
            <a:extLst>
              <a:ext uri="{FF2B5EF4-FFF2-40B4-BE49-F238E27FC236}">
                <a16:creationId xmlns:a16="http://schemas.microsoft.com/office/drawing/2014/main" id="{EAC98915-A0C7-2F1D-2BD7-A43E1AB4DA5F}"/>
              </a:ext>
            </a:extLst>
          </p:cNvPr>
          <p:cNvSpPr>
            <a:spLocks noGrp="1"/>
          </p:cNvSpPr>
          <p:nvPr>
            <p:ph type="subTitle" idx="1"/>
          </p:nvPr>
        </p:nvSpPr>
        <p:spPr/>
        <p:txBody>
          <a:bodyPr>
            <a:noAutofit/>
          </a:bodyPr>
          <a:lstStyle/>
          <a:p>
            <a:r>
              <a:rPr lang="en-US" sz="3200" b="1" dirty="0">
                <a:solidFill>
                  <a:srgbClr val="0070C0"/>
                </a:solidFill>
              </a:rPr>
              <a:t>Dr. Firouzeh </a:t>
            </a:r>
            <a:r>
              <a:rPr lang="en-US" sz="3200" b="1" dirty="0" err="1">
                <a:solidFill>
                  <a:srgbClr val="0070C0"/>
                </a:solidFill>
              </a:rPr>
              <a:t>Moeinzadeh</a:t>
            </a:r>
            <a:endParaRPr lang="en-US" sz="3200" b="1" dirty="0">
              <a:solidFill>
                <a:srgbClr val="0070C0"/>
              </a:solidFill>
            </a:endParaRPr>
          </a:p>
          <a:p>
            <a:r>
              <a:rPr lang="en-US" sz="3200" b="1" dirty="0">
                <a:solidFill>
                  <a:srgbClr val="0070C0"/>
                </a:solidFill>
              </a:rPr>
              <a:t>Associate professor of Nephrology</a:t>
            </a:r>
          </a:p>
          <a:p>
            <a:r>
              <a:rPr lang="en-US" sz="3200" b="1" dirty="0">
                <a:solidFill>
                  <a:srgbClr val="0070C0"/>
                </a:solidFill>
              </a:rPr>
              <a:t>Isfahan University of Medical Sciences</a:t>
            </a:r>
          </a:p>
          <a:p>
            <a:r>
              <a:rPr lang="en-US" sz="3200" b="1" dirty="0">
                <a:solidFill>
                  <a:srgbClr val="0070C0"/>
                </a:solidFill>
              </a:rPr>
              <a:t>MORDAD 1405</a:t>
            </a:r>
          </a:p>
        </p:txBody>
      </p:sp>
      <p:pic>
        <p:nvPicPr>
          <p:cNvPr id="5" name="Picture 4" descr="A close up of a logo&#10;&#10;AI-generated content may be incorrect.">
            <a:extLst>
              <a:ext uri="{FF2B5EF4-FFF2-40B4-BE49-F238E27FC236}">
                <a16:creationId xmlns:a16="http://schemas.microsoft.com/office/drawing/2014/main" id="{7F860F7C-D9D8-C661-D91E-A11BDBC93483}"/>
              </a:ext>
            </a:extLst>
          </p:cNvPr>
          <p:cNvPicPr>
            <a:picLocks noChangeAspect="1"/>
          </p:cNvPicPr>
          <p:nvPr/>
        </p:nvPicPr>
        <p:blipFill>
          <a:blip r:embed="rId2"/>
          <a:stretch>
            <a:fillRect/>
          </a:stretch>
        </p:blipFill>
        <p:spPr>
          <a:xfrm>
            <a:off x="3950359" y="0"/>
            <a:ext cx="4018208" cy="1854558"/>
          </a:xfrm>
          <a:prstGeom prst="rect">
            <a:avLst/>
          </a:prstGeom>
        </p:spPr>
      </p:pic>
      <p:pic>
        <p:nvPicPr>
          <p:cNvPr id="7" name="Picture 6" descr="A logo with a square and a square in the middle&#10;&#10;AI-generated content may be incorrect.">
            <a:extLst>
              <a:ext uri="{FF2B5EF4-FFF2-40B4-BE49-F238E27FC236}">
                <a16:creationId xmlns:a16="http://schemas.microsoft.com/office/drawing/2014/main" id="{68A7135F-0F17-E290-7F5C-593507BDDAA5}"/>
              </a:ext>
            </a:extLst>
          </p:cNvPr>
          <p:cNvPicPr>
            <a:picLocks noChangeAspect="1"/>
          </p:cNvPicPr>
          <p:nvPr/>
        </p:nvPicPr>
        <p:blipFill>
          <a:blip r:embed="rId3"/>
          <a:stretch>
            <a:fillRect/>
          </a:stretch>
        </p:blipFill>
        <p:spPr>
          <a:xfrm>
            <a:off x="104884" y="141668"/>
            <a:ext cx="976943" cy="1122363"/>
          </a:xfrm>
          <a:prstGeom prst="rect">
            <a:avLst/>
          </a:prstGeom>
        </p:spPr>
      </p:pic>
    </p:spTree>
    <p:extLst>
      <p:ext uri="{BB962C8B-B14F-4D97-AF65-F5344CB8AC3E}">
        <p14:creationId xmlns:p14="http://schemas.microsoft.com/office/powerpoint/2010/main" val="2082222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119F0-1D41-121D-153F-E983FF75FC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8E3821-FFB0-6A94-5434-45F19F0C2873}"/>
              </a:ext>
            </a:extLst>
          </p:cNvPr>
          <p:cNvSpPr>
            <a:spLocks noGrp="1"/>
          </p:cNvSpPr>
          <p:nvPr>
            <p:ph type="title"/>
          </p:nvPr>
        </p:nvSpPr>
        <p:spPr/>
        <p:txBody>
          <a:bodyPr/>
          <a:lstStyle/>
          <a:p>
            <a:pPr algn="ctr"/>
            <a:r>
              <a:rPr lang="en-US" b="1" dirty="0">
                <a:solidFill>
                  <a:srgbClr val="C00000"/>
                </a:solidFill>
              </a:rPr>
              <a:t>H</a:t>
            </a:r>
            <a:r>
              <a:rPr lang="en-IR" b="1" dirty="0">
                <a:solidFill>
                  <a:srgbClr val="C00000"/>
                </a:solidFill>
              </a:rPr>
              <a:t>yperglycemia in CKD</a:t>
            </a:r>
          </a:p>
        </p:txBody>
      </p:sp>
      <p:sp>
        <p:nvSpPr>
          <p:cNvPr id="3" name="Content Placeholder 2">
            <a:extLst>
              <a:ext uri="{FF2B5EF4-FFF2-40B4-BE49-F238E27FC236}">
                <a16:creationId xmlns:a16="http://schemas.microsoft.com/office/drawing/2014/main" id="{54FE6E5E-859E-CDBD-F7C2-1154D3FFD719}"/>
              </a:ext>
            </a:extLst>
          </p:cNvPr>
          <p:cNvSpPr>
            <a:spLocks noGrp="1"/>
          </p:cNvSpPr>
          <p:nvPr>
            <p:ph idx="1"/>
          </p:nvPr>
        </p:nvSpPr>
        <p:spPr/>
        <p:txBody>
          <a:bodyPr/>
          <a:lstStyle/>
          <a:p>
            <a:pPr algn="l"/>
            <a:r>
              <a:rPr lang="en-US" dirty="0">
                <a:effectLst/>
                <a:latin typeface="KeplerStd"/>
              </a:rPr>
              <a:t>The absence of the “safety valve” effect of glycosuria may result in the development of severe hyperglycemia (serum glucose level </a:t>
            </a:r>
            <a:r>
              <a:rPr lang="en-US" dirty="0">
                <a:effectLst/>
                <a:latin typeface="MathematicalPiLTStd"/>
              </a:rPr>
              <a:t>&gt;</a:t>
            </a:r>
            <a:r>
              <a:rPr lang="en-US" dirty="0">
                <a:effectLst/>
                <a:latin typeface="KeplerStd"/>
              </a:rPr>
              <a:t>1,000 mg/dL) </a:t>
            </a:r>
          </a:p>
          <a:p>
            <a:r>
              <a:rPr lang="en-US" b="1" dirty="0">
                <a:effectLst/>
                <a:latin typeface="KeplerStd"/>
              </a:rPr>
              <a:t>Severe hyperosmolality </a:t>
            </a:r>
            <a:r>
              <a:rPr lang="en-US" dirty="0">
                <a:effectLst/>
                <a:latin typeface="KeplerStd"/>
              </a:rPr>
              <a:t>with accompanying </a:t>
            </a:r>
            <a:r>
              <a:rPr lang="en-US" b="1" dirty="0">
                <a:effectLst/>
                <a:latin typeface="KeplerStd"/>
              </a:rPr>
              <a:t>alteration of mental status </a:t>
            </a:r>
            <a:r>
              <a:rPr lang="en-US" dirty="0">
                <a:effectLst/>
                <a:latin typeface="KeplerStd"/>
              </a:rPr>
              <a:t>is </a:t>
            </a:r>
            <a:r>
              <a:rPr lang="en-US" b="1" dirty="0">
                <a:effectLst/>
                <a:latin typeface="KeplerStd"/>
              </a:rPr>
              <a:t>unusual </a:t>
            </a:r>
            <a:r>
              <a:rPr lang="en-US" dirty="0">
                <a:effectLst/>
                <a:latin typeface="KeplerStd"/>
              </a:rPr>
              <a:t>because of the absence of water loss induced by osmotic diuresis.</a:t>
            </a:r>
          </a:p>
          <a:p>
            <a:r>
              <a:rPr lang="en-US" b="1" dirty="0">
                <a:solidFill>
                  <a:srgbClr val="FFC000"/>
                </a:solidFill>
                <a:latin typeface="KeplerStd"/>
              </a:rPr>
              <a:t>Even extreme hyperglycemia is often asymptomatic in dialysis patients </a:t>
            </a:r>
          </a:p>
          <a:p>
            <a:pPr marL="0" indent="0">
              <a:buNone/>
            </a:pPr>
            <a:endParaRPr lang="en-US" dirty="0"/>
          </a:p>
          <a:p>
            <a:pPr algn="l"/>
            <a:endParaRPr lang="en-US" dirty="0"/>
          </a:p>
          <a:p>
            <a:pPr marL="228600" indent="-228600" algn="l" defTabSz="914400" eaLnBrk="1" latinLnBrk="0" hangingPunct="1">
              <a:lnSpc>
                <a:spcPct val="90000"/>
              </a:lnSpc>
              <a:spcBef>
                <a:spcPts val="1000"/>
              </a:spcBef>
              <a:buFont typeface="Arial" panose="020B0604020202020204" pitchFamily="34" charset="0"/>
              <a:buChar char="•"/>
            </a:pPr>
            <a:endParaRPr lang="en-IR" dirty="0"/>
          </a:p>
        </p:txBody>
      </p:sp>
      <p:sp>
        <p:nvSpPr>
          <p:cNvPr id="4" name="Date Placeholder 3">
            <a:extLst>
              <a:ext uri="{FF2B5EF4-FFF2-40B4-BE49-F238E27FC236}">
                <a16:creationId xmlns:a16="http://schemas.microsoft.com/office/drawing/2014/main" id="{6D661B11-4B5C-FC64-19BB-EC7F95EC84B7}"/>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F179D1C5-E9AC-24E0-5EB5-E4C519FE13EB}"/>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B2D9B93E-60BE-B83A-600C-02C58D304E6F}"/>
              </a:ext>
            </a:extLst>
          </p:cNvPr>
          <p:cNvSpPr>
            <a:spLocks noGrp="1"/>
          </p:cNvSpPr>
          <p:nvPr>
            <p:ph type="sldNum" sz="quarter" idx="12"/>
          </p:nvPr>
        </p:nvSpPr>
        <p:spPr/>
        <p:txBody>
          <a:bodyPr/>
          <a:lstStyle/>
          <a:p>
            <a:fld id="{80C118BA-754D-3542-AB53-496DC6E2F817}" type="slidenum">
              <a:rPr lang="en-IR" smtClean="0"/>
              <a:t>10</a:t>
            </a:fld>
            <a:endParaRPr lang="en-IR"/>
          </a:p>
        </p:txBody>
      </p:sp>
    </p:spTree>
    <p:extLst>
      <p:ext uri="{BB962C8B-B14F-4D97-AF65-F5344CB8AC3E}">
        <p14:creationId xmlns:p14="http://schemas.microsoft.com/office/powerpoint/2010/main" val="2895077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81B9D-2AD4-B045-AEEF-C83350C28A7A}"/>
              </a:ext>
            </a:extLst>
          </p:cNvPr>
          <p:cNvSpPr>
            <a:spLocks noGrp="1"/>
          </p:cNvSpPr>
          <p:nvPr>
            <p:ph type="title"/>
          </p:nvPr>
        </p:nvSpPr>
        <p:spPr/>
        <p:txBody>
          <a:bodyPr>
            <a:normAutofit fontScale="90000"/>
          </a:bodyPr>
          <a:lstStyle/>
          <a:p>
            <a:pPr algn="ctr"/>
            <a:r>
              <a:rPr lang="en-US" b="1" dirty="0">
                <a:solidFill>
                  <a:srgbClr val="C00000"/>
                </a:solidFill>
              </a:rPr>
              <a:t>Pathophysiological changes in ketoacidosis in subjects with kidney failure and on RRT</a:t>
            </a:r>
            <a:endParaRPr lang="en-IR" b="1" dirty="0">
              <a:solidFill>
                <a:srgbClr val="C00000"/>
              </a:solidFill>
            </a:endParaRPr>
          </a:p>
        </p:txBody>
      </p:sp>
      <p:sp>
        <p:nvSpPr>
          <p:cNvPr id="3" name="Content Placeholder 2">
            <a:extLst>
              <a:ext uri="{FF2B5EF4-FFF2-40B4-BE49-F238E27FC236}">
                <a16:creationId xmlns:a16="http://schemas.microsoft.com/office/drawing/2014/main" id="{E9A87B57-4ED9-C145-B896-5DF4DB8CCF3D}"/>
              </a:ext>
            </a:extLst>
          </p:cNvPr>
          <p:cNvSpPr>
            <a:spLocks noGrp="1"/>
          </p:cNvSpPr>
          <p:nvPr>
            <p:ph idx="1"/>
          </p:nvPr>
        </p:nvSpPr>
        <p:spPr/>
        <p:txBody>
          <a:bodyPr/>
          <a:lstStyle/>
          <a:p>
            <a:r>
              <a:rPr lang="en-US" dirty="0"/>
              <a:t>Glucose concentration in the dialysate &lt; than the plasma, and overall, a dialysis session results in a </a:t>
            </a:r>
            <a:r>
              <a:rPr lang="en-US" b="1" dirty="0"/>
              <a:t>net negative glucose balance</a:t>
            </a:r>
            <a:r>
              <a:rPr lang="en-US" dirty="0"/>
              <a:t>. </a:t>
            </a:r>
          </a:p>
          <a:p>
            <a:r>
              <a:rPr lang="en-US" dirty="0"/>
              <a:t>An individual with pre-dialysis hyperglycemia may </a:t>
            </a:r>
            <a:r>
              <a:rPr lang="en-US" b="1" dirty="0"/>
              <a:t>have improved serum glucose when tested immediately post-dialysis.</a:t>
            </a:r>
            <a:endParaRPr lang="en-US" b="1" baseline="30000" dirty="0"/>
          </a:p>
          <a:p>
            <a:r>
              <a:rPr lang="en-US" dirty="0"/>
              <a:t>Removal of glucose during a dialysis session may be significant enough to require a different dose of basal insulin on dialysis and non-dialysis days.</a:t>
            </a:r>
            <a:endParaRPr lang="en-IR" dirty="0"/>
          </a:p>
        </p:txBody>
      </p:sp>
      <p:sp>
        <p:nvSpPr>
          <p:cNvPr id="4" name="Date Placeholder 3">
            <a:extLst>
              <a:ext uri="{FF2B5EF4-FFF2-40B4-BE49-F238E27FC236}">
                <a16:creationId xmlns:a16="http://schemas.microsoft.com/office/drawing/2014/main" id="{689E6E6D-FD05-BA4E-A8B9-1A4EAA27536C}"/>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ABFACE6B-8482-F547-9170-6AEB537C56BE}"/>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AFBE8684-2914-C345-B73B-55674543AE2E}"/>
              </a:ext>
            </a:extLst>
          </p:cNvPr>
          <p:cNvSpPr>
            <a:spLocks noGrp="1"/>
          </p:cNvSpPr>
          <p:nvPr>
            <p:ph type="sldNum" sz="quarter" idx="12"/>
          </p:nvPr>
        </p:nvSpPr>
        <p:spPr/>
        <p:txBody>
          <a:bodyPr/>
          <a:lstStyle/>
          <a:p>
            <a:fld id="{80C118BA-754D-3542-AB53-496DC6E2F817}" type="slidenum">
              <a:rPr lang="en-IR" smtClean="0"/>
              <a:t>11</a:t>
            </a:fld>
            <a:endParaRPr lang="en-IR"/>
          </a:p>
        </p:txBody>
      </p:sp>
    </p:spTree>
    <p:extLst>
      <p:ext uri="{BB962C8B-B14F-4D97-AF65-F5344CB8AC3E}">
        <p14:creationId xmlns:p14="http://schemas.microsoft.com/office/powerpoint/2010/main" val="2552494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712B0B-7A1E-A640-8BDB-D4845C65B0F6}"/>
              </a:ext>
            </a:extLst>
          </p:cNvPr>
          <p:cNvSpPr>
            <a:spLocks noGrp="1"/>
          </p:cNvSpPr>
          <p:nvPr>
            <p:ph idx="1"/>
          </p:nvPr>
        </p:nvSpPr>
        <p:spPr/>
        <p:txBody>
          <a:bodyPr>
            <a:normAutofit/>
          </a:bodyPr>
          <a:lstStyle/>
          <a:p>
            <a:r>
              <a:rPr lang="en-US" dirty="0"/>
              <a:t>Dialysis therapy: corrects hyperkalemia and acidosis associated with hyperglycemia. </a:t>
            </a:r>
          </a:p>
          <a:p>
            <a:r>
              <a:rPr lang="en-US" dirty="0"/>
              <a:t>Ketogenesis may continue unabated, during or after dialysis, in the absence of insulin. </a:t>
            </a:r>
          </a:p>
          <a:p>
            <a:r>
              <a:rPr lang="en-US" dirty="0"/>
              <a:t>The clinical presentation: may vary depending upon the timing of their presentation in relation to their last dialysis session, fluid removed during the session, oral intake of fluid since the last session, and other factors altering the volume, such as, vomiting or diarrhea.</a:t>
            </a:r>
          </a:p>
        </p:txBody>
      </p:sp>
      <p:sp>
        <p:nvSpPr>
          <p:cNvPr id="4" name="Title 1">
            <a:extLst>
              <a:ext uri="{FF2B5EF4-FFF2-40B4-BE49-F238E27FC236}">
                <a16:creationId xmlns:a16="http://schemas.microsoft.com/office/drawing/2014/main" id="{FD30C57C-74E7-3B4F-8668-C5C31B605871}"/>
              </a:ext>
            </a:extLst>
          </p:cNvPr>
          <p:cNvSpPr>
            <a:spLocks noGrp="1"/>
          </p:cNvSpPr>
          <p:nvPr>
            <p:ph type="title"/>
          </p:nvPr>
        </p:nvSpPr>
        <p:spPr/>
        <p:txBody>
          <a:bodyPr>
            <a:normAutofit fontScale="90000"/>
          </a:bodyPr>
          <a:lstStyle/>
          <a:p>
            <a:pPr algn="ctr"/>
            <a:r>
              <a:rPr lang="en-US" b="1" dirty="0">
                <a:solidFill>
                  <a:srgbClr val="C00000"/>
                </a:solidFill>
              </a:rPr>
              <a:t>Pathophysiological changes in ketoacidosis in subjects with kidney failure and on RRT</a:t>
            </a:r>
            <a:endParaRPr lang="en-IR" b="1" dirty="0">
              <a:solidFill>
                <a:srgbClr val="C00000"/>
              </a:solidFill>
            </a:endParaRPr>
          </a:p>
        </p:txBody>
      </p:sp>
      <p:sp>
        <p:nvSpPr>
          <p:cNvPr id="5" name="Date Placeholder 4">
            <a:extLst>
              <a:ext uri="{FF2B5EF4-FFF2-40B4-BE49-F238E27FC236}">
                <a16:creationId xmlns:a16="http://schemas.microsoft.com/office/drawing/2014/main" id="{37FD6FFD-3B9B-6444-B9DE-576CFA41E666}"/>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FB7B0409-83FC-DE48-BAF2-F704355A47FD}"/>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6B0198E7-11C8-4740-A858-F7458614F93A}"/>
              </a:ext>
            </a:extLst>
          </p:cNvPr>
          <p:cNvSpPr>
            <a:spLocks noGrp="1"/>
          </p:cNvSpPr>
          <p:nvPr>
            <p:ph type="sldNum" sz="quarter" idx="12"/>
          </p:nvPr>
        </p:nvSpPr>
        <p:spPr/>
        <p:txBody>
          <a:bodyPr/>
          <a:lstStyle/>
          <a:p>
            <a:fld id="{80C118BA-754D-3542-AB53-496DC6E2F817}" type="slidenum">
              <a:rPr lang="en-IR" smtClean="0"/>
              <a:t>12</a:t>
            </a:fld>
            <a:endParaRPr lang="en-IR"/>
          </a:p>
        </p:txBody>
      </p:sp>
    </p:spTree>
    <p:extLst>
      <p:ext uri="{BB962C8B-B14F-4D97-AF65-F5344CB8AC3E}">
        <p14:creationId xmlns:p14="http://schemas.microsoft.com/office/powerpoint/2010/main" val="2397220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75F19-6309-C740-A249-0E876C50F279}"/>
              </a:ext>
            </a:extLst>
          </p:cNvPr>
          <p:cNvSpPr>
            <a:spLocks noGrp="1"/>
          </p:cNvSpPr>
          <p:nvPr>
            <p:ph idx="1"/>
          </p:nvPr>
        </p:nvSpPr>
        <p:spPr/>
        <p:txBody>
          <a:bodyPr/>
          <a:lstStyle/>
          <a:p>
            <a:r>
              <a:rPr lang="en-US" dirty="0"/>
              <a:t>Acidosis and hyperkalemia may be partially corrected or even normalized </a:t>
            </a:r>
            <a:r>
              <a:rPr lang="en-US" b="1" dirty="0"/>
              <a:t>immediately after </a:t>
            </a:r>
            <a:r>
              <a:rPr lang="en-US" dirty="0"/>
              <a:t>a dialysis session despite on-going ketogenesis.</a:t>
            </a:r>
            <a:endParaRPr lang="en-IR" dirty="0"/>
          </a:p>
          <a:p>
            <a:r>
              <a:rPr lang="en-US" dirty="0"/>
              <a:t>Acidosis and hyperkalemia may redevelop with time and will be most severe if the patient presents before the next dialysis session is due.</a:t>
            </a:r>
            <a:endParaRPr lang="en-IR" dirty="0"/>
          </a:p>
        </p:txBody>
      </p:sp>
      <p:sp>
        <p:nvSpPr>
          <p:cNvPr id="4" name="Title 1">
            <a:extLst>
              <a:ext uri="{FF2B5EF4-FFF2-40B4-BE49-F238E27FC236}">
                <a16:creationId xmlns:a16="http://schemas.microsoft.com/office/drawing/2014/main" id="{A770BF7A-9315-434C-B8AA-C2F4201AF3E1}"/>
              </a:ext>
            </a:extLst>
          </p:cNvPr>
          <p:cNvSpPr>
            <a:spLocks noGrp="1"/>
          </p:cNvSpPr>
          <p:nvPr>
            <p:ph type="title"/>
          </p:nvPr>
        </p:nvSpPr>
        <p:spPr/>
        <p:txBody>
          <a:bodyPr>
            <a:normAutofit fontScale="90000"/>
          </a:bodyPr>
          <a:lstStyle/>
          <a:p>
            <a:pPr algn="ctr"/>
            <a:r>
              <a:rPr lang="en-US" b="1" dirty="0">
                <a:solidFill>
                  <a:srgbClr val="C00000"/>
                </a:solidFill>
              </a:rPr>
              <a:t>Pathophysiological changes in ketoacidosis in subjects with kidney failure and on RRT</a:t>
            </a:r>
            <a:endParaRPr lang="en-IR" b="1" dirty="0">
              <a:solidFill>
                <a:srgbClr val="C00000"/>
              </a:solidFill>
            </a:endParaRPr>
          </a:p>
        </p:txBody>
      </p:sp>
      <p:pic>
        <p:nvPicPr>
          <p:cNvPr id="6" name="Picture 5">
            <a:extLst>
              <a:ext uri="{FF2B5EF4-FFF2-40B4-BE49-F238E27FC236}">
                <a16:creationId xmlns:a16="http://schemas.microsoft.com/office/drawing/2014/main" id="{9DA9F476-7767-F942-A5E8-6051310167C4}"/>
              </a:ext>
            </a:extLst>
          </p:cNvPr>
          <p:cNvPicPr>
            <a:picLocks noChangeAspect="1"/>
          </p:cNvPicPr>
          <p:nvPr/>
        </p:nvPicPr>
        <p:blipFill>
          <a:blip r:embed="rId2"/>
          <a:stretch>
            <a:fillRect/>
          </a:stretch>
        </p:blipFill>
        <p:spPr>
          <a:xfrm>
            <a:off x="1112078" y="4731025"/>
            <a:ext cx="9702800" cy="1761849"/>
          </a:xfrm>
          <a:prstGeom prst="rect">
            <a:avLst/>
          </a:prstGeom>
        </p:spPr>
      </p:pic>
      <p:sp>
        <p:nvSpPr>
          <p:cNvPr id="7" name="Date Placeholder 6">
            <a:extLst>
              <a:ext uri="{FF2B5EF4-FFF2-40B4-BE49-F238E27FC236}">
                <a16:creationId xmlns:a16="http://schemas.microsoft.com/office/drawing/2014/main" id="{32D4FB67-61E6-3B4E-A5DC-EF0FA96F0971}"/>
              </a:ext>
            </a:extLst>
          </p:cNvPr>
          <p:cNvSpPr>
            <a:spLocks noGrp="1"/>
          </p:cNvSpPr>
          <p:nvPr>
            <p:ph type="dt" sz="half" idx="10"/>
          </p:nvPr>
        </p:nvSpPr>
        <p:spPr/>
        <p:txBody>
          <a:bodyPr/>
          <a:lstStyle/>
          <a:p>
            <a:r>
              <a:rPr lang="en-US"/>
              <a:t>1/5/1405</a:t>
            </a:r>
            <a:endParaRPr lang="en-IR"/>
          </a:p>
        </p:txBody>
      </p:sp>
      <p:sp>
        <p:nvSpPr>
          <p:cNvPr id="8" name="Footer Placeholder 7">
            <a:extLst>
              <a:ext uri="{FF2B5EF4-FFF2-40B4-BE49-F238E27FC236}">
                <a16:creationId xmlns:a16="http://schemas.microsoft.com/office/drawing/2014/main" id="{601E2105-494E-9B46-BCA1-2DB0E34430E2}"/>
              </a:ext>
            </a:extLst>
          </p:cNvPr>
          <p:cNvSpPr>
            <a:spLocks noGrp="1"/>
          </p:cNvSpPr>
          <p:nvPr>
            <p:ph type="ftr" sz="quarter" idx="11"/>
          </p:nvPr>
        </p:nvSpPr>
        <p:spPr/>
        <p:txBody>
          <a:bodyPr/>
          <a:lstStyle/>
          <a:p>
            <a:r>
              <a:rPr lang="en-US"/>
              <a:t>Diabetes and Dialysis</a:t>
            </a:r>
            <a:endParaRPr lang="en-IR"/>
          </a:p>
        </p:txBody>
      </p:sp>
      <p:sp>
        <p:nvSpPr>
          <p:cNvPr id="9" name="Slide Number Placeholder 8">
            <a:extLst>
              <a:ext uri="{FF2B5EF4-FFF2-40B4-BE49-F238E27FC236}">
                <a16:creationId xmlns:a16="http://schemas.microsoft.com/office/drawing/2014/main" id="{3FC59FBB-A67E-FB4D-874A-B1C8BA069F14}"/>
              </a:ext>
            </a:extLst>
          </p:cNvPr>
          <p:cNvSpPr>
            <a:spLocks noGrp="1"/>
          </p:cNvSpPr>
          <p:nvPr>
            <p:ph type="sldNum" sz="quarter" idx="12"/>
          </p:nvPr>
        </p:nvSpPr>
        <p:spPr/>
        <p:txBody>
          <a:bodyPr/>
          <a:lstStyle/>
          <a:p>
            <a:fld id="{80C118BA-754D-3542-AB53-496DC6E2F817}" type="slidenum">
              <a:rPr lang="en-IR" smtClean="0"/>
              <a:t>13</a:t>
            </a:fld>
            <a:endParaRPr lang="en-IR"/>
          </a:p>
        </p:txBody>
      </p:sp>
    </p:spTree>
    <p:extLst>
      <p:ext uri="{BB962C8B-B14F-4D97-AF65-F5344CB8AC3E}">
        <p14:creationId xmlns:p14="http://schemas.microsoft.com/office/powerpoint/2010/main" val="1594981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AF226-73A0-9D4E-9757-3DAC53BC0E99}"/>
              </a:ext>
            </a:extLst>
          </p:cNvPr>
          <p:cNvSpPr>
            <a:spLocks noGrp="1"/>
          </p:cNvSpPr>
          <p:nvPr>
            <p:ph type="title"/>
          </p:nvPr>
        </p:nvSpPr>
        <p:spPr/>
        <p:txBody>
          <a:bodyPr/>
          <a:lstStyle/>
          <a:p>
            <a:r>
              <a:rPr lang="en-US" dirty="0"/>
              <a:t>H</a:t>
            </a:r>
            <a:r>
              <a:rPr lang="en-IR" dirty="0"/>
              <a:t>yperglycemia in CKD</a:t>
            </a:r>
          </a:p>
        </p:txBody>
      </p:sp>
      <p:sp>
        <p:nvSpPr>
          <p:cNvPr id="3" name="Content Placeholder 2">
            <a:extLst>
              <a:ext uri="{FF2B5EF4-FFF2-40B4-BE49-F238E27FC236}">
                <a16:creationId xmlns:a16="http://schemas.microsoft.com/office/drawing/2014/main" id="{85AE94CB-53F3-FE45-8170-4DDAFA3CAD13}"/>
              </a:ext>
            </a:extLst>
          </p:cNvPr>
          <p:cNvSpPr>
            <a:spLocks noGrp="1"/>
          </p:cNvSpPr>
          <p:nvPr>
            <p:ph idx="1"/>
          </p:nvPr>
        </p:nvSpPr>
        <p:spPr/>
        <p:txBody>
          <a:bodyPr/>
          <a:lstStyle/>
          <a:p>
            <a:r>
              <a:rPr lang="en-US" dirty="0">
                <a:latin typeface="KeplerStd"/>
              </a:rPr>
              <a:t>Even though declining renal function is associated with impaired gluconeogenesis and lower insulin degradation, and thus reduced insulin requirements, people with advanced CKD can still present with DKA, </a:t>
            </a:r>
            <a:r>
              <a:rPr lang="en-US" dirty="0" err="1">
                <a:latin typeface="KeplerStd"/>
              </a:rPr>
              <a:t>euglycaemic</a:t>
            </a:r>
            <a:r>
              <a:rPr lang="en-US" dirty="0">
                <a:latin typeface="KeplerStd"/>
              </a:rPr>
              <a:t> DKA and very rarely with  HHS with similar underlying precipitating factors. </a:t>
            </a:r>
          </a:p>
          <a:p>
            <a:r>
              <a:rPr lang="en-US" dirty="0">
                <a:latin typeface="KeplerStd"/>
              </a:rPr>
              <a:t>The prevalence of DKA in ESRD patients: 3.74% in a retrospective study conducted in the USA. </a:t>
            </a:r>
          </a:p>
          <a:p>
            <a:endParaRPr lang="en-US" dirty="0"/>
          </a:p>
          <a:p>
            <a:endParaRPr lang="en-IR" dirty="0"/>
          </a:p>
        </p:txBody>
      </p:sp>
      <p:sp>
        <p:nvSpPr>
          <p:cNvPr id="4" name="Date Placeholder 3">
            <a:extLst>
              <a:ext uri="{FF2B5EF4-FFF2-40B4-BE49-F238E27FC236}">
                <a16:creationId xmlns:a16="http://schemas.microsoft.com/office/drawing/2014/main" id="{C1208920-C67C-104C-9E2B-F2B04467B968}"/>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37AB43CE-9C0D-E743-B8B7-9FC9DDC673A4}"/>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0214CC84-491B-2848-A2BD-D8414E19F1BB}"/>
              </a:ext>
            </a:extLst>
          </p:cNvPr>
          <p:cNvSpPr>
            <a:spLocks noGrp="1"/>
          </p:cNvSpPr>
          <p:nvPr>
            <p:ph type="sldNum" sz="quarter" idx="12"/>
          </p:nvPr>
        </p:nvSpPr>
        <p:spPr/>
        <p:txBody>
          <a:bodyPr/>
          <a:lstStyle/>
          <a:p>
            <a:fld id="{80C118BA-754D-3542-AB53-496DC6E2F817}" type="slidenum">
              <a:rPr lang="en-IR" smtClean="0"/>
              <a:t>14</a:t>
            </a:fld>
            <a:endParaRPr lang="en-IR"/>
          </a:p>
        </p:txBody>
      </p:sp>
    </p:spTree>
    <p:extLst>
      <p:ext uri="{BB962C8B-B14F-4D97-AF65-F5344CB8AC3E}">
        <p14:creationId xmlns:p14="http://schemas.microsoft.com/office/powerpoint/2010/main" val="1457230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F804-F247-7748-8391-7146B8AD84F8}"/>
              </a:ext>
            </a:extLst>
          </p:cNvPr>
          <p:cNvSpPr>
            <a:spLocks noGrp="1"/>
          </p:cNvSpPr>
          <p:nvPr>
            <p:ph type="title"/>
          </p:nvPr>
        </p:nvSpPr>
        <p:spPr/>
        <p:txBody>
          <a:bodyPr/>
          <a:lstStyle/>
          <a:p>
            <a:r>
              <a:rPr lang="en-US" dirty="0"/>
              <a:t>H</a:t>
            </a:r>
            <a:r>
              <a:rPr lang="en-IR" dirty="0"/>
              <a:t>yperglycemia in CKD</a:t>
            </a:r>
          </a:p>
        </p:txBody>
      </p:sp>
      <p:sp>
        <p:nvSpPr>
          <p:cNvPr id="3" name="Content Placeholder 2">
            <a:extLst>
              <a:ext uri="{FF2B5EF4-FFF2-40B4-BE49-F238E27FC236}">
                <a16:creationId xmlns:a16="http://schemas.microsoft.com/office/drawing/2014/main" id="{E4814BBC-7EA5-AE4F-B833-E6C69D1098E1}"/>
              </a:ext>
            </a:extLst>
          </p:cNvPr>
          <p:cNvSpPr>
            <a:spLocks noGrp="1"/>
          </p:cNvSpPr>
          <p:nvPr>
            <p:ph idx="1"/>
          </p:nvPr>
        </p:nvSpPr>
        <p:spPr/>
        <p:txBody>
          <a:bodyPr/>
          <a:lstStyle/>
          <a:p>
            <a:r>
              <a:rPr lang="en-US" dirty="0">
                <a:latin typeface="KeplerStd"/>
              </a:rPr>
              <a:t>Management of hyperglycemia ± ketoacidosis differs from that in patients without renal failure in that administration of large amounts of fluid is unnecessary and generally contraindicated </a:t>
            </a:r>
          </a:p>
          <a:p>
            <a:endParaRPr lang="en-IR" dirty="0"/>
          </a:p>
        </p:txBody>
      </p:sp>
      <p:sp>
        <p:nvSpPr>
          <p:cNvPr id="4" name="Date Placeholder 3">
            <a:extLst>
              <a:ext uri="{FF2B5EF4-FFF2-40B4-BE49-F238E27FC236}">
                <a16:creationId xmlns:a16="http://schemas.microsoft.com/office/drawing/2014/main" id="{2B3FD31E-33C7-694A-96F0-0C181E9C149A}"/>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C32D5BFE-68EC-5944-81CA-BCBEC8F77C8B}"/>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096108A7-D47D-B449-868A-36DB12AB09A7}"/>
              </a:ext>
            </a:extLst>
          </p:cNvPr>
          <p:cNvSpPr>
            <a:spLocks noGrp="1"/>
          </p:cNvSpPr>
          <p:nvPr>
            <p:ph type="sldNum" sz="quarter" idx="12"/>
          </p:nvPr>
        </p:nvSpPr>
        <p:spPr/>
        <p:txBody>
          <a:bodyPr/>
          <a:lstStyle/>
          <a:p>
            <a:fld id="{80C118BA-754D-3542-AB53-496DC6E2F817}" type="slidenum">
              <a:rPr lang="en-IR" smtClean="0"/>
              <a:t>15</a:t>
            </a:fld>
            <a:endParaRPr lang="en-IR"/>
          </a:p>
        </p:txBody>
      </p:sp>
    </p:spTree>
    <p:extLst>
      <p:ext uri="{BB962C8B-B14F-4D97-AF65-F5344CB8AC3E}">
        <p14:creationId xmlns:p14="http://schemas.microsoft.com/office/powerpoint/2010/main" val="3483415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3BC19-B427-EA45-A07D-CFC0FF908481}"/>
              </a:ext>
            </a:extLst>
          </p:cNvPr>
          <p:cNvSpPr>
            <a:spLocks noGrp="1"/>
          </p:cNvSpPr>
          <p:nvPr>
            <p:ph type="title"/>
          </p:nvPr>
        </p:nvSpPr>
        <p:spPr/>
        <p:txBody>
          <a:bodyPr>
            <a:normAutofit/>
          </a:bodyPr>
          <a:lstStyle/>
          <a:p>
            <a:pPr algn="ctr"/>
            <a:r>
              <a:rPr lang="en-US" sz="5400" dirty="0">
                <a:effectLst/>
                <a:latin typeface="STIXTwoText"/>
              </a:rPr>
              <a:t>DKA in advanced CKD </a:t>
            </a:r>
            <a:endParaRPr lang="en-IR" sz="5400" dirty="0"/>
          </a:p>
        </p:txBody>
      </p:sp>
      <p:sp>
        <p:nvSpPr>
          <p:cNvPr id="3" name="Content Placeholder 2">
            <a:extLst>
              <a:ext uri="{FF2B5EF4-FFF2-40B4-BE49-F238E27FC236}">
                <a16:creationId xmlns:a16="http://schemas.microsoft.com/office/drawing/2014/main" id="{1DC403A9-87ED-5D4F-81B5-031507A7DF0D}"/>
              </a:ext>
            </a:extLst>
          </p:cNvPr>
          <p:cNvSpPr>
            <a:spLocks noGrp="1"/>
          </p:cNvSpPr>
          <p:nvPr>
            <p:ph idx="1"/>
          </p:nvPr>
        </p:nvSpPr>
        <p:spPr/>
        <p:txBody>
          <a:bodyPr/>
          <a:lstStyle/>
          <a:p>
            <a:r>
              <a:rPr lang="en-US" dirty="0">
                <a:latin typeface="KeplerStd"/>
              </a:rPr>
              <a:t>DKA results from the </a:t>
            </a:r>
            <a:r>
              <a:rPr lang="en-US" b="1" dirty="0">
                <a:latin typeface="KeplerStd"/>
              </a:rPr>
              <a:t>reduced action </a:t>
            </a:r>
            <a:r>
              <a:rPr lang="en-US" dirty="0">
                <a:latin typeface="KeplerStd"/>
              </a:rPr>
              <a:t>of circulating insulin in the presence of </a:t>
            </a:r>
            <a:r>
              <a:rPr lang="en-US" b="1" dirty="0">
                <a:latin typeface="KeplerStd"/>
              </a:rPr>
              <a:t>increased counter-regulatory stress hormones </a:t>
            </a:r>
            <a:r>
              <a:rPr lang="en-US" dirty="0">
                <a:latin typeface="KeplerStd"/>
              </a:rPr>
              <a:t>such as glucagon, cortisol and norepinephrine. </a:t>
            </a:r>
            <a:endParaRPr lang="fa-IR" dirty="0">
              <a:latin typeface="KeplerStd"/>
            </a:endParaRPr>
          </a:p>
          <a:p>
            <a:endParaRPr lang="fa-IR" dirty="0">
              <a:latin typeface="KeplerStd"/>
            </a:endParaRPr>
          </a:p>
          <a:p>
            <a:endParaRPr lang="fa-IR" dirty="0">
              <a:latin typeface="KeplerStd"/>
            </a:endParaRPr>
          </a:p>
          <a:p>
            <a:endParaRPr lang="en-IR" dirty="0"/>
          </a:p>
        </p:txBody>
      </p:sp>
      <p:sp>
        <p:nvSpPr>
          <p:cNvPr id="4" name="Striped Right Arrow 3">
            <a:extLst>
              <a:ext uri="{FF2B5EF4-FFF2-40B4-BE49-F238E27FC236}">
                <a16:creationId xmlns:a16="http://schemas.microsoft.com/office/drawing/2014/main" id="{B0E52757-6DE2-9844-9664-9AB8D4D421E5}"/>
              </a:ext>
            </a:extLst>
          </p:cNvPr>
          <p:cNvSpPr/>
          <p:nvPr/>
        </p:nvSpPr>
        <p:spPr>
          <a:xfrm rot="5400000">
            <a:off x="4404691" y="3243122"/>
            <a:ext cx="1298713" cy="954157"/>
          </a:xfrm>
          <a:prstGeom prst="stripedRightArrow">
            <a:avLst/>
          </a:prstGeom>
          <a:solidFill>
            <a:schemeClr val="accent6">
              <a:lumMod val="60000"/>
              <a:lumOff val="4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IR"/>
          </a:p>
        </p:txBody>
      </p:sp>
      <p:sp>
        <p:nvSpPr>
          <p:cNvPr id="5" name="Rectangle 4">
            <a:extLst>
              <a:ext uri="{FF2B5EF4-FFF2-40B4-BE49-F238E27FC236}">
                <a16:creationId xmlns:a16="http://schemas.microsoft.com/office/drawing/2014/main" id="{418C243D-6D5D-AF4F-B923-086C75351780}"/>
              </a:ext>
            </a:extLst>
          </p:cNvPr>
          <p:cNvSpPr/>
          <p:nvPr/>
        </p:nvSpPr>
        <p:spPr>
          <a:xfrm>
            <a:off x="583096" y="4078356"/>
            <a:ext cx="2729947" cy="1818861"/>
          </a:xfrm>
          <a:prstGeom prst="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KeplerStd"/>
              </a:rPr>
              <a:t>Gluconeogenesis</a:t>
            </a:r>
          </a:p>
          <a:p>
            <a:pPr algn="ctr"/>
            <a:r>
              <a:rPr lang="en-US" sz="2800" dirty="0">
                <a:solidFill>
                  <a:schemeClr val="tx1"/>
                </a:solidFill>
                <a:latin typeface="KeplerStd"/>
              </a:rPr>
              <a:t> Glycogenolysis</a:t>
            </a:r>
            <a:endParaRPr lang="en-IR" sz="2800" dirty="0">
              <a:solidFill>
                <a:schemeClr val="tx1"/>
              </a:solidFill>
            </a:endParaRPr>
          </a:p>
        </p:txBody>
      </p:sp>
      <p:sp>
        <p:nvSpPr>
          <p:cNvPr id="6" name="Up Arrow 5">
            <a:extLst>
              <a:ext uri="{FF2B5EF4-FFF2-40B4-BE49-F238E27FC236}">
                <a16:creationId xmlns:a16="http://schemas.microsoft.com/office/drawing/2014/main" id="{DB7FAC47-6B22-5D4F-9821-636FC88DA538}"/>
              </a:ext>
            </a:extLst>
          </p:cNvPr>
          <p:cNvSpPr/>
          <p:nvPr/>
        </p:nvSpPr>
        <p:spPr>
          <a:xfrm>
            <a:off x="1590260" y="4157523"/>
            <a:ext cx="463826" cy="424069"/>
          </a:xfrm>
          <a:prstGeom prst="upArrow">
            <a:avLst/>
          </a:prstGeom>
          <a:solidFill>
            <a:schemeClr val="accent6">
              <a:lumMod val="75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R"/>
          </a:p>
        </p:txBody>
      </p:sp>
      <p:sp>
        <p:nvSpPr>
          <p:cNvPr id="7" name="Rectangle 6">
            <a:extLst>
              <a:ext uri="{FF2B5EF4-FFF2-40B4-BE49-F238E27FC236}">
                <a16:creationId xmlns:a16="http://schemas.microsoft.com/office/drawing/2014/main" id="{3BA97829-FB4D-E746-B34F-A235AC6B0C6F}"/>
              </a:ext>
            </a:extLst>
          </p:cNvPr>
          <p:cNvSpPr/>
          <p:nvPr/>
        </p:nvSpPr>
        <p:spPr>
          <a:xfrm>
            <a:off x="6255026" y="4157523"/>
            <a:ext cx="5234610" cy="2481816"/>
          </a:xfrm>
          <a:prstGeom prst="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KeplerStd"/>
              </a:rPr>
              <a:t>-Oxidation </a:t>
            </a:r>
          </a:p>
          <a:p>
            <a:pPr algn="ctr"/>
            <a:r>
              <a:rPr lang="en-US" sz="2800" dirty="0">
                <a:solidFill>
                  <a:schemeClr val="tx1"/>
                </a:solidFill>
                <a:latin typeface="KeplerStd"/>
              </a:rPr>
              <a:t>-Uptake and use of glucose by the peripheral tissues and concomitant insulin resistance</a:t>
            </a:r>
            <a:endParaRPr lang="en-IR" sz="2800" dirty="0">
              <a:solidFill>
                <a:schemeClr val="tx1"/>
              </a:solidFill>
              <a:latin typeface="KeplerStd"/>
            </a:endParaRPr>
          </a:p>
        </p:txBody>
      </p:sp>
      <p:sp>
        <p:nvSpPr>
          <p:cNvPr id="8" name="Down Arrow 7">
            <a:extLst>
              <a:ext uri="{FF2B5EF4-FFF2-40B4-BE49-F238E27FC236}">
                <a16:creationId xmlns:a16="http://schemas.microsoft.com/office/drawing/2014/main" id="{D05C098B-31DD-934E-92D0-F33B7C683DDF}"/>
              </a:ext>
            </a:extLst>
          </p:cNvPr>
          <p:cNvSpPr/>
          <p:nvPr/>
        </p:nvSpPr>
        <p:spPr>
          <a:xfrm>
            <a:off x="8640419" y="4273132"/>
            <a:ext cx="463824" cy="424070"/>
          </a:xfrm>
          <a:prstGeom prst="downArrow">
            <a:avLst/>
          </a:prstGeom>
          <a:solidFill>
            <a:schemeClr val="accent6">
              <a:lumMod val="75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R"/>
          </a:p>
        </p:txBody>
      </p:sp>
      <p:sp>
        <p:nvSpPr>
          <p:cNvPr id="9" name="Date Placeholder 8">
            <a:extLst>
              <a:ext uri="{FF2B5EF4-FFF2-40B4-BE49-F238E27FC236}">
                <a16:creationId xmlns:a16="http://schemas.microsoft.com/office/drawing/2014/main" id="{2D576565-F93D-644D-9DBC-8F360A2EA9E5}"/>
              </a:ext>
            </a:extLst>
          </p:cNvPr>
          <p:cNvSpPr>
            <a:spLocks noGrp="1"/>
          </p:cNvSpPr>
          <p:nvPr>
            <p:ph type="dt" sz="half" idx="10"/>
          </p:nvPr>
        </p:nvSpPr>
        <p:spPr/>
        <p:txBody>
          <a:bodyPr/>
          <a:lstStyle/>
          <a:p>
            <a:r>
              <a:rPr lang="en-US"/>
              <a:t>1/5/1405</a:t>
            </a:r>
            <a:endParaRPr lang="en-IR"/>
          </a:p>
        </p:txBody>
      </p:sp>
      <p:sp>
        <p:nvSpPr>
          <p:cNvPr id="10" name="Footer Placeholder 9">
            <a:extLst>
              <a:ext uri="{FF2B5EF4-FFF2-40B4-BE49-F238E27FC236}">
                <a16:creationId xmlns:a16="http://schemas.microsoft.com/office/drawing/2014/main" id="{DFAAFD51-86A5-8646-AF4A-D6CAF0AE3B02}"/>
              </a:ext>
            </a:extLst>
          </p:cNvPr>
          <p:cNvSpPr>
            <a:spLocks noGrp="1"/>
          </p:cNvSpPr>
          <p:nvPr>
            <p:ph type="ftr" sz="quarter" idx="11"/>
          </p:nvPr>
        </p:nvSpPr>
        <p:spPr/>
        <p:txBody>
          <a:bodyPr/>
          <a:lstStyle/>
          <a:p>
            <a:r>
              <a:rPr lang="en-US"/>
              <a:t>Diabetes and Dialysis</a:t>
            </a:r>
            <a:endParaRPr lang="en-IR"/>
          </a:p>
        </p:txBody>
      </p:sp>
      <p:sp>
        <p:nvSpPr>
          <p:cNvPr id="11" name="Slide Number Placeholder 10">
            <a:extLst>
              <a:ext uri="{FF2B5EF4-FFF2-40B4-BE49-F238E27FC236}">
                <a16:creationId xmlns:a16="http://schemas.microsoft.com/office/drawing/2014/main" id="{25EFD953-5C35-4742-B91E-EBB558A107E8}"/>
              </a:ext>
            </a:extLst>
          </p:cNvPr>
          <p:cNvSpPr>
            <a:spLocks noGrp="1"/>
          </p:cNvSpPr>
          <p:nvPr>
            <p:ph type="sldNum" sz="quarter" idx="12"/>
          </p:nvPr>
        </p:nvSpPr>
        <p:spPr/>
        <p:txBody>
          <a:bodyPr/>
          <a:lstStyle/>
          <a:p>
            <a:fld id="{80C118BA-754D-3542-AB53-496DC6E2F817}" type="slidenum">
              <a:rPr lang="en-IR" smtClean="0"/>
              <a:t>16</a:t>
            </a:fld>
            <a:endParaRPr lang="en-IR"/>
          </a:p>
        </p:txBody>
      </p:sp>
    </p:spTree>
    <p:extLst>
      <p:ext uri="{BB962C8B-B14F-4D97-AF65-F5344CB8AC3E}">
        <p14:creationId xmlns:p14="http://schemas.microsoft.com/office/powerpoint/2010/main" val="2595491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ED8AD-DF03-574D-B9AD-05C7508F673C}"/>
              </a:ext>
            </a:extLst>
          </p:cNvPr>
          <p:cNvSpPr>
            <a:spLocks noGrp="1"/>
          </p:cNvSpPr>
          <p:nvPr>
            <p:ph type="title"/>
          </p:nvPr>
        </p:nvSpPr>
        <p:spPr/>
        <p:txBody>
          <a:bodyPr/>
          <a:lstStyle/>
          <a:p>
            <a:pPr algn="ctr"/>
            <a:r>
              <a:rPr lang="en-US" b="1" dirty="0">
                <a:solidFill>
                  <a:srgbClr val="C00000"/>
                </a:solidFill>
              </a:rPr>
              <a:t>Diagnosis of DKA </a:t>
            </a:r>
            <a:endParaRPr lang="en-IR" b="1" dirty="0">
              <a:solidFill>
                <a:srgbClr val="C00000"/>
              </a:solidFill>
            </a:endParaRPr>
          </a:p>
        </p:txBody>
      </p:sp>
      <p:sp>
        <p:nvSpPr>
          <p:cNvPr id="3" name="Content Placeholder 2">
            <a:extLst>
              <a:ext uri="{FF2B5EF4-FFF2-40B4-BE49-F238E27FC236}">
                <a16:creationId xmlns:a16="http://schemas.microsoft.com/office/drawing/2014/main" id="{0C9C722A-4E5C-BC46-8FE7-639CD56691AE}"/>
              </a:ext>
            </a:extLst>
          </p:cNvPr>
          <p:cNvSpPr>
            <a:spLocks noGrp="1"/>
          </p:cNvSpPr>
          <p:nvPr>
            <p:ph idx="1"/>
          </p:nvPr>
        </p:nvSpPr>
        <p:spPr/>
        <p:txBody>
          <a:bodyPr/>
          <a:lstStyle/>
          <a:p>
            <a:r>
              <a:rPr lang="en-US" b="1" i="1" dirty="0">
                <a:solidFill>
                  <a:srgbClr val="3F3F3F"/>
                </a:solidFill>
                <a:effectLst/>
                <a:latin typeface="STIXTwoText"/>
              </a:rPr>
              <a:t>People with normal renal function or CKD stages 1–3 </a:t>
            </a:r>
            <a:endParaRPr lang="en-US" b="1" i="1" dirty="0">
              <a:solidFill>
                <a:srgbClr val="3F3F3F"/>
              </a:solidFill>
              <a:effectLst/>
            </a:endParaRPr>
          </a:p>
          <a:p>
            <a:pPr marL="0" indent="0">
              <a:buNone/>
            </a:pPr>
            <a:r>
              <a:rPr lang="en-US" b="1" i="1" dirty="0">
                <a:solidFill>
                  <a:srgbClr val="3F3F3F"/>
                </a:solidFill>
                <a:latin typeface="KeplerStd"/>
              </a:rPr>
              <a:t>1)</a:t>
            </a:r>
            <a:r>
              <a:rPr lang="en-US" dirty="0">
                <a:latin typeface="KeplerStd"/>
              </a:rPr>
              <a:t>DKA is confirmed when blood glucose concentration is ≥200mg/dL or patient is known to have diabetes, </a:t>
            </a:r>
          </a:p>
          <a:p>
            <a:pPr marL="0" indent="0">
              <a:buNone/>
            </a:pPr>
            <a:r>
              <a:rPr lang="en-US" dirty="0">
                <a:latin typeface="KeplerStd"/>
              </a:rPr>
              <a:t>2)Capillary or blood ketone concentration ≥3.0mmol/L </a:t>
            </a:r>
            <a:r>
              <a:rPr lang="en-US" b="1" dirty="0">
                <a:latin typeface="KeplerStd"/>
              </a:rPr>
              <a:t>or</a:t>
            </a:r>
            <a:r>
              <a:rPr lang="en-US" dirty="0">
                <a:latin typeface="KeplerStd"/>
              </a:rPr>
              <a:t> </a:t>
            </a:r>
          </a:p>
          <a:p>
            <a:r>
              <a:rPr lang="en-US" dirty="0">
                <a:latin typeface="KeplerStd"/>
              </a:rPr>
              <a:t>Significant ketonuria (2+ or more on standard urine sticks) </a:t>
            </a:r>
          </a:p>
          <a:p>
            <a:pPr algn="ctr"/>
            <a:r>
              <a:rPr lang="en-US" b="1" dirty="0">
                <a:latin typeface="KeplerStd"/>
              </a:rPr>
              <a:t>And</a:t>
            </a:r>
            <a:r>
              <a:rPr lang="en-US" dirty="0">
                <a:latin typeface="KeplerStd"/>
              </a:rPr>
              <a:t> </a:t>
            </a:r>
          </a:p>
          <a:p>
            <a:pPr marL="0" indent="0">
              <a:buNone/>
            </a:pPr>
            <a:r>
              <a:rPr lang="en-US" dirty="0">
                <a:latin typeface="KeplerStd"/>
              </a:rPr>
              <a:t>3)Bicarbonate concentration is ≤18.0 mmol/L </a:t>
            </a:r>
            <a:r>
              <a:rPr lang="en-US" b="1" dirty="0">
                <a:latin typeface="KeplerStd"/>
              </a:rPr>
              <a:t>and/or </a:t>
            </a:r>
            <a:r>
              <a:rPr lang="en-US" dirty="0">
                <a:latin typeface="KeplerStd"/>
              </a:rPr>
              <a:t>venous pH ≤7.3 </a:t>
            </a:r>
          </a:p>
          <a:p>
            <a:endParaRPr lang="en-US" dirty="0">
              <a:latin typeface="KeplerStd"/>
            </a:endParaRPr>
          </a:p>
          <a:p>
            <a:endParaRPr lang="en-IR" dirty="0"/>
          </a:p>
        </p:txBody>
      </p:sp>
      <p:sp>
        <p:nvSpPr>
          <p:cNvPr id="5" name="Date Placeholder 4">
            <a:extLst>
              <a:ext uri="{FF2B5EF4-FFF2-40B4-BE49-F238E27FC236}">
                <a16:creationId xmlns:a16="http://schemas.microsoft.com/office/drawing/2014/main" id="{9C25E457-8433-8048-9DA8-1C0056E54748}"/>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37FBA0C8-C255-FD49-BBD8-7DF3ADCBBB93}"/>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156152B0-7A2F-C244-9975-17FD1DDA90CF}"/>
              </a:ext>
            </a:extLst>
          </p:cNvPr>
          <p:cNvSpPr>
            <a:spLocks noGrp="1"/>
          </p:cNvSpPr>
          <p:nvPr>
            <p:ph type="sldNum" sz="quarter" idx="12"/>
          </p:nvPr>
        </p:nvSpPr>
        <p:spPr/>
        <p:txBody>
          <a:bodyPr/>
          <a:lstStyle/>
          <a:p>
            <a:fld id="{80C118BA-754D-3542-AB53-496DC6E2F817}" type="slidenum">
              <a:rPr lang="en-IR" smtClean="0"/>
              <a:t>17</a:t>
            </a:fld>
            <a:endParaRPr lang="en-IR"/>
          </a:p>
        </p:txBody>
      </p:sp>
    </p:spTree>
    <p:extLst>
      <p:ext uri="{BB962C8B-B14F-4D97-AF65-F5344CB8AC3E}">
        <p14:creationId xmlns:p14="http://schemas.microsoft.com/office/powerpoint/2010/main" val="698168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6EA34-4D58-9046-A396-1FAE3154A719}"/>
              </a:ext>
            </a:extLst>
          </p:cNvPr>
          <p:cNvSpPr>
            <a:spLocks noGrp="1"/>
          </p:cNvSpPr>
          <p:nvPr>
            <p:ph type="title"/>
          </p:nvPr>
        </p:nvSpPr>
        <p:spPr/>
        <p:txBody>
          <a:bodyPr/>
          <a:lstStyle/>
          <a:p>
            <a:pPr algn="ctr"/>
            <a:r>
              <a:rPr lang="en-US" b="1" dirty="0">
                <a:solidFill>
                  <a:srgbClr val="C00000"/>
                </a:solidFill>
              </a:rPr>
              <a:t>Diagnosis of DKA </a:t>
            </a:r>
            <a:endParaRPr lang="en-IR" dirty="0"/>
          </a:p>
        </p:txBody>
      </p:sp>
      <p:sp>
        <p:nvSpPr>
          <p:cNvPr id="3" name="Content Placeholder 2">
            <a:extLst>
              <a:ext uri="{FF2B5EF4-FFF2-40B4-BE49-F238E27FC236}">
                <a16:creationId xmlns:a16="http://schemas.microsoft.com/office/drawing/2014/main" id="{DD02649F-7C71-B146-A628-5B89B961A868}"/>
              </a:ext>
            </a:extLst>
          </p:cNvPr>
          <p:cNvSpPr>
            <a:spLocks noGrp="1"/>
          </p:cNvSpPr>
          <p:nvPr>
            <p:ph idx="1"/>
          </p:nvPr>
        </p:nvSpPr>
        <p:spPr/>
        <p:txBody>
          <a:bodyPr/>
          <a:lstStyle/>
          <a:p>
            <a:r>
              <a:rPr lang="en-US" sz="2800" b="1" dirty="0">
                <a:solidFill>
                  <a:schemeClr val="tx1"/>
                </a:solidFill>
                <a:effectLst/>
                <a:latin typeface="STIXTwoText"/>
              </a:rPr>
              <a:t>In </a:t>
            </a:r>
            <a:r>
              <a:rPr lang="en-US" sz="2800" b="1" dirty="0" err="1">
                <a:solidFill>
                  <a:schemeClr val="tx1"/>
                </a:solidFill>
                <a:effectLst/>
                <a:latin typeface="STIXTwoText"/>
              </a:rPr>
              <a:t>euglycaemic</a:t>
            </a:r>
            <a:r>
              <a:rPr lang="en-US" sz="2800" b="1" dirty="0">
                <a:solidFill>
                  <a:schemeClr val="tx1"/>
                </a:solidFill>
                <a:effectLst/>
                <a:latin typeface="STIXTwoText"/>
              </a:rPr>
              <a:t> DKA:</a:t>
            </a:r>
          </a:p>
          <a:p>
            <a:r>
              <a:rPr lang="en-US" sz="2800" dirty="0">
                <a:solidFill>
                  <a:schemeClr val="tx1"/>
                </a:solidFill>
                <a:effectLst/>
                <a:latin typeface="STIXTwoText"/>
              </a:rPr>
              <a:t>pH is </a:t>
            </a:r>
            <a:r>
              <a:rPr lang="en-US" sz="2800" dirty="0">
                <a:solidFill>
                  <a:schemeClr val="tx1"/>
                </a:solidFill>
                <a:effectLst/>
                <a:latin typeface="SymbolMT"/>
              </a:rPr>
              <a:t>≤</a:t>
            </a:r>
            <a:r>
              <a:rPr lang="en-US" sz="2800" dirty="0">
                <a:solidFill>
                  <a:schemeClr val="tx1"/>
                </a:solidFill>
                <a:effectLst/>
                <a:latin typeface="STIXTwoText"/>
              </a:rPr>
              <a:t>7.3 or </a:t>
            </a:r>
            <a:endParaRPr lang="en-US" sz="2800" dirty="0">
              <a:solidFill>
                <a:schemeClr val="tx1"/>
              </a:solidFill>
            </a:endParaRPr>
          </a:p>
          <a:p>
            <a:r>
              <a:rPr lang="en-US" sz="2800" dirty="0">
                <a:solidFill>
                  <a:schemeClr val="tx1"/>
                </a:solidFill>
                <a:latin typeface="STIXTwoText"/>
              </a:rPr>
              <a:t>S</a:t>
            </a:r>
            <a:r>
              <a:rPr lang="en-US" sz="2800" dirty="0">
                <a:solidFill>
                  <a:schemeClr val="tx1"/>
                </a:solidFill>
                <a:effectLst/>
                <a:latin typeface="STIXTwoText"/>
              </a:rPr>
              <a:t>erum bicarbonate </a:t>
            </a:r>
            <a:r>
              <a:rPr lang="en-US" sz="2800" dirty="0">
                <a:solidFill>
                  <a:schemeClr val="tx1"/>
                </a:solidFill>
                <a:effectLst/>
                <a:latin typeface="STIX" pitchFamily="2" charset="2"/>
              </a:rPr>
              <a:t>&lt;</a:t>
            </a:r>
            <a:r>
              <a:rPr lang="en-US" sz="2800" dirty="0">
                <a:solidFill>
                  <a:schemeClr val="tx1"/>
                </a:solidFill>
                <a:effectLst/>
                <a:latin typeface="STIXTwoText"/>
              </a:rPr>
              <a:t>18 mmol/L, ketones are </a:t>
            </a:r>
            <a:r>
              <a:rPr lang="en-US" sz="2800" dirty="0">
                <a:solidFill>
                  <a:schemeClr val="tx1"/>
                </a:solidFill>
                <a:effectLst/>
                <a:latin typeface="SymbolMT"/>
              </a:rPr>
              <a:t>≥</a:t>
            </a:r>
            <a:r>
              <a:rPr lang="en-US" sz="2800" dirty="0">
                <a:solidFill>
                  <a:schemeClr val="tx1"/>
                </a:solidFill>
                <a:effectLst/>
                <a:latin typeface="STIXTwoText"/>
              </a:rPr>
              <a:t>3.0 mmol/L with either normal plasma glucose or a milder degree of </a:t>
            </a:r>
            <a:r>
              <a:rPr lang="en-US" sz="2800" dirty="0" err="1">
                <a:solidFill>
                  <a:schemeClr val="tx1"/>
                </a:solidFill>
                <a:effectLst/>
                <a:latin typeface="STIXTwoText"/>
              </a:rPr>
              <a:t>hyperglycaemia</a:t>
            </a:r>
            <a:r>
              <a:rPr lang="en-US" sz="2800" dirty="0">
                <a:solidFill>
                  <a:schemeClr val="tx1"/>
                </a:solidFill>
                <a:effectLst/>
                <a:latin typeface="STIXTwoText"/>
              </a:rPr>
              <a:t> </a:t>
            </a:r>
            <a:endParaRPr lang="en-US" sz="2800" dirty="0">
              <a:solidFill>
                <a:schemeClr val="tx1"/>
              </a:solidFill>
            </a:endParaRPr>
          </a:p>
          <a:p>
            <a:endParaRPr lang="en-IR" dirty="0"/>
          </a:p>
        </p:txBody>
      </p:sp>
      <p:sp>
        <p:nvSpPr>
          <p:cNvPr id="4" name="Date Placeholder 3">
            <a:extLst>
              <a:ext uri="{FF2B5EF4-FFF2-40B4-BE49-F238E27FC236}">
                <a16:creationId xmlns:a16="http://schemas.microsoft.com/office/drawing/2014/main" id="{89734196-8EFC-4946-BEA6-1BDEAB8FA104}"/>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4B4FB108-60A4-C241-A8D5-3CA4EDFE7D71}"/>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09A5E415-2EBE-8141-9AB4-E2A7C05B886E}"/>
              </a:ext>
            </a:extLst>
          </p:cNvPr>
          <p:cNvSpPr>
            <a:spLocks noGrp="1"/>
          </p:cNvSpPr>
          <p:nvPr>
            <p:ph type="sldNum" sz="quarter" idx="12"/>
          </p:nvPr>
        </p:nvSpPr>
        <p:spPr/>
        <p:txBody>
          <a:bodyPr/>
          <a:lstStyle/>
          <a:p>
            <a:fld id="{80C118BA-754D-3542-AB53-496DC6E2F817}" type="slidenum">
              <a:rPr lang="en-IR" smtClean="0"/>
              <a:t>18</a:t>
            </a:fld>
            <a:endParaRPr lang="en-IR"/>
          </a:p>
        </p:txBody>
      </p:sp>
    </p:spTree>
    <p:extLst>
      <p:ext uri="{BB962C8B-B14F-4D97-AF65-F5344CB8AC3E}">
        <p14:creationId xmlns:p14="http://schemas.microsoft.com/office/powerpoint/2010/main" val="3857040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05DCD-9FE5-114F-8950-8BA77744C86E}"/>
              </a:ext>
            </a:extLst>
          </p:cNvPr>
          <p:cNvSpPr>
            <a:spLocks noGrp="1"/>
          </p:cNvSpPr>
          <p:nvPr>
            <p:ph type="title"/>
          </p:nvPr>
        </p:nvSpPr>
        <p:spPr/>
        <p:txBody>
          <a:bodyPr/>
          <a:lstStyle/>
          <a:p>
            <a:r>
              <a:rPr lang="en-US" b="1" i="1" dirty="0">
                <a:solidFill>
                  <a:srgbClr val="3F3F3F"/>
                </a:solidFill>
                <a:latin typeface="STIXTwoText"/>
              </a:rPr>
              <a:t>People with CKD stage 4 or 5</a:t>
            </a:r>
            <a:endParaRPr lang="en-IR" dirty="0"/>
          </a:p>
        </p:txBody>
      </p:sp>
      <p:sp>
        <p:nvSpPr>
          <p:cNvPr id="3" name="Content Placeholder 2">
            <a:extLst>
              <a:ext uri="{FF2B5EF4-FFF2-40B4-BE49-F238E27FC236}">
                <a16:creationId xmlns:a16="http://schemas.microsoft.com/office/drawing/2014/main" id="{1AC4A64A-489B-064E-BD06-A3EC9CC01A38}"/>
              </a:ext>
            </a:extLst>
          </p:cNvPr>
          <p:cNvSpPr>
            <a:spLocks noGrp="1"/>
          </p:cNvSpPr>
          <p:nvPr>
            <p:ph idx="1"/>
          </p:nvPr>
        </p:nvSpPr>
        <p:spPr/>
        <p:txBody>
          <a:bodyPr/>
          <a:lstStyle/>
          <a:p>
            <a:r>
              <a:rPr lang="en-US" dirty="0">
                <a:effectLst/>
                <a:latin typeface="STIXTwoText"/>
              </a:rPr>
              <a:t>Chronic metabolic acidosis can mask the diagnosis of DKA. </a:t>
            </a:r>
          </a:p>
          <a:p>
            <a:r>
              <a:rPr lang="en-US" dirty="0">
                <a:effectLst/>
                <a:latin typeface="STIXTwoText"/>
              </a:rPr>
              <a:t>Even though diagnostic criteria remain the same, it should be considered that other factors, such as renal impairment, lactic acidosis secondary to dehydration, can also lead to </a:t>
            </a:r>
            <a:r>
              <a:rPr lang="en-US" b="1" dirty="0">
                <a:effectLst/>
                <a:latin typeface="STIXTwoText"/>
              </a:rPr>
              <a:t>high anion gap metabolic acidosis </a:t>
            </a:r>
            <a:endParaRPr lang="en-US" b="1" dirty="0"/>
          </a:p>
          <a:p>
            <a:pPr marL="0" indent="0">
              <a:buNone/>
            </a:pPr>
            <a:endParaRPr lang="en-US" b="1" i="1" dirty="0">
              <a:solidFill>
                <a:srgbClr val="3F3F3F"/>
              </a:solidFill>
              <a:latin typeface="STIXTwoText"/>
            </a:endParaRPr>
          </a:p>
          <a:p>
            <a:endParaRPr lang="en-IR" dirty="0"/>
          </a:p>
        </p:txBody>
      </p:sp>
      <p:sp>
        <p:nvSpPr>
          <p:cNvPr id="4" name="Date Placeholder 3">
            <a:extLst>
              <a:ext uri="{FF2B5EF4-FFF2-40B4-BE49-F238E27FC236}">
                <a16:creationId xmlns:a16="http://schemas.microsoft.com/office/drawing/2014/main" id="{1267455A-91BB-564C-BCB6-7B5DE647AF0C}"/>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E04420B1-D116-034F-B1E5-22C5F67B0AFA}"/>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4C9AF751-51A6-604A-8631-E5A8A7006352}"/>
              </a:ext>
            </a:extLst>
          </p:cNvPr>
          <p:cNvSpPr>
            <a:spLocks noGrp="1"/>
          </p:cNvSpPr>
          <p:nvPr>
            <p:ph type="sldNum" sz="quarter" idx="12"/>
          </p:nvPr>
        </p:nvSpPr>
        <p:spPr/>
        <p:txBody>
          <a:bodyPr/>
          <a:lstStyle/>
          <a:p>
            <a:fld id="{80C118BA-754D-3542-AB53-496DC6E2F817}" type="slidenum">
              <a:rPr lang="en-IR" smtClean="0"/>
              <a:t>19</a:t>
            </a:fld>
            <a:endParaRPr lang="en-IR"/>
          </a:p>
        </p:txBody>
      </p:sp>
    </p:spTree>
    <p:extLst>
      <p:ext uri="{BB962C8B-B14F-4D97-AF65-F5344CB8AC3E}">
        <p14:creationId xmlns:p14="http://schemas.microsoft.com/office/powerpoint/2010/main" val="4207716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0EFE7-54C9-C9CC-39AB-EAAA5CF033E0}"/>
              </a:ext>
            </a:extLst>
          </p:cNvPr>
          <p:cNvSpPr>
            <a:spLocks noGrp="1"/>
          </p:cNvSpPr>
          <p:nvPr>
            <p:ph type="title"/>
          </p:nvPr>
        </p:nvSpPr>
        <p:spPr/>
        <p:txBody>
          <a:bodyPr/>
          <a:lstStyle/>
          <a:p>
            <a:r>
              <a:rPr lang="en-US" dirty="0">
                <a:solidFill>
                  <a:srgbClr val="C00000"/>
                </a:solidFill>
              </a:rPr>
              <a:t>Outlines </a:t>
            </a:r>
          </a:p>
        </p:txBody>
      </p:sp>
      <p:sp>
        <p:nvSpPr>
          <p:cNvPr id="3" name="Content Placeholder 2">
            <a:extLst>
              <a:ext uri="{FF2B5EF4-FFF2-40B4-BE49-F238E27FC236}">
                <a16:creationId xmlns:a16="http://schemas.microsoft.com/office/drawing/2014/main" id="{BB35A789-814F-D7D7-9033-7BC3130797EA}"/>
              </a:ext>
            </a:extLst>
          </p:cNvPr>
          <p:cNvSpPr>
            <a:spLocks noGrp="1"/>
          </p:cNvSpPr>
          <p:nvPr>
            <p:ph idx="1"/>
          </p:nvPr>
        </p:nvSpPr>
        <p:spPr/>
        <p:txBody>
          <a:bodyPr>
            <a:normAutofit/>
          </a:bodyPr>
          <a:lstStyle/>
          <a:p>
            <a:r>
              <a:rPr lang="en-US" sz="3200" dirty="0" err="1"/>
              <a:t>Glycaemic</a:t>
            </a:r>
            <a:r>
              <a:rPr lang="en-US" sz="3200" dirty="0"/>
              <a:t> Assessment In People With Diabetes On Dialysis</a:t>
            </a:r>
          </a:p>
          <a:p>
            <a:r>
              <a:rPr lang="en-US" sz="3200" dirty="0"/>
              <a:t>H</a:t>
            </a:r>
            <a:r>
              <a:rPr lang="en-IR" sz="3200"/>
              <a:t>yperglycemia in CKD</a:t>
            </a:r>
            <a:endParaRPr lang="en-US" sz="3200" dirty="0"/>
          </a:p>
          <a:p>
            <a:r>
              <a:rPr lang="en-US" sz="3200" dirty="0"/>
              <a:t>Management of DKA </a:t>
            </a:r>
          </a:p>
          <a:p>
            <a:r>
              <a:rPr lang="en-US" sz="3200" dirty="0"/>
              <a:t>Recommendations For Insulin/Non-Insulin Glucose Lowering Therapies</a:t>
            </a:r>
          </a:p>
          <a:p>
            <a:endParaRPr lang="en-US" sz="3200" dirty="0"/>
          </a:p>
        </p:txBody>
      </p:sp>
      <p:sp>
        <p:nvSpPr>
          <p:cNvPr id="4" name="Date Placeholder 3">
            <a:extLst>
              <a:ext uri="{FF2B5EF4-FFF2-40B4-BE49-F238E27FC236}">
                <a16:creationId xmlns:a16="http://schemas.microsoft.com/office/drawing/2014/main" id="{039A3691-0CC2-5284-7B4E-2A8CABBD61A6}"/>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6CD3AC75-977F-EAB1-DF83-9E94DFB215A0}"/>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7DF0EA90-501B-DC88-36E8-62216884874D}"/>
              </a:ext>
            </a:extLst>
          </p:cNvPr>
          <p:cNvSpPr>
            <a:spLocks noGrp="1"/>
          </p:cNvSpPr>
          <p:nvPr>
            <p:ph type="sldNum" sz="quarter" idx="12"/>
          </p:nvPr>
        </p:nvSpPr>
        <p:spPr/>
        <p:txBody>
          <a:bodyPr/>
          <a:lstStyle/>
          <a:p>
            <a:fld id="{8BE93A3E-9A4D-CE4E-8F9A-EAADB5746F17}" type="slidenum">
              <a:rPr lang="en-US" smtClean="0"/>
              <a:t>2</a:t>
            </a:fld>
            <a:endParaRPr lang="en-US"/>
          </a:p>
        </p:txBody>
      </p:sp>
    </p:spTree>
    <p:extLst>
      <p:ext uri="{BB962C8B-B14F-4D97-AF65-F5344CB8AC3E}">
        <p14:creationId xmlns:p14="http://schemas.microsoft.com/office/powerpoint/2010/main" val="3590735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616CB-A5D1-9A47-81E0-E90BEE881BF4}"/>
              </a:ext>
            </a:extLst>
          </p:cNvPr>
          <p:cNvSpPr>
            <a:spLocks noGrp="1"/>
          </p:cNvSpPr>
          <p:nvPr>
            <p:ph type="title"/>
          </p:nvPr>
        </p:nvSpPr>
        <p:spPr/>
        <p:txBody>
          <a:bodyPr/>
          <a:lstStyle/>
          <a:p>
            <a:r>
              <a:rPr lang="en-US" b="1" i="1" dirty="0">
                <a:solidFill>
                  <a:srgbClr val="3F3F3F"/>
                </a:solidFill>
                <a:latin typeface="STIXTwoText"/>
              </a:rPr>
              <a:t>People with CKD stage 4 or 5</a:t>
            </a:r>
            <a:endParaRPr lang="en-IR" dirty="0"/>
          </a:p>
        </p:txBody>
      </p:sp>
      <p:sp>
        <p:nvSpPr>
          <p:cNvPr id="3" name="Content Placeholder 2">
            <a:extLst>
              <a:ext uri="{FF2B5EF4-FFF2-40B4-BE49-F238E27FC236}">
                <a16:creationId xmlns:a16="http://schemas.microsoft.com/office/drawing/2014/main" id="{C848E2A8-638C-0840-9119-3E57B0831A3A}"/>
              </a:ext>
            </a:extLst>
          </p:cNvPr>
          <p:cNvSpPr>
            <a:spLocks noGrp="1"/>
          </p:cNvSpPr>
          <p:nvPr>
            <p:ph idx="1"/>
          </p:nvPr>
        </p:nvSpPr>
        <p:spPr/>
        <p:txBody>
          <a:bodyPr/>
          <a:lstStyle/>
          <a:p>
            <a:r>
              <a:rPr lang="en-US" dirty="0">
                <a:latin typeface="STIXTwoText"/>
              </a:rPr>
              <a:t>A markedly elevated anion gap (</a:t>
            </a:r>
            <a:r>
              <a:rPr lang="en-US" b="1" dirty="0">
                <a:latin typeface="STIXTwoText"/>
              </a:rPr>
              <a:t>&gt;20</a:t>
            </a:r>
            <a:r>
              <a:rPr lang="en-US" dirty="0">
                <a:latin typeface="STIXTwoText"/>
              </a:rPr>
              <a:t>) however should raise suspicion and urge clinicians to check for </a:t>
            </a:r>
            <a:r>
              <a:rPr lang="en-US" b="1" dirty="0">
                <a:latin typeface="STIXTwoText"/>
              </a:rPr>
              <a:t>blood ketones </a:t>
            </a:r>
            <a:r>
              <a:rPr lang="en-US" dirty="0">
                <a:latin typeface="STIXTwoText"/>
              </a:rPr>
              <a:t>in particular </a:t>
            </a:r>
            <a:r>
              <a:rPr lang="en-US" b="1" dirty="0">
                <a:latin typeface="STIXTwoText"/>
              </a:rPr>
              <a:t>serum </a:t>
            </a:r>
            <a:r>
              <a:rPr lang="el-GR" b="1" dirty="0">
                <a:latin typeface="STIXTwoText"/>
              </a:rPr>
              <a:t>β-</a:t>
            </a:r>
            <a:r>
              <a:rPr lang="en-US" b="1" dirty="0">
                <a:latin typeface="STIXTwoText"/>
              </a:rPr>
              <a:t>hydroxybutyrate </a:t>
            </a:r>
            <a:r>
              <a:rPr lang="en-US" dirty="0">
                <a:latin typeface="STIXTwoText"/>
              </a:rPr>
              <a:t>(more than 3 mmol/L).</a:t>
            </a:r>
          </a:p>
          <a:p>
            <a:r>
              <a:rPr lang="en-US" dirty="0" err="1">
                <a:latin typeface="STIXTwoText"/>
              </a:rPr>
              <a:t>Hyperkalaemia</a:t>
            </a:r>
            <a:r>
              <a:rPr lang="en-US" dirty="0">
                <a:latin typeface="STIXTwoText"/>
              </a:rPr>
              <a:t> </a:t>
            </a:r>
          </a:p>
          <a:p>
            <a:r>
              <a:rPr lang="en-US" dirty="0" err="1">
                <a:latin typeface="STIXTwoText"/>
              </a:rPr>
              <a:t>Hyponatraemia</a:t>
            </a:r>
            <a:r>
              <a:rPr lang="en-US" dirty="0">
                <a:latin typeface="STIXTwoText"/>
              </a:rPr>
              <a:t> </a:t>
            </a:r>
          </a:p>
          <a:p>
            <a:r>
              <a:rPr lang="en-US" dirty="0">
                <a:latin typeface="STIXTwoText"/>
              </a:rPr>
              <a:t>P</a:t>
            </a:r>
            <a:r>
              <a:rPr lang="en-US" dirty="0">
                <a:effectLst/>
                <a:latin typeface="STIXTwoText"/>
              </a:rPr>
              <a:t>resence of hypo- or normo-</a:t>
            </a:r>
            <a:r>
              <a:rPr lang="en-US" dirty="0" err="1">
                <a:effectLst/>
                <a:latin typeface="STIXTwoText"/>
              </a:rPr>
              <a:t>kalaemia</a:t>
            </a:r>
            <a:r>
              <a:rPr lang="en-US" dirty="0">
                <a:effectLst/>
                <a:latin typeface="STIXTwoText"/>
              </a:rPr>
              <a:t> indicates </a:t>
            </a:r>
            <a:r>
              <a:rPr lang="en-US" b="1" dirty="0">
                <a:effectLst/>
                <a:latin typeface="STIXTwoText"/>
              </a:rPr>
              <a:t>severe total body potassium deficiency </a:t>
            </a:r>
            <a:endParaRPr lang="en-US" b="1" dirty="0"/>
          </a:p>
          <a:p>
            <a:endParaRPr lang="en-US" dirty="0">
              <a:latin typeface="STIXTwoText"/>
            </a:endParaRPr>
          </a:p>
          <a:p>
            <a:endParaRPr lang="en-US" dirty="0">
              <a:latin typeface="STIXTwoText"/>
            </a:endParaRPr>
          </a:p>
          <a:p>
            <a:endParaRPr lang="en-US" b="1" dirty="0">
              <a:latin typeface="STIXTwoText"/>
            </a:endParaRPr>
          </a:p>
          <a:p>
            <a:endParaRPr lang="en-IR" dirty="0"/>
          </a:p>
        </p:txBody>
      </p:sp>
      <p:sp>
        <p:nvSpPr>
          <p:cNvPr id="4" name="Date Placeholder 3">
            <a:extLst>
              <a:ext uri="{FF2B5EF4-FFF2-40B4-BE49-F238E27FC236}">
                <a16:creationId xmlns:a16="http://schemas.microsoft.com/office/drawing/2014/main" id="{BC2892E2-091F-E846-8004-C4952E712DD0}"/>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5D47D0FE-54F0-5A47-8367-59C1F0C3057A}"/>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F5995158-40F8-3D44-B009-DF668A276861}"/>
              </a:ext>
            </a:extLst>
          </p:cNvPr>
          <p:cNvSpPr>
            <a:spLocks noGrp="1"/>
          </p:cNvSpPr>
          <p:nvPr>
            <p:ph type="sldNum" sz="quarter" idx="12"/>
          </p:nvPr>
        </p:nvSpPr>
        <p:spPr/>
        <p:txBody>
          <a:bodyPr/>
          <a:lstStyle/>
          <a:p>
            <a:fld id="{80C118BA-754D-3542-AB53-496DC6E2F817}" type="slidenum">
              <a:rPr lang="en-IR" smtClean="0"/>
              <a:t>20</a:t>
            </a:fld>
            <a:endParaRPr lang="en-IR"/>
          </a:p>
        </p:txBody>
      </p:sp>
    </p:spTree>
    <p:extLst>
      <p:ext uri="{BB962C8B-B14F-4D97-AF65-F5344CB8AC3E}">
        <p14:creationId xmlns:p14="http://schemas.microsoft.com/office/powerpoint/2010/main" val="40653068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7B57C-EDA0-CE4A-8C7E-C4C5FFFCDFF7}"/>
              </a:ext>
            </a:extLst>
          </p:cNvPr>
          <p:cNvSpPr>
            <a:spLocks noGrp="1"/>
          </p:cNvSpPr>
          <p:nvPr>
            <p:ph type="title"/>
          </p:nvPr>
        </p:nvSpPr>
        <p:spPr/>
        <p:txBody>
          <a:bodyPr/>
          <a:lstStyle/>
          <a:p>
            <a:r>
              <a:rPr lang="en-US" b="1" i="1" dirty="0">
                <a:solidFill>
                  <a:srgbClr val="3F3F3F"/>
                </a:solidFill>
                <a:latin typeface="STIXTwoText"/>
              </a:rPr>
              <a:t>People on dialysis </a:t>
            </a:r>
            <a:endParaRPr lang="en-IR" b="1" i="1" dirty="0">
              <a:solidFill>
                <a:srgbClr val="3F3F3F"/>
              </a:solidFill>
              <a:latin typeface="STIXTwoText"/>
            </a:endParaRPr>
          </a:p>
        </p:txBody>
      </p:sp>
      <p:sp>
        <p:nvSpPr>
          <p:cNvPr id="3" name="Content Placeholder 2">
            <a:extLst>
              <a:ext uri="{FF2B5EF4-FFF2-40B4-BE49-F238E27FC236}">
                <a16:creationId xmlns:a16="http://schemas.microsoft.com/office/drawing/2014/main" id="{B7C19FCB-680E-4E47-B918-DF151DEAA5D4}"/>
              </a:ext>
            </a:extLst>
          </p:cNvPr>
          <p:cNvSpPr>
            <a:spLocks noGrp="1"/>
          </p:cNvSpPr>
          <p:nvPr>
            <p:ph idx="1"/>
          </p:nvPr>
        </p:nvSpPr>
        <p:spPr/>
        <p:txBody>
          <a:bodyPr/>
          <a:lstStyle/>
          <a:p>
            <a:r>
              <a:rPr lang="en-US" dirty="0"/>
              <a:t>H</a:t>
            </a:r>
            <a:r>
              <a:rPr lang="en-IR" dirty="0"/>
              <a:t>yperglycemia:</a:t>
            </a:r>
          </a:p>
          <a:p>
            <a:r>
              <a:rPr lang="en-US" dirty="0"/>
              <a:t>H</a:t>
            </a:r>
            <a:r>
              <a:rPr lang="en-IR" dirty="0"/>
              <a:t>yperkalemia:</a:t>
            </a:r>
          </a:p>
          <a:p>
            <a:r>
              <a:rPr lang="en-US" dirty="0"/>
              <a:t>A</a:t>
            </a:r>
            <a:r>
              <a:rPr lang="en-IR" dirty="0"/>
              <a:t>cidosis:</a:t>
            </a:r>
          </a:p>
          <a:p>
            <a:r>
              <a:rPr lang="en-US" b="1" dirty="0"/>
              <a:t>Ketogenesis is likely to continue </a:t>
            </a:r>
            <a:r>
              <a:rPr lang="en-US" dirty="0"/>
              <a:t>in view of insufficient insulin </a:t>
            </a:r>
          </a:p>
          <a:p>
            <a:r>
              <a:rPr lang="en-US" dirty="0"/>
              <a:t>Dialysis will improve </a:t>
            </a:r>
            <a:r>
              <a:rPr lang="en-US" dirty="0" err="1"/>
              <a:t>hyperglycaemia</a:t>
            </a:r>
            <a:r>
              <a:rPr lang="en-US" dirty="0"/>
              <a:t> (a 36% decrease in blood glucose 2 h after dialysis has been reported) and metabolic acidosis </a:t>
            </a:r>
          </a:p>
          <a:p>
            <a:endParaRPr lang="en-US" dirty="0"/>
          </a:p>
          <a:p>
            <a:endParaRPr lang="en-IR" dirty="0"/>
          </a:p>
        </p:txBody>
      </p:sp>
      <p:sp>
        <p:nvSpPr>
          <p:cNvPr id="4" name="Rounded Rectangle 3">
            <a:extLst>
              <a:ext uri="{FF2B5EF4-FFF2-40B4-BE49-F238E27FC236}">
                <a16:creationId xmlns:a16="http://schemas.microsoft.com/office/drawing/2014/main" id="{45EC450F-0650-2448-97EC-53DB665ED431}"/>
              </a:ext>
            </a:extLst>
          </p:cNvPr>
          <p:cNvSpPr/>
          <p:nvPr/>
        </p:nvSpPr>
        <p:spPr>
          <a:xfrm>
            <a:off x="649357" y="5088835"/>
            <a:ext cx="10813773" cy="123245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7030A0"/>
                </a:solidFill>
                <a:latin typeface="STIXTwoText"/>
              </a:rPr>
              <a:t>Recommendation:</a:t>
            </a:r>
          </a:p>
          <a:p>
            <a:pPr algn="ctr"/>
            <a:r>
              <a:rPr lang="en-US" sz="2800" b="1" dirty="0">
                <a:solidFill>
                  <a:srgbClr val="7030A0"/>
                </a:solidFill>
                <a:latin typeface="STIXTwoText"/>
              </a:rPr>
              <a:t>C</a:t>
            </a:r>
            <a:r>
              <a:rPr lang="en-US" sz="2800" b="1" dirty="0">
                <a:solidFill>
                  <a:srgbClr val="7030A0"/>
                </a:solidFill>
                <a:effectLst/>
                <a:latin typeface="STIXTwoText"/>
              </a:rPr>
              <a:t>hecking capillary ketone and lactate levels in all people with ESRD and metabolic acidosis </a:t>
            </a:r>
            <a:endParaRPr lang="en-US" sz="2800" b="1" dirty="0">
              <a:solidFill>
                <a:srgbClr val="7030A0"/>
              </a:solidFill>
            </a:endParaRPr>
          </a:p>
        </p:txBody>
      </p:sp>
      <p:sp>
        <p:nvSpPr>
          <p:cNvPr id="5" name="Date Placeholder 4">
            <a:extLst>
              <a:ext uri="{FF2B5EF4-FFF2-40B4-BE49-F238E27FC236}">
                <a16:creationId xmlns:a16="http://schemas.microsoft.com/office/drawing/2014/main" id="{535B7638-D8F0-2440-9760-B6174B7A0FD1}"/>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841852BB-C448-A549-B153-46D1ED08801D}"/>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CFDD6FCF-86A9-2B4A-A1C2-BFF1D5F09C7A}"/>
              </a:ext>
            </a:extLst>
          </p:cNvPr>
          <p:cNvSpPr>
            <a:spLocks noGrp="1"/>
          </p:cNvSpPr>
          <p:nvPr>
            <p:ph type="sldNum" sz="quarter" idx="12"/>
          </p:nvPr>
        </p:nvSpPr>
        <p:spPr/>
        <p:txBody>
          <a:bodyPr/>
          <a:lstStyle/>
          <a:p>
            <a:fld id="{80C118BA-754D-3542-AB53-496DC6E2F817}" type="slidenum">
              <a:rPr lang="en-IR" smtClean="0"/>
              <a:t>21</a:t>
            </a:fld>
            <a:endParaRPr lang="en-IR"/>
          </a:p>
        </p:txBody>
      </p:sp>
    </p:spTree>
    <p:extLst>
      <p:ext uri="{BB962C8B-B14F-4D97-AF65-F5344CB8AC3E}">
        <p14:creationId xmlns:p14="http://schemas.microsoft.com/office/powerpoint/2010/main" val="3485173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140A4-81FB-214D-B3DF-632A07C4BC01}"/>
              </a:ext>
            </a:extLst>
          </p:cNvPr>
          <p:cNvSpPr>
            <a:spLocks noGrp="1"/>
          </p:cNvSpPr>
          <p:nvPr>
            <p:ph type="title"/>
          </p:nvPr>
        </p:nvSpPr>
        <p:spPr/>
        <p:txBody>
          <a:bodyPr/>
          <a:lstStyle/>
          <a:p>
            <a:r>
              <a:rPr lang="en-US" b="1" i="1" dirty="0">
                <a:solidFill>
                  <a:srgbClr val="C00000"/>
                </a:solidFill>
                <a:latin typeface="STIXTwoText"/>
              </a:rPr>
              <a:t>Approach to people on dialysis </a:t>
            </a:r>
            <a:endParaRPr lang="en-IR" dirty="0">
              <a:solidFill>
                <a:srgbClr val="C00000"/>
              </a:solidFill>
            </a:endParaRPr>
          </a:p>
        </p:txBody>
      </p:sp>
      <p:sp>
        <p:nvSpPr>
          <p:cNvPr id="3" name="Content Placeholder 2">
            <a:extLst>
              <a:ext uri="{FF2B5EF4-FFF2-40B4-BE49-F238E27FC236}">
                <a16:creationId xmlns:a16="http://schemas.microsoft.com/office/drawing/2014/main" id="{36AA37EB-2217-ED4C-9F7F-26D8F95BE308}"/>
              </a:ext>
            </a:extLst>
          </p:cNvPr>
          <p:cNvSpPr>
            <a:spLocks noGrp="1"/>
          </p:cNvSpPr>
          <p:nvPr>
            <p:ph idx="1"/>
          </p:nvPr>
        </p:nvSpPr>
        <p:spPr/>
        <p:txBody>
          <a:bodyPr>
            <a:noAutofit/>
          </a:bodyPr>
          <a:lstStyle/>
          <a:p>
            <a:r>
              <a:rPr lang="en-US" dirty="0">
                <a:effectLst/>
                <a:latin typeface="STIXTwoText"/>
              </a:rPr>
              <a:t>When a person with advanced CKD presents with nausea, vomiting and/or abdominal pain, symptoms should not be attributed to </a:t>
            </a:r>
            <a:r>
              <a:rPr lang="en-US" dirty="0" err="1">
                <a:effectLst/>
                <a:latin typeface="STIXTwoText"/>
              </a:rPr>
              <a:t>uraemia</a:t>
            </a:r>
            <a:r>
              <a:rPr lang="en-US" dirty="0">
                <a:effectLst/>
                <a:latin typeface="STIXTwoText"/>
              </a:rPr>
              <a:t> alone without excluding other causes. </a:t>
            </a:r>
            <a:endParaRPr lang="en-US" dirty="0"/>
          </a:p>
          <a:p>
            <a:r>
              <a:rPr lang="en-US" dirty="0">
                <a:effectLst/>
                <a:latin typeface="STIXTwoText"/>
              </a:rPr>
              <a:t>Assess volume status: fluid overload can be manifested with shortness of breath, pulmonary oedema and/ or hypertension. For those on dialysis, comparison of post-dialysis weight and weight at presentation can assist with diagnosis and management. </a:t>
            </a:r>
            <a:endParaRPr lang="en-US" dirty="0"/>
          </a:p>
          <a:p>
            <a:r>
              <a:rPr lang="en-US" b="1" dirty="0">
                <a:effectLst/>
                <a:latin typeface="STIXTwoText"/>
              </a:rPr>
              <a:t>Blood ketone and lactate levels should be included in the investigations when people with advanced CKD present with high anion gap metabolic acidosis. </a:t>
            </a:r>
            <a:endParaRPr lang="en-US" b="1" dirty="0"/>
          </a:p>
        </p:txBody>
      </p:sp>
      <p:sp>
        <p:nvSpPr>
          <p:cNvPr id="4" name="Date Placeholder 3">
            <a:extLst>
              <a:ext uri="{FF2B5EF4-FFF2-40B4-BE49-F238E27FC236}">
                <a16:creationId xmlns:a16="http://schemas.microsoft.com/office/drawing/2014/main" id="{BC7B8442-004B-8942-81D3-9C2FF4910060}"/>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0636BEF8-363F-B64C-910B-33C2F5CA1F21}"/>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0B47C88E-B8BF-1442-8143-FA29B4BAF232}"/>
              </a:ext>
            </a:extLst>
          </p:cNvPr>
          <p:cNvSpPr>
            <a:spLocks noGrp="1"/>
          </p:cNvSpPr>
          <p:nvPr>
            <p:ph type="sldNum" sz="quarter" idx="12"/>
          </p:nvPr>
        </p:nvSpPr>
        <p:spPr/>
        <p:txBody>
          <a:bodyPr/>
          <a:lstStyle/>
          <a:p>
            <a:fld id="{80C118BA-754D-3542-AB53-496DC6E2F817}" type="slidenum">
              <a:rPr lang="en-IR" smtClean="0"/>
              <a:t>22</a:t>
            </a:fld>
            <a:endParaRPr lang="en-IR"/>
          </a:p>
        </p:txBody>
      </p:sp>
    </p:spTree>
    <p:extLst>
      <p:ext uri="{BB962C8B-B14F-4D97-AF65-F5344CB8AC3E}">
        <p14:creationId xmlns:p14="http://schemas.microsoft.com/office/powerpoint/2010/main" val="3808112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162E9-1DFD-8641-9E6C-F9B02ACAA5DE}"/>
              </a:ext>
            </a:extLst>
          </p:cNvPr>
          <p:cNvSpPr>
            <a:spLocks noGrp="1"/>
          </p:cNvSpPr>
          <p:nvPr>
            <p:ph type="title"/>
          </p:nvPr>
        </p:nvSpPr>
        <p:spPr/>
        <p:txBody>
          <a:bodyPr/>
          <a:lstStyle/>
          <a:p>
            <a:pPr algn="ctr"/>
            <a:r>
              <a:rPr lang="en-US" b="1" dirty="0">
                <a:solidFill>
                  <a:srgbClr val="C00000"/>
                </a:solidFill>
              </a:rPr>
              <a:t>Management of DKA </a:t>
            </a:r>
            <a:endParaRPr lang="en-IR" b="1" dirty="0">
              <a:solidFill>
                <a:srgbClr val="C00000"/>
              </a:solidFill>
            </a:endParaRPr>
          </a:p>
        </p:txBody>
      </p:sp>
      <p:sp>
        <p:nvSpPr>
          <p:cNvPr id="3" name="Content Placeholder 2">
            <a:extLst>
              <a:ext uri="{FF2B5EF4-FFF2-40B4-BE49-F238E27FC236}">
                <a16:creationId xmlns:a16="http://schemas.microsoft.com/office/drawing/2014/main" id="{891072EE-B427-5D4E-B891-0BF08B30A592}"/>
              </a:ext>
            </a:extLst>
          </p:cNvPr>
          <p:cNvSpPr>
            <a:spLocks noGrp="1"/>
          </p:cNvSpPr>
          <p:nvPr>
            <p:ph idx="1"/>
          </p:nvPr>
        </p:nvSpPr>
        <p:spPr/>
        <p:txBody>
          <a:bodyPr/>
          <a:lstStyle/>
          <a:p>
            <a:r>
              <a:rPr lang="en-US" dirty="0">
                <a:latin typeface="STIXTwoText"/>
              </a:rPr>
              <a:t>Starting with a </a:t>
            </a:r>
            <a:r>
              <a:rPr lang="en-US" b="1" dirty="0">
                <a:latin typeface="STIXTwoText"/>
              </a:rPr>
              <a:t>fixed rate intravenous insulin infusion rate of 0.1 unit/kg/h.</a:t>
            </a:r>
          </a:p>
          <a:p>
            <a:r>
              <a:rPr lang="en-US" dirty="0">
                <a:latin typeface="STIXTwoText"/>
              </a:rPr>
              <a:t>Insulin requirements are lower in ESRD, an initial lower dose at a rate of </a:t>
            </a:r>
            <a:r>
              <a:rPr lang="en-US" b="1" dirty="0">
                <a:latin typeface="STIXTwoText"/>
              </a:rPr>
              <a:t>0.05units/kg/h </a:t>
            </a:r>
            <a:r>
              <a:rPr lang="en-US" dirty="0">
                <a:latin typeface="STIXTwoText"/>
              </a:rPr>
              <a:t>is suggested </a:t>
            </a:r>
          </a:p>
          <a:p>
            <a:r>
              <a:rPr lang="en-US" dirty="0">
                <a:latin typeface="STIXTwoText"/>
              </a:rPr>
              <a:t>Checking BS &amp; Ketones hourly. </a:t>
            </a:r>
          </a:p>
          <a:p>
            <a:r>
              <a:rPr lang="en-US" dirty="0">
                <a:latin typeface="STIXTwoText"/>
              </a:rPr>
              <a:t>The insulin infusion rate is adjusted by assessing response to treatment with plasma ketones (aiming for an hourly reduction of 0.5mmol/L), blood glucose (hourly reduction of 54–90mg/dL) and serum bicarbonate (hourly increase by 3 mmol/L) </a:t>
            </a:r>
          </a:p>
          <a:p>
            <a:endParaRPr lang="en-US" dirty="0">
              <a:latin typeface="STIXTwoText"/>
            </a:endParaRPr>
          </a:p>
          <a:p>
            <a:endParaRPr lang="en-IR" dirty="0"/>
          </a:p>
        </p:txBody>
      </p:sp>
      <p:sp>
        <p:nvSpPr>
          <p:cNvPr id="4" name="Date Placeholder 3">
            <a:extLst>
              <a:ext uri="{FF2B5EF4-FFF2-40B4-BE49-F238E27FC236}">
                <a16:creationId xmlns:a16="http://schemas.microsoft.com/office/drawing/2014/main" id="{BFB561F5-B858-6A44-A691-AB354ACE2EC0}"/>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1B5153C3-3732-1F4C-BB92-5CDC475E8B44}"/>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CBBB3811-82E2-1B4C-9A5B-A6E3864D56FE}"/>
              </a:ext>
            </a:extLst>
          </p:cNvPr>
          <p:cNvSpPr>
            <a:spLocks noGrp="1"/>
          </p:cNvSpPr>
          <p:nvPr>
            <p:ph type="sldNum" sz="quarter" idx="12"/>
          </p:nvPr>
        </p:nvSpPr>
        <p:spPr/>
        <p:txBody>
          <a:bodyPr/>
          <a:lstStyle/>
          <a:p>
            <a:fld id="{80C118BA-754D-3542-AB53-496DC6E2F817}" type="slidenum">
              <a:rPr lang="en-IR" smtClean="0"/>
              <a:t>23</a:t>
            </a:fld>
            <a:endParaRPr lang="en-IR"/>
          </a:p>
        </p:txBody>
      </p:sp>
    </p:spTree>
    <p:extLst>
      <p:ext uri="{BB962C8B-B14F-4D97-AF65-F5344CB8AC3E}">
        <p14:creationId xmlns:p14="http://schemas.microsoft.com/office/powerpoint/2010/main" val="890636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73D44F-76B2-1F4D-B54A-DD57EF31AE3C}"/>
              </a:ext>
            </a:extLst>
          </p:cNvPr>
          <p:cNvSpPr>
            <a:spLocks noGrp="1"/>
          </p:cNvSpPr>
          <p:nvPr>
            <p:ph idx="1"/>
          </p:nvPr>
        </p:nvSpPr>
        <p:spPr/>
        <p:txBody>
          <a:bodyPr>
            <a:normAutofit/>
          </a:bodyPr>
          <a:lstStyle/>
          <a:p>
            <a:r>
              <a:rPr lang="en-US" dirty="0">
                <a:effectLst/>
                <a:latin typeface="STIXTwoText"/>
              </a:rPr>
              <a:t>If the initial assessment reveals </a:t>
            </a:r>
            <a:r>
              <a:rPr lang="en-US" b="1" dirty="0">
                <a:effectLst/>
                <a:latin typeface="STIXTwoText"/>
              </a:rPr>
              <a:t>increased volume status</a:t>
            </a:r>
            <a:r>
              <a:rPr lang="en-US" dirty="0">
                <a:effectLst/>
                <a:latin typeface="STIXTwoText"/>
              </a:rPr>
              <a:t>, intravenous fluids are </a:t>
            </a:r>
            <a:r>
              <a:rPr lang="en-US" b="1" dirty="0">
                <a:solidFill>
                  <a:srgbClr val="C00000"/>
                </a:solidFill>
                <a:effectLst/>
                <a:latin typeface="STIXTwoText"/>
              </a:rPr>
              <a:t>not</a:t>
            </a:r>
            <a:r>
              <a:rPr lang="en-US" dirty="0">
                <a:effectLst/>
                <a:latin typeface="STIXTwoText"/>
              </a:rPr>
              <a:t> required unless there is hypotension or other signs of volume depletion. </a:t>
            </a:r>
          </a:p>
          <a:p>
            <a:r>
              <a:rPr lang="en-US" dirty="0">
                <a:effectLst/>
                <a:latin typeface="STIXTwoText"/>
              </a:rPr>
              <a:t>If volume overload is noted, an insulin infusion on its own, without accompanying fluids may suffice except for significant fluid overload presenting with pulmonary oedema, when dialysis will be required. </a:t>
            </a:r>
          </a:p>
          <a:p>
            <a:endParaRPr lang="en-US" dirty="0">
              <a:latin typeface="STIXTwoText"/>
            </a:endParaRPr>
          </a:p>
          <a:p>
            <a:r>
              <a:rPr lang="en-US" dirty="0">
                <a:latin typeface="STIXTwoText"/>
              </a:rPr>
              <a:t>CV line insertion</a:t>
            </a:r>
            <a:endParaRPr lang="en-US" dirty="0"/>
          </a:p>
          <a:p>
            <a:endParaRPr lang="en-IR" dirty="0"/>
          </a:p>
        </p:txBody>
      </p:sp>
      <p:sp>
        <p:nvSpPr>
          <p:cNvPr id="4" name="Title 1">
            <a:extLst>
              <a:ext uri="{FF2B5EF4-FFF2-40B4-BE49-F238E27FC236}">
                <a16:creationId xmlns:a16="http://schemas.microsoft.com/office/drawing/2014/main" id="{D53949F6-FD62-AF4F-9704-51F241DE166A}"/>
              </a:ext>
            </a:extLst>
          </p:cNvPr>
          <p:cNvSpPr>
            <a:spLocks noGrp="1"/>
          </p:cNvSpPr>
          <p:nvPr>
            <p:ph type="title"/>
          </p:nvPr>
        </p:nvSpPr>
        <p:spPr/>
        <p:txBody>
          <a:bodyPr/>
          <a:lstStyle/>
          <a:p>
            <a:pPr algn="ctr"/>
            <a:r>
              <a:rPr lang="en-US" b="1" dirty="0">
                <a:solidFill>
                  <a:srgbClr val="C00000"/>
                </a:solidFill>
              </a:rPr>
              <a:t>Management of DKA </a:t>
            </a:r>
            <a:endParaRPr lang="en-IR" b="1" dirty="0">
              <a:solidFill>
                <a:srgbClr val="C00000"/>
              </a:solidFill>
            </a:endParaRPr>
          </a:p>
        </p:txBody>
      </p:sp>
      <p:sp>
        <p:nvSpPr>
          <p:cNvPr id="5" name="Date Placeholder 4">
            <a:extLst>
              <a:ext uri="{FF2B5EF4-FFF2-40B4-BE49-F238E27FC236}">
                <a16:creationId xmlns:a16="http://schemas.microsoft.com/office/drawing/2014/main" id="{A3E5B7B2-0611-A54D-97CD-22E7E1A9DA23}"/>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8C07F759-0E26-E340-A52E-D71E62E53DD3}"/>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DE50017D-4D07-6446-BBC7-2D626C36A5ED}"/>
              </a:ext>
            </a:extLst>
          </p:cNvPr>
          <p:cNvSpPr>
            <a:spLocks noGrp="1"/>
          </p:cNvSpPr>
          <p:nvPr>
            <p:ph type="sldNum" sz="quarter" idx="12"/>
          </p:nvPr>
        </p:nvSpPr>
        <p:spPr/>
        <p:txBody>
          <a:bodyPr/>
          <a:lstStyle/>
          <a:p>
            <a:fld id="{80C118BA-754D-3542-AB53-496DC6E2F817}" type="slidenum">
              <a:rPr lang="en-IR" smtClean="0"/>
              <a:t>24</a:t>
            </a:fld>
            <a:endParaRPr lang="en-IR"/>
          </a:p>
        </p:txBody>
      </p:sp>
    </p:spTree>
    <p:extLst>
      <p:ext uri="{BB962C8B-B14F-4D97-AF65-F5344CB8AC3E}">
        <p14:creationId xmlns:p14="http://schemas.microsoft.com/office/powerpoint/2010/main" val="2878321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C104C1-B01D-A342-9B27-25BFBAA6C248}"/>
              </a:ext>
            </a:extLst>
          </p:cNvPr>
          <p:cNvSpPr>
            <a:spLocks noGrp="1"/>
          </p:cNvSpPr>
          <p:nvPr>
            <p:ph idx="1"/>
          </p:nvPr>
        </p:nvSpPr>
        <p:spPr/>
        <p:txBody>
          <a:bodyPr/>
          <a:lstStyle/>
          <a:p>
            <a:r>
              <a:rPr lang="en-US" dirty="0">
                <a:latin typeface="STIXTwoText"/>
              </a:rPr>
              <a:t>If there is evidence of volume depletion (vomiting, diarrhea, excessive insensible losses, dry mucous membranes, reduced skin turgor, hypotension, weight at or below their post-dialysis weight):</a:t>
            </a:r>
          </a:p>
          <a:p>
            <a:r>
              <a:rPr lang="en-US" dirty="0">
                <a:latin typeface="STIXTwoText"/>
              </a:rPr>
              <a:t>Boluses of 250mL of sodium chloride 0.9% with frequent monitoring of clinical and laboratory parameters is recommended. </a:t>
            </a:r>
          </a:p>
          <a:p>
            <a:endParaRPr lang="en-US" dirty="0">
              <a:latin typeface="STIXTwoText"/>
            </a:endParaRPr>
          </a:p>
          <a:p>
            <a:r>
              <a:rPr lang="en-US" dirty="0">
                <a:latin typeface="STIXTwoText"/>
              </a:rPr>
              <a:t>In people on dialysis, pre-dialysis weight should be targeted </a:t>
            </a:r>
          </a:p>
          <a:p>
            <a:endParaRPr lang="en-US" dirty="0">
              <a:latin typeface="STIXTwoText"/>
            </a:endParaRPr>
          </a:p>
          <a:p>
            <a:endParaRPr lang="en-IR" dirty="0"/>
          </a:p>
        </p:txBody>
      </p:sp>
      <p:sp>
        <p:nvSpPr>
          <p:cNvPr id="4" name="Title 1">
            <a:extLst>
              <a:ext uri="{FF2B5EF4-FFF2-40B4-BE49-F238E27FC236}">
                <a16:creationId xmlns:a16="http://schemas.microsoft.com/office/drawing/2014/main" id="{DBE448EB-AB31-7C42-B5C2-31EA2E60A152}"/>
              </a:ext>
            </a:extLst>
          </p:cNvPr>
          <p:cNvSpPr>
            <a:spLocks noGrp="1"/>
          </p:cNvSpPr>
          <p:nvPr>
            <p:ph type="title"/>
          </p:nvPr>
        </p:nvSpPr>
        <p:spPr/>
        <p:txBody>
          <a:bodyPr/>
          <a:lstStyle/>
          <a:p>
            <a:pPr algn="ctr"/>
            <a:r>
              <a:rPr lang="en-US" b="1" dirty="0">
                <a:solidFill>
                  <a:srgbClr val="C00000"/>
                </a:solidFill>
              </a:rPr>
              <a:t>Management of DKA </a:t>
            </a:r>
            <a:endParaRPr lang="en-IR" b="1" dirty="0">
              <a:solidFill>
                <a:srgbClr val="C00000"/>
              </a:solidFill>
            </a:endParaRPr>
          </a:p>
        </p:txBody>
      </p:sp>
      <p:sp>
        <p:nvSpPr>
          <p:cNvPr id="5" name="Date Placeholder 4">
            <a:extLst>
              <a:ext uri="{FF2B5EF4-FFF2-40B4-BE49-F238E27FC236}">
                <a16:creationId xmlns:a16="http://schemas.microsoft.com/office/drawing/2014/main" id="{26AB9D9E-5FF1-5A40-BA2F-4A8FC0604562}"/>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1C7ABB68-E51C-4E44-B4DB-91466C98329F}"/>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745612DD-B139-3242-80C4-A1BF5E642F76}"/>
              </a:ext>
            </a:extLst>
          </p:cNvPr>
          <p:cNvSpPr>
            <a:spLocks noGrp="1"/>
          </p:cNvSpPr>
          <p:nvPr>
            <p:ph type="sldNum" sz="quarter" idx="12"/>
          </p:nvPr>
        </p:nvSpPr>
        <p:spPr/>
        <p:txBody>
          <a:bodyPr/>
          <a:lstStyle/>
          <a:p>
            <a:fld id="{80C118BA-754D-3542-AB53-496DC6E2F817}" type="slidenum">
              <a:rPr lang="en-IR" smtClean="0"/>
              <a:t>25</a:t>
            </a:fld>
            <a:endParaRPr lang="en-IR"/>
          </a:p>
        </p:txBody>
      </p:sp>
    </p:spTree>
    <p:extLst>
      <p:ext uri="{BB962C8B-B14F-4D97-AF65-F5344CB8AC3E}">
        <p14:creationId xmlns:p14="http://schemas.microsoft.com/office/powerpoint/2010/main" val="19991121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67E08F-94D8-7B4F-BB3F-BA096C53E3C7}"/>
              </a:ext>
            </a:extLst>
          </p:cNvPr>
          <p:cNvSpPr>
            <a:spLocks noGrp="1"/>
          </p:cNvSpPr>
          <p:nvPr>
            <p:ph idx="1"/>
          </p:nvPr>
        </p:nvSpPr>
        <p:spPr/>
        <p:txBody>
          <a:bodyPr>
            <a:normAutofit fontScale="92500" lnSpcReduction="10000"/>
          </a:bodyPr>
          <a:lstStyle/>
          <a:p>
            <a:r>
              <a:rPr lang="en-US" dirty="0">
                <a:latin typeface="STIXTwoText"/>
              </a:rPr>
              <a:t>Monitoring of serum electrolytes closely:q4h</a:t>
            </a:r>
          </a:p>
          <a:p>
            <a:r>
              <a:rPr lang="en-US" dirty="0">
                <a:latin typeface="STIXTwoText"/>
              </a:rPr>
              <a:t>Venous bicarbonate, pH and potassium at 60 min, 2 h and every 2 h thereafter.</a:t>
            </a:r>
          </a:p>
          <a:p>
            <a:r>
              <a:rPr lang="en-US" dirty="0">
                <a:latin typeface="STIXTwoText"/>
              </a:rPr>
              <a:t>Continuous cardiac monitoring is advised when potassium is above 5.5 mmol/L. </a:t>
            </a:r>
          </a:p>
          <a:p>
            <a:r>
              <a:rPr lang="en-US" dirty="0">
                <a:latin typeface="STIXTwoText"/>
              </a:rPr>
              <a:t>Correction with 40mmol/L of potassium chloride is recommended when serum potassium is below 3.5 mmol/L </a:t>
            </a:r>
          </a:p>
          <a:p>
            <a:r>
              <a:rPr lang="en-US" dirty="0">
                <a:latin typeface="STIXTwoText"/>
              </a:rPr>
              <a:t>Emergency </a:t>
            </a:r>
            <a:r>
              <a:rPr lang="en-US" dirty="0" err="1">
                <a:latin typeface="STIXTwoText"/>
              </a:rPr>
              <a:t>haemodialysis</a:t>
            </a:r>
            <a:r>
              <a:rPr lang="en-US" dirty="0">
                <a:latin typeface="STIXTwoText"/>
              </a:rPr>
              <a:t>: </a:t>
            </a:r>
          </a:p>
          <a:p>
            <a:pPr lvl="1"/>
            <a:r>
              <a:rPr lang="en-US" dirty="0">
                <a:latin typeface="STIXTwoText"/>
              </a:rPr>
              <a:t>Extreme </a:t>
            </a:r>
            <a:r>
              <a:rPr lang="en-US" dirty="0" err="1">
                <a:latin typeface="STIXTwoText"/>
              </a:rPr>
              <a:t>hyperglycaemia</a:t>
            </a:r>
            <a:endParaRPr lang="en-US" dirty="0">
              <a:latin typeface="STIXTwoText"/>
            </a:endParaRPr>
          </a:p>
          <a:p>
            <a:pPr lvl="1"/>
            <a:r>
              <a:rPr lang="en-US" dirty="0">
                <a:latin typeface="STIXTwoText"/>
              </a:rPr>
              <a:t>Significant hypertonicity with often co-existent severe </a:t>
            </a:r>
            <a:r>
              <a:rPr lang="en-US" dirty="0" err="1">
                <a:latin typeface="STIXTwoText"/>
              </a:rPr>
              <a:t>hyponatraemia</a:t>
            </a:r>
            <a:endParaRPr lang="en-US" dirty="0">
              <a:latin typeface="STIXTwoText"/>
            </a:endParaRPr>
          </a:p>
          <a:p>
            <a:pPr lvl="1"/>
            <a:r>
              <a:rPr lang="en-US" dirty="0">
                <a:latin typeface="STIXTwoText"/>
              </a:rPr>
              <a:t>Severe metabolic acidosis in people with anuria and persistent </a:t>
            </a:r>
            <a:r>
              <a:rPr lang="en-US" dirty="0" err="1">
                <a:latin typeface="STIXTwoText"/>
              </a:rPr>
              <a:t>hyperkalaemia</a:t>
            </a:r>
            <a:r>
              <a:rPr lang="en-US" dirty="0">
                <a:latin typeface="STIXTwoText"/>
              </a:rPr>
              <a:t> </a:t>
            </a:r>
          </a:p>
          <a:p>
            <a:endParaRPr lang="en-US" dirty="0">
              <a:latin typeface="STIXTwoText"/>
            </a:endParaRPr>
          </a:p>
          <a:p>
            <a:endParaRPr lang="en-US" dirty="0"/>
          </a:p>
          <a:p>
            <a:endParaRPr lang="en-IR" dirty="0"/>
          </a:p>
        </p:txBody>
      </p:sp>
      <p:sp>
        <p:nvSpPr>
          <p:cNvPr id="4" name="Title 1">
            <a:extLst>
              <a:ext uri="{FF2B5EF4-FFF2-40B4-BE49-F238E27FC236}">
                <a16:creationId xmlns:a16="http://schemas.microsoft.com/office/drawing/2014/main" id="{41A109FB-199C-FB42-9974-F34694AEC92E}"/>
              </a:ext>
            </a:extLst>
          </p:cNvPr>
          <p:cNvSpPr>
            <a:spLocks noGrp="1"/>
          </p:cNvSpPr>
          <p:nvPr>
            <p:ph type="title"/>
          </p:nvPr>
        </p:nvSpPr>
        <p:spPr/>
        <p:txBody>
          <a:bodyPr/>
          <a:lstStyle/>
          <a:p>
            <a:pPr algn="ctr"/>
            <a:r>
              <a:rPr lang="en-US" b="1" dirty="0">
                <a:solidFill>
                  <a:srgbClr val="C00000"/>
                </a:solidFill>
              </a:rPr>
              <a:t>Management of DKA </a:t>
            </a:r>
            <a:endParaRPr lang="en-IR" b="1" dirty="0">
              <a:solidFill>
                <a:srgbClr val="C00000"/>
              </a:solidFill>
            </a:endParaRPr>
          </a:p>
        </p:txBody>
      </p:sp>
      <p:sp>
        <p:nvSpPr>
          <p:cNvPr id="5" name="Date Placeholder 4">
            <a:extLst>
              <a:ext uri="{FF2B5EF4-FFF2-40B4-BE49-F238E27FC236}">
                <a16:creationId xmlns:a16="http://schemas.microsoft.com/office/drawing/2014/main" id="{1FB99436-41DC-2D4E-B407-78CEF699921F}"/>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9DDB1CCD-BDA4-4B4F-9F01-93F7348F7CC7}"/>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AD5BABBF-2260-4245-B116-358442CF9EBF}"/>
              </a:ext>
            </a:extLst>
          </p:cNvPr>
          <p:cNvSpPr>
            <a:spLocks noGrp="1"/>
          </p:cNvSpPr>
          <p:nvPr>
            <p:ph type="sldNum" sz="quarter" idx="12"/>
          </p:nvPr>
        </p:nvSpPr>
        <p:spPr/>
        <p:txBody>
          <a:bodyPr/>
          <a:lstStyle/>
          <a:p>
            <a:fld id="{80C118BA-754D-3542-AB53-496DC6E2F817}" type="slidenum">
              <a:rPr lang="en-IR" smtClean="0"/>
              <a:t>26</a:t>
            </a:fld>
            <a:endParaRPr lang="en-IR"/>
          </a:p>
        </p:txBody>
      </p:sp>
    </p:spTree>
    <p:extLst>
      <p:ext uri="{BB962C8B-B14F-4D97-AF65-F5344CB8AC3E}">
        <p14:creationId xmlns:p14="http://schemas.microsoft.com/office/powerpoint/2010/main" val="1112726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EEE423-A9E3-F447-BDBC-53D185FFF6A5}"/>
              </a:ext>
            </a:extLst>
          </p:cNvPr>
          <p:cNvSpPr>
            <a:spLocks noGrp="1"/>
          </p:cNvSpPr>
          <p:nvPr>
            <p:ph idx="1"/>
          </p:nvPr>
        </p:nvSpPr>
        <p:spPr/>
        <p:txBody>
          <a:bodyPr/>
          <a:lstStyle/>
          <a:p>
            <a:r>
              <a:rPr lang="en-US" dirty="0">
                <a:latin typeface="STIXTwoText"/>
              </a:rPr>
              <a:t>Bicarbonate supplements: when serum bicarbonate levels are &lt; 22 mmol/L and reversible causes have been excluded</a:t>
            </a:r>
          </a:p>
          <a:p>
            <a:r>
              <a:rPr lang="en-US" dirty="0">
                <a:latin typeface="STIXTwoText"/>
              </a:rPr>
              <a:t>Considering bicarbonate regeneration is insufficient in advanced CKD, their use can be considered when </a:t>
            </a:r>
            <a:r>
              <a:rPr lang="en-US" b="1" dirty="0">
                <a:latin typeface="STIXTwoText"/>
              </a:rPr>
              <a:t>pH &lt;7.2</a:t>
            </a:r>
            <a:r>
              <a:rPr lang="en-US" dirty="0">
                <a:latin typeface="STIXTwoText"/>
              </a:rPr>
              <a:t>. </a:t>
            </a:r>
          </a:p>
          <a:p>
            <a:pPr marL="0" indent="0">
              <a:buNone/>
            </a:pPr>
            <a:endParaRPr lang="en-US" dirty="0">
              <a:latin typeface="STIXTwoText"/>
            </a:endParaRPr>
          </a:p>
          <a:p>
            <a:endParaRPr lang="en-IR" dirty="0"/>
          </a:p>
        </p:txBody>
      </p:sp>
      <p:sp>
        <p:nvSpPr>
          <p:cNvPr id="4" name="Title 1">
            <a:extLst>
              <a:ext uri="{FF2B5EF4-FFF2-40B4-BE49-F238E27FC236}">
                <a16:creationId xmlns:a16="http://schemas.microsoft.com/office/drawing/2014/main" id="{E194C7A6-E035-D642-9CC0-675A308AF3DB}"/>
              </a:ext>
            </a:extLst>
          </p:cNvPr>
          <p:cNvSpPr>
            <a:spLocks noGrp="1"/>
          </p:cNvSpPr>
          <p:nvPr>
            <p:ph type="title"/>
          </p:nvPr>
        </p:nvSpPr>
        <p:spPr/>
        <p:txBody>
          <a:bodyPr/>
          <a:lstStyle/>
          <a:p>
            <a:pPr algn="ctr"/>
            <a:r>
              <a:rPr lang="en-US" b="1" dirty="0">
                <a:solidFill>
                  <a:srgbClr val="C00000"/>
                </a:solidFill>
              </a:rPr>
              <a:t>Management of DKA </a:t>
            </a:r>
            <a:endParaRPr lang="en-IR" b="1" dirty="0">
              <a:solidFill>
                <a:srgbClr val="C00000"/>
              </a:solidFill>
            </a:endParaRPr>
          </a:p>
        </p:txBody>
      </p:sp>
      <p:sp>
        <p:nvSpPr>
          <p:cNvPr id="5" name="Date Placeholder 4">
            <a:extLst>
              <a:ext uri="{FF2B5EF4-FFF2-40B4-BE49-F238E27FC236}">
                <a16:creationId xmlns:a16="http://schemas.microsoft.com/office/drawing/2014/main" id="{1AE289B9-34D1-E442-A9AF-3F3E69014937}"/>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EC08BF57-D63B-1244-8F00-AC5131483709}"/>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934E7E4B-5D8F-0840-98AC-463B2475E7F8}"/>
              </a:ext>
            </a:extLst>
          </p:cNvPr>
          <p:cNvSpPr>
            <a:spLocks noGrp="1"/>
          </p:cNvSpPr>
          <p:nvPr>
            <p:ph type="sldNum" sz="quarter" idx="12"/>
          </p:nvPr>
        </p:nvSpPr>
        <p:spPr/>
        <p:txBody>
          <a:bodyPr/>
          <a:lstStyle/>
          <a:p>
            <a:fld id="{80C118BA-754D-3542-AB53-496DC6E2F817}" type="slidenum">
              <a:rPr lang="en-IR" smtClean="0"/>
              <a:t>27</a:t>
            </a:fld>
            <a:endParaRPr lang="en-IR"/>
          </a:p>
        </p:txBody>
      </p:sp>
    </p:spTree>
    <p:extLst>
      <p:ext uri="{BB962C8B-B14F-4D97-AF65-F5344CB8AC3E}">
        <p14:creationId xmlns:p14="http://schemas.microsoft.com/office/powerpoint/2010/main" val="732555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8053CF-60E2-DB40-8544-935E41B6050C}"/>
              </a:ext>
            </a:extLst>
          </p:cNvPr>
          <p:cNvSpPr>
            <a:spLocks noGrp="1"/>
          </p:cNvSpPr>
          <p:nvPr>
            <p:ph idx="1"/>
          </p:nvPr>
        </p:nvSpPr>
        <p:spPr/>
        <p:txBody>
          <a:bodyPr/>
          <a:lstStyle/>
          <a:p>
            <a:pPr>
              <a:buFont typeface="Arial" panose="020B0604020202020204" pitchFamily="34" charset="0"/>
              <a:buChar char="•"/>
            </a:pPr>
            <a:r>
              <a:rPr lang="en-US" dirty="0">
                <a:effectLst/>
                <a:latin typeface="STIXTwoText"/>
              </a:rPr>
              <a:t>If ketones and glucose are not falling as expected, check if the insulin infusion pump is working </a:t>
            </a:r>
          </a:p>
          <a:p>
            <a:pPr>
              <a:buFont typeface="Arial" panose="020B0604020202020204" pitchFamily="34" charset="0"/>
              <a:buChar char="•"/>
            </a:pPr>
            <a:r>
              <a:rPr lang="en-US" dirty="0">
                <a:effectLst/>
                <a:latin typeface="STIXTwoText"/>
              </a:rPr>
              <a:t>If insulin infusion is working but response to treatment is inadequate, increase insulin infusion rate by 0.5–1 unit/h increments hourly until targets achieved </a:t>
            </a:r>
          </a:p>
          <a:p>
            <a:pPr>
              <a:buFont typeface="Arial" panose="020B0604020202020204" pitchFamily="34" charset="0"/>
              <a:buChar char="•"/>
            </a:pPr>
            <a:endParaRPr lang="en-US" dirty="0">
              <a:latin typeface="STIXTwoText"/>
            </a:endParaRPr>
          </a:p>
          <a:p>
            <a:pPr>
              <a:buFont typeface="Arial" panose="020B0604020202020204" pitchFamily="34" charset="0"/>
              <a:buChar char="•"/>
            </a:pPr>
            <a:endParaRPr lang="en-US" dirty="0">
              <a:effectLst/>
              <a:latin typeface="STIXTwoText"/>
            </a:endParaRPr>
          </a:p>
          <a:p>
            <a:r>
              <a:rPr lang="en-US" i="1" dirty="0">
                <a:effectLst/>
                <a:latin typeface="STIXTwoText"/>
              </a:rPr>
              <a:t>Consider </a:t>
            </a:r>
            <a:r>
              <a:rPr lang="en-US" b="1" i="1" dirty="0">
                <a:effectLst/>
                <a:latin typeface="STIXTwoText"/>
              </a:rPr>
              <a:t>halving</a:t>
            </a:r>
            <a:r>
              <a:rPr lang="en-US" i="1" dirty="0">
                <a:effectLst/>
                <a:latin typeface="STIXTwoText"/>
              </a:rPr>
              <a:t> the rate of intravenous insulin infusion when blood glucose </a:t>
            </a:r>
            <a:r>
              <a:rPr lang="en-US" dirty="0">
                <a:effectLst/>
                <a:latin typeface="SymbolMT"/>
              </a:rPr>
              <a:t>≤ </a:t>
            </a:r>
            <a:r>
              <a:rPr lang="en-US" i="1" dirty="0">
                <a:latin typeface="STIXTwoText"/>
              </a:rPr>
              <a:t>252</a:t>
            </a:r>
            <a:r>
              <a:rPr lang="en-US" i="1" dirty="0">
                <a:effectLst/>
                <a:latin typeface="STIXTwoText"/>
              </a:rPr>
              <a:t>mg/dL </a:t>
            </a:r>
            <a:endParaRPr lang="en-US" dirty="0">
              <a:effectLst/>
              <a:latin typeface="STIXTwoText"/>
            </a:endParaRPr>
          </a:p>
          <a:p>
            <a:pPr>
              <a:buFont typeface="Arial" panose="020B0604020202020204" pitchFamily="34" charset="0"/>
              <a:buChar char="•"/>
            </a:pPr>
            <a:endParaRPr lang="en-US" dirty="0">
              <a:effectLst/>
              <a:latin typeface="STIXTwoText"/>
            </a:endParaRPr>
          </a:p>
          <a:p>
            <a:endParaRPr lang="en-IR" dirty="0"/>
          </a:p>
        </p:txBody>
      </p:sp>
      <p:sp>
        <p:nvSpPr>
          <p:cNvPr id="4" name="Title 1">
            <a:extLst>
              <a:ext uri="{FF2B5EF4-FFF2-40B4-BE49-F238E27FC236}">
                <a16:creationId xmlns:a16="http://schemas.microsoft.com/office/drawing/2014/main" id="{72DB6452-AF5F-1243-A1A8-BB00B96EA7FD}"/>
              </a:ext>
            </a:extLst>
          </p:cNvPr>
          <p:cNvSpPr>
            <a:spLocks noGrp="1"/>
          </p:cNvSpPr>
          <p:nvPr>
            <p:ph type="title"/>
          </p:nvPr>
        </p:nvSpPr>
        <p:spPr/>
        <p:txBody>
          <a:bodyPr/>
          <a:lstStyle/>
          <a:p>
            <a:pPr algn="ctr"/>
            <a:r>
              <a:rPr lang="en-US" b="1" i="1" dirty="0">
                <a:solidFill>
                  <a:srgbClr val="C00000"/>
                </a:solidFill>
              </a:rPr>
              <a:t>Reassess response to treatment </a:t>
            </a:r>
            <a:endParaRPr lang="en-IR" b="1" i="1" dirty="0">
              <a:solidFill>
                <a:srgbClr val="C00000"/>
              </a:solidFill>
            </a:endParaRPr>
          </a:p>
        </p:txBody>
      </p:sp>
      <p:sp>
        <p:nvSpPr>
          <p:cNvPr id="5" name="Date Placeholder 4">
            <a:extLst>
              <a:ext uri="{FF2B5EF4-FFF2-40B4-BE49-F238E27FC236}">
                <a16:creationId xmlns:a16="http://schemas.microsoft.com/office/drawing/2014/main" id="{7687AF48-02F1-AC46-86F2-88D9DA7E40E8}"/>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3A7CBE44-6E58-894C-9DBC-6A0AE23E48E4}"/>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33EB5BEA-2D3C-8940-94D8-E56599A2E34D}"/>
              </a:ext>
            </a:extLst>
          </p:cNvPr>
          <p:cNvSpPr>
            <a:spLocks noGrp="1"/>
          </p:cNvSpPr>
          <p:nvPr>
            <p:ph type="sldNum" sz="quarter" idx="12"/>
          </p:nvPr>
        </p:nvSpPr>
        <p:spPr/>
        <p:txBody>
          <a:bodyPr/>
          <a:lstStyle/>
          <a:p>
            <a:fld id="{80C118BA-754D-3542-AB53-496DC6E2F817}" type="slidenum">
              <a:rPr lang="en-IR" smtClean="0"/>
              <a:t>28</a:t>
            </a:fld>
            <a:endParaRPr lang="en-IR"/>
          </a:p>
        </p:txBody>
      </p:sp>
    </p:spTree>
    <p:extLst>
      <p:ext uri="{BB962C8B-B14F-4D97-AF65-F5344CB8AC3E}">
        <p14:creationId xmlns:p14="http://schemas.microsoft.com/office/powerpoint/2010/main" val="39450401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85AF5-BAA4-2F47-AC23-7BEF1A24AEC4}"/>
              </a:ext>
            </a:extLst>
          </p:cNvPr>
          <p:cNvSpPr>
            <a:spLocks noGrp="1"/>
          </p:cNvSpPr>
          <p:nvPr>
            <p:ph type="title"/>
          </p:nvPr>
        </p:nvSpPr>
        <p:spPr/>
        <p:txBody>
          <a:bodyPr/>
          <a:lstStyle/>
          <a:p>
            <a:pPr algn="ctr"/>
            <a:r>
              <a:rPr lang="en-US" b="1" i="1" dirty="0">
                <a:solidFill>
                  <a:srgbClr val="C00000"/>
                </a:solidFill>
              </a:rPr>
              <a:t>Resolution of DKA </a:t>
            </a:r>
            <a:endParaRPr lang="en-IR" b="1" i="1" dirty="0">
              <a:solidFill>
                <a:srgbClr val="C00000"/>
              </a:solidFill>
            </a:endParaRPr>
          </a:p>
        </p:txBody>
      </p:sp>
      <p:sp>
        <p:nvSpPr>
          <p:cNvPr id="3" name="Content Placeholder 2">
            <a:extLst>
              <a:ext uri="{FF2B5EF4-FFF2-40B4-BE49-F238E27FC236}">
                <a16:creationId xmlns:a16="http://schemas.microsoft.com/office/drawing/2014/main" id="{551F4AB3-EB92-DD45-B92E-5EC4390241A4}"/>
              </a:ext>
            </a:extLst>
          </p:cNvPr>
          <p:cNvSpPr>
            <a:spLocks noGrp="1"/>
          </p:cNvSpPr>
          <p:nvPr>
            <p:ph idx="1"/>
          </p:nvPr>
        </p:nvSpPr>
        <p:spPr/>
        <p:txBody>
          <a:bodyPr>
            <a:normAutofit/>
          </a:bodyPr>
          <a:lstStyle/>
          <a:p>
            <a:r>
              <a:rPr lang="en-US" dirty="0">
                <a:latin typeface="STIXTwoText"/>
              </a:rPr>
              <a:t>K</a:t>
            </a:r>
            <a:r>
              <a:rPr lang="en-US" dirty="0">
                <a:effectLst/>
                <a:latin typeface="STIXTwoText"/>
              </a:rPr>
              <a:t>etones </a:t>
            </a:r>
            <a:r>
              <a:rPr lang="en-US" dirty="0">
                <a:effectLst/>
                <a:latin typeface="STIX" pitchFamily="2" charset="2"/>
              </a:rPr>
              <a:t>&lt;</a:t>
            </a:r>
            <a:r>
              <a:rPr lang="en-US" dirty="0">
                <a:effectLst/>
                <a:latin typeface="STIXTwoText"/>
              </a:rPr>
              <a:t>0.6 mmol/L and venous pH </a:t>
            </a:r>
            <a:r>
              <a:rPr lang="en-US" dirty="0">
                <a:effectLst/>
                <a:latin typeface="STIX" pitchFamily="2" charset="2"/>
              </a:rPr>
              <a:t>&gt;</a:t>
            </a:r>
            <a:r>
              <a:rPr lang="en-US" dirty="0">
                <a:effectLst/>
                <a:latin typeface="STIXTwoText"/>
              </a:rPr>
              <a:t>7.3 </a:t>
            </a:r>
            <a:endParaRPr lang="en-US" dirty="0">
              <a:effectLst/>
            </a:endParaRPr>
          </a:p>
          <a:p>
            <a:r>
              <a:rPr lang="en-US" dirty="0">
                <a:effectLst/>
                <a:latin typeface="STIXTwoText"/>
              </a:rPr>
              <a:t>If DKA is not resolved, review insulin infusion </a:t>
            </a:r>
            <a:endParaRPr lang="en-US" dirty="0">
              <a:effectLst/>
            </a:endParaRPr>
          </a:p>
          <a:p>
            <a:r>
              <a:rPr lang="en-US" dirty="0">
                <a:effectLst/>
                <a:latin typeface="STIXTwoText"/>
              </a:rPr>
              <a:t>If </a:t>
            </a:r>
            <a:r>
              <a:rPr lang="en-US" dirty="0" err="1">
                <a:effectLst/>
                <a:latin typeface="STIXTwoText"/>
              </a:rPr>
              <a:t>ketonaemia</a:t>
            </a:r>
            <a:r>
              <a:rPr lang="en-US" dirty="0">
                <a:effectLst/>
                <a:latin typeface="STIXTwoText"/>
              </a:rPr>
              <a:t> has cleared and patient is not eating or drinking, move to a variable rate intravenous insulin infusion (VRIII)</a:t>
            </a:r>
            <a:endParaRPr lang="en-US" dirty="0">
              <a:effectLst/>
            </a:endParaRPr>
          </a:p>
          <a:p>
            <a:r>
              <a:rPr lang="en-US" b="1" dirty="0">
                <a:effectLst/>
                <a:latin typeface="STIXTwoText"/>
              </a:rPr>
              <a:t>If patient is eating and drinking normally and DKA has resolved, start subcutaneous insulin </a:t>
            </a:r>
            <a:endParaRPr lang="en-US" b="1" dirty="0">
              <a:effectLst/>
            </a:endParaRPr>
          </a:p>
          <a:p>
            <a:endParaRPr lang="en-IR" dirty="0"/>
          </a:p>
        </p:txBody>
      </p:sp>
      <p:sp>
        <p:nvSpPr>
          <p:cNvPr id="6" name="Date Placeholder 5">
            <a:extLst>
              <a:ext uri="{FF2B5EF4-FFF2-40B4-BE49-F238E27FC236}">
                <a16:creationId xmlns:a16="http://schemas.microsoft.com/office/drawing/2014/main" id="{83846A89-8023-9147-AB68-E5CFF25A6CB6}"/>
              </a:ext>
            </a:extLst>
          </p:cNvPr>
          <p:cNvSpPr>
            <a:spLocks noGrp="1"/>
          </p:cNvSpPr>
          <p:nvPr>
            <p:ph type="dt" sz="half" idx="10"/>
          </p:nvPr>
        </p:nvSpPr>
        <p:spPr/>
        <p:txBody>
          <a:bodyPr/>
          <a:lstStyle/>
          <a:p>
            <a:r>
              <a:rPr lang="en-US"/>
              <a:t>1/5/1405</a:t>
            </a:r>
            <a:endParaRPr lang="en-IR"/>
          </a:p>
        </p:txBody>
      </p:sp>
      <p:sp>
        <p:nvSpPr>
          <p:cNvPr id="7" name="Footer Placeholder 6">
            <a:extLst>
              <a:ext uri="{FF2B5EF4-FFF2-40B4-BE49-F238E27FC236}">
                <a16:creationId xmlns:a16="http://schemas.microsoft.com/office/drawing/2014/main" id="{6952FBD7-AA6B-3347-961D-4CB539F2235C}"/>
              </a:ext>
            </a:extLst>
          </p:cNvPr>
          <p:cNvSpPr>
            <a:spLocks noGrp="1"/>
          </p:cNvSpPr>
          <p:nvPr>
            <p:ph type="ftr" sz="quarter" idx="11"/>
          </p:nvPr>
        </p:nvSpPr>
        <p:spPr/>
        <p:txBody>
          <a:bodyPr/>
          <a:lstStyle/>
          <a:p>
            <a:r>
              <a:rPr lang="en-US"/>
              <a:t>Diabetes and Dialysis</a:t>
            </a:r>
            <a:endParaRPr lang="en-IR"/>
          </a:p>
        </p:txBody>
      </p:sp>
      <p:sp>
        <p:nvSpPr>
          <p:cNvPr id="8" name="Slide Number Placeholder 7">
            <a:extLst>
              <a:ext uri="{FF2B5EF4-FFF2-40B4-BE49-F238E27FC236}">
                <a16:creationId xmlns:a16="http://schemas.microsoft.com/office/drawing/2014/main" id="{C06DA839-7AE3-7D45-BF7E-01704B2EAF9D}"/>
              </a:ext>
            </a:extLst>
          </p:cNvPr>
          <p:cNvSpPr>
            <a:spLocks noGrp="1"/>
          </p:cNvSpPr>
          <p:nvPr>
            <p:ph type="sldNum" sz="quarter" idx="12"/>
          </p:nvPr>
        </p:nvSpPr>
        <p:spPr/>
        <p:txBody>
          <a:bodyPr/>
          <a:lstStyle/>
          <a:p>
            <a:fld id="{80C118BA-754D-3542-AB53-496DC6E2F817}" type="slidenum">
              <a:rPr lang="en-IR" smtClean="0"/>
              <a:t>29</a:t>
            </a:fld>
            <a:endParaRPr lang="en-IR"/>
          </a:p>
        </p:txBody>
      </p:sp>
    </p:spTree>
    <p:extLst>
      <p:ext uri="{BB962C8B-B14F-4D97-AF65-F5344CB8AC3E}">
        <p14:creationId xmlns:p14="http://schemas.microsoft.com/office/powerpoint/2010/main" val="374061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5F5F3-99F4-6440-9166-FF2C4D38D628}"/>
              </a:ext>
            </a:extLst>
          </p:cNvPr>
          <p:cNvSpPr>
            <a:spLocks noGrp="1"/>
          </p:cNvSpPr>
          <p:nvPr>
            <p:ph type="title"/>
          </p:nvPr>
        </p:nvSpPr>
        <p:spPr/>
        <p:txBody>
          <a:bodyPr>
            <a:normAutofit/>
          </a:bodyPr>
          <a:lstStyle/>
          <a:p>
            <a:pPr algn="ctr"/>
            <a:r>
              <a:rPr lang="en-US" sz="4000" b="1" dirty="0">
                <a:solidFill>
                  <a:srgbClr val="C00000"/>
                </a:solidFill>
                <a:latin typeface="AdvOTce3d9a73"/>
              </a:rPr>
              <a:t>Glycemic monitoring </a:t>
            </a:r>
            <a:endParaRPr lang="en-IR" sz="4000" b="1" dirty="0">
              <a:solidFill>
                <a:srgbClr val="C00000"/>
              </a:solidFill>
            </a:endParaRPr>
          </a:p>
        </p:txBody>
      </p:sp>
      <p:sp>
        <p:nvSpPr>
          <p:cNvPr id="3" name="Content Placeholder 2">
            <a:extLst>
              <a:ext uri="{FF2B5EF4-FFF2-40B4-BE49-F238E27FC236}">
                <a16:creationId xmlns:a16="http://schemas.microsoft.com/office/drawing/2014/main" id="{CA515793-4A2D-3A46-B266-2D8030ABAE01}"/>
              </a:ext>
            </a:extLst>
          </p:cNvPr>
          <p:cNvSpPr>
            <a:spLocks noGrp="1"/>
          </p:cNvSpPr>
          <p:nvPr>
            <p:ph idx="1"/>
          </p:nvPr>
        </p:nvSpPr>
        <p:spPr/>
        <p:txBody>
          <a:bodyPr>
            <a:normAutofit/>
          </a:bodyPr>
          <a:lstStyle/>
          <a:p>
            <a:r>
              <a:rPr lang="en-US" dirty="0">
                <a:latin typeface="AdvOT9974ba86.B"/>
              </a:rPr>
              <a:t>Recommendation: </a:t>
            </a:r>
          </a:p>
          <a:p>
            <a:r>
              <a:rPr lang="en-US" dirty="0">
                <a:latin typeface="AdvOT9974ba86.B"/>
              </a:rPr>
              <a:t>Using HbA1c to monitor glycemic control in patients with diabetes and CKD</a:t>
            </a:r>
            <a:endParaRPr lang="en-US" dirty="0"/>
          </a:p>
          <a:p>
            <a:endParaRPr lang="en-IR" dirty="0"/>
          </a:p>
        </p:txBody>
      </p:sp>
      <p:sp>
        <p:nvSpPr>
          <p:cNvPr id="4" name="Date Placeholder 3">
            <a:extLst>
              <a:ext uri="{FF2B5EF4-FFF2-40B4-BE49-F238E27FC236}">
                <a16:creationId xmlns:a16="http://schemas.microsoft.com/office/drawing/2014/main" id="{F0160102-B9CF-C44D-995B-4379147C912C}"/>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AE7AA232-F0AB-BD4C-845A-7D50D4A17354}"/>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1F06E543-BAEA-9E47-9869-1F96B65D9B39}"/>
              </a:ext>
            </a:extLst>
          </p:cNvPr>
          <p:cNvSpPr>
            <a:spLocks noGrp="1"/>
          </p:cNvSpPr>
          <p:nvPr>
            <p:ph type="sldNum" sz="quarter" idx="12"/>
          </p:nvPr>
        </p:nvSpPr>
        <p:spPr/>
        <p:txBody>
          <a:bodyPr/>
          <a:lstStyle/>
          <a:p>
            <a:fld id="{B6F15528-21DE-4FAA-801E-634DDDAF4B2B}" type="slidenum">
              <a:rPr lang="en-US" smtClean="0"/>
              <a:pPr/>
              <a:t>3</a:t>
            </a:fld>
            <a:endParaRPr lang="en-US"/>
          </a:p>
        </p:txBody>
      </p:sp>
      <p:pic>
        <p:nvPicPr>
          <p:cNvPr id="7" name="Content Placeholder 4">
            <a:extLst>
              <a:ext uri="{FF2B5EF4-FFF2-40B4-BE49-F238E27FC236}">
                <a16:creationId xmlns:a16="http://schemas.microsoft.com/office/drawing/2014/main" id="{21708DAC-2C43-A6E4-FF98-69CD854FFE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9280" y="2890836"/>
            <a:ext cx="4482640" cy="3421064"/>
          </a:xfrm>
          <a:prstGeom prst="rect">
            <a:avLst/>
          </a:prstGeom>
        </p:spPr>
      </p:pic>
      <p:sp>
        <p:nvSpPr>
          <p:cNvPr id="8" name="Round Same Side Corner Rectangle 7">
            <a:extLst>
              <a:ext uri="{FF2B5EF4-FFF2-40B4-BE49-F238E27FC236}">
                <a16:creationId xmlns:a16="http://schemas.microsoft.com/office/drawing/2014/main" id="{6BB165F6-9B91-47AA-69A2-D6CA94BBCDA9}"/>
              </a:ext>
            </a:extLst>
          </p:cNvPr>
          <p:cNvSpPr/>
          <p:nvPr/>
        </p:nvSpPr>
        <p:spPr>
          <a:xfrm>
            <a:off x="927560" y="3949700"/>
            <a:ext cx="4482640" cy="1409700"/>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a:latin typeface="AdvOT9974ba86.B"/>
              </a:rPr>
              <a:t>Effects of CKD</a:t>
            </a:r>
            <a:r>
              <a:rPr lang="en-US" sz="3200" dirty="0">
                <a:latin typeface="AdvOT9974ba86.B+20"/>
              </a:rPr>
              <a:t>–</a:t>
            </a:r>
            <a:r>
              <a:rPr lang="en-US" sz="3200" dirty="0">
                <a:latin typeface="AdvOT9974ba86.B"/>
              </a:rPr>
              <a:t>related factors on HbA1c</a:t>
            </a:r>
            <a:endParaRPr lang="en-US" sz="3200" dirty="0"/>
          </a:p>
        </p:txBody>
      </p:sp>
    </p:spTree>
    <p:extLst>
      <p:ext uri="{BB962C8B-B14F-4D97-AF65-F5344CB8AC3E}">
        <p14:creationId xmlns:p14="http://schemas.microsoft.com/office/powerpoint/2010/main" val="1372964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BA40F-A54C-724D-8F5D-BA7A004510C7}"/>
              </a:ext>
            </a:extLst>
          </p:cNvPr>
          <p:cNvSpPr>
            <a:spLocks noGrp="1"/>
          </p:cNvSpPr>
          <p:nvPr>
            <p:ph type="title"/>
          </p:nvPr>
        </p:nvSpPr>
        <p:spPr/>
        <p:txBody>
          <a:bodyPr/>
          <a:lstStyle/>
          <a:p>
            <a:r>
              <a:rPr lang="en-US" b="1" dirty="0"/>
              <a:t>HHS in advanced CKD </a:t>
            </a:r>
            <a:endParaRPr lang="en-IR" b="1" dirty="0"/>
          </a:p>
        </p:txBody>
      </p:sp>
      <p:sp>
        <p:nvSpPr>
          <p:cNvPr id="3" name="Content Placeholder 2">
            <a:extLst>
              <a:ext uri="{FF2B5EF4-FFF2-40B4-BE49-F238E27FC236}">
                <a16:creationId xmlns:a16="http://schemas.microsoft.com/office/drawing/2014/main" id="{A7F42058-DFE6-4345-8915-3476838D90AD}"/>
              </a:ext>
            </a:extLst>
          </p:cNvPr>
          <p:cNvSpPr>
            <a:spLocks noGrp="1"/>
          </p:cNvSpPr>
          <p:nvPr>
            <p:ph idx="1"/>
          </p:nvPr>
        </p:nvSpPr>
        <p:spPr/>
        <p:txBody>
          <a:bodyPr/>
          <a:lstStyle/>
          <a:p>
            <a:r>
              <a:rPr lang="en-US" dirty="0">
                <a:latin typeface="STIXTwoText"/>
              </a:rPr>
              <a:t>A serious and potentially life-threatening condition: extremely high blood glucose levels and severe dehydration </a:t>
            </a:r>
          </a:p>
          <a:p>
            <a:r>
              <a:rPr lang="en-US" dirty="0">
                <a:latin typeface="STIXTwoText"/>
              </a:rPr>
              <a:t>Residual insulin production is present, but not adequate to counteract insulin resistance </a:t>
            </a:r>
          </a:p>
          <a:p>
            <a:r>
              <a:rPr lang="en-US" dirty="0">
                <a:latin typeface="STIXTwoText"/>
              </a:rPr>
              <a:t>Glucose cannot be sufficiently used by peripheral tissues, which in turn leads to the release of counter-regulatory hormones such as glucagon, GH and cortisol, that </a:t>
            </a:r>
            <a:r>
              <a:rPr lang="en-US" b="1" dirty="0">
                <a:latin typeface="STIXTwoText"/>
              </a:rPr>
              <a:t>promote</a:t>
            </a:r>
            <a:r>
              <a:rPr lang="en-US" dirty="0">
                <a:latin typeface="STIXTwoText"/>
              </a:rPr>
              <a:t> gluconeogenesis and glycogenolysis </a:t>
            </a:r>
          </a:p>
          <a:p>
            <a:endParaRPr lang="en-US" dirty="0"/>
          </a:p>
          <a:p>
            <a:endParaRPr lang="en-IR" dirty="0"/>
          </a:p>
        </p:txBody>
      </p:sp>
      <p:sp>
        <p:nvSpPr>
          <p:cNvPr id="4" name="Date Placeholder 3">
            <a:extLst>
              <a:ext uri="{FF2B5EF4-FFF2-40B4-BE49-F238E27FC236}">
                <a16:creationId xmlns:a16="http://schemas.microsoft.com/office/drawing/2014/main" id="{0D3F848A-5F43-0C4A-8B9E-85386A012EDD}"/>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607F8826-8A0A-8B48-BE5C-35996C26A394}"/>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64AD558F-6F9D-4F4B-91B0-AD5BC00F3043}"/>
              </a:ext>
            </a:extLst>
          </p:cNvPr>
          <p:cNvSpPr>
            <a:spLocks noGrp="1"/>
          </p:cNvSpPr>
          <p:nvPr>
            <p:ph type="sldNum" sz="quarter" idx="12"/>
          </p:nvPr>
        </p:nvSpPr>
        <p:spPr/>
        <p:txBody>
          <a:bodyPr/>
          <a:lstStyle/>
          <a:p>
            <a:fld id="{80C118BA-754D-3542-AB53-496DC6E2F817}" type="slidenum">
              <a:rPr lang="en-IR" smtClean="0"/>
              <a:t>30</a:t>
            </a:fld>
            <a:endParaRPr lang="en-IR"/>
          </a:p>
        </p:txBody>
      </p:sp>
    </p:spTree>
    <p:extLst>
      <p:ext uri="{BB962C8B-B14F-4D97-AF65-F5344CB8AC3E}">
        <p14:creationId xmlns:p14="http://schemas.microsoft.com/office/powerpoint/2010/main" val="6929932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3250-7302-304D-9013-53530A3907DA}"/>
              </a:ext>
            </a:extLst>
          </p:cNvPr>
          <p:cNvSpPr>
            <a:spLocks noGrp="1"/>
          </p:cNvSpPr>
          <p:nvPr>
            <p:ph type="title"/>
          </p:nvPr>
        </p:nvSpPr>
        <p:spPr/>
        <p:txBody>
          <a:bodyPr/>
          <a:lstStyle/>
          <a:p>
            <a:r>
              <a:rPr lang="en-US" b="1" dirty="0"/>
              <a:t>HHS in advanced CKD </a:t>
            </a:r>
            <a:endParaRPr lang="en-IR" dirty="0"/>
          </a:p>
        </p:txBody>
      </p:sp>
      <p:sp>
        <p:nvSpPr>
          <p:cNvPr id="3" name="Content Placeholder 2">
            <a:extLst>
              <a:ext uri="{FF2B5EF4-FFF2-40B4-BE49-F238E27FC236}">
                <a16:creationId xmlns:a16="http://schemas.microsoft.com/office/drawing/2014/main" id="{8D3793FA-C502-F541-A3A8-91421AF91CD5}"/>
              </a:ext>
            </a:extLst>
          </p:cNvPr>
          <p:cNvSpPr>
            <a:spLocks noGrp="1"/>
          </p:cNvSpPr>
          <p:nvPr>
            <p:ph idx="1"/>
          </p:nvPr>
        </p:nvSpPr>
        <p:spPr/>
        <p:txBody>
          <a:bodyPr>
            <a:normAutofit lnSpcReduction="10000"/>
          </a:bodyPr>
          <a:lstStyle/>
          <a:p>
            <a:r>
              <a:rPr lang="en-US" dirty="0">
                <a:latin typeface="STIXTwoText"/>
              </a:rPr>
              <a:t>Serum osmolality increases significantly, and free water &amp; electrolytes are excreted in the urine              moderate or severe dehydration </a:t>
            </a:r>
          </a:p>
          <a:p>
            <a:r>
              <a:rPr lang="en-US" dirty="0">
                <a:latin typeface="STIXTwoText"/>
              </a:rPr>
              <a:t>Ketone body formation is </a:t>
            </a:r>
            <a:r>
              <a:rPr lang="en-US" b="1" dirty="0">
                <a:latin typeface="STIXTwoText"/>
              </a:rPr>
              <a:t>minimal</a:t>
            </a:r>
            <a:r>
              <a:rPr lang="en-US" dirty="0">
                <a:latin typeface="STIXTwoText"/>
              </a:rPr>
              <a:t> due to residual insulin secretion suppressing ketogenesis. </a:t>
            </a:r>
          </a:p>
          <a:p>
            <a:endParaRPr lang="en-US" dirty="0">
              <a:latin typeface="STIXTwoText"/>
            </a:endParaRPr>
          </a:p>
          <a:p>
            <a:r>
              <a:rPr lang="en-US" b="1" dirty="0">
                <a:latin typeface="STIXTwoText"/>
              </a:rPr>
              <a:t>HHS is rare in people with advanced CKD</a:t>
            </a:r>
            <a:r>
              <a:rPr lang="en-US" dirty="0">
                <a:latin typeface="STIXTwoText"/>
              </a:rPr>
              <a:t>, who do not tend to develop significant diuresis, but a </a:t>
            </a:r>
            <a:r>
              <a:rPr lang="en-US" b="1" dirty="0">
                <a:latin typeface="STIXTwoText"/>
              </a:rPr>
              <a:t>mixed HHS/DKA </a:t>
            </a:r>
            <a:r>
              <a:rPr lang="en-US" dirty="0">
                <a:latin typeface="STIXTwoText"/>
              </a:rPr>
              <a:t>picture can be seen: glucose accumulates in the extracellular space leading to increased effective osmolality and significant </a:t>
            </a:r>
            <a:r>
              <a:rPr lang="en-US" dirty="0" err="1">
                <a:latin typeface="STIXTwoText"/>
              </a:rPr>
              <a:t>hyperglycaemia</a:t>
            </a:r>
            <a:r>
              <a:rPr lang="en-US" dirty="0">
                <a:latin typeface="STIXTwoText"/>
              </a:rPr>
              <a:t> </a:t>
            </a:r>
          </a:p>
          <a:p>
            <a:endParaRPr lang="en-US" dirty="0">
              <a:latin typeface="STIXTwoText"/>
            </a:endParaRPr>
          </a:p>
          <a:p>
            <a:endParaRPr lang="en-IR" dirty="0"/>
          </a:p>
        </p:txBody>
      </p:sp>
      <p:sp>
        <p:nvSpPr>
          <p:cNvPr id="4" name="Notched Right Arrow 3">
            <a:extLst>
              <a:ext uri="{FF2B5EF4-FFF2-40B4-BE49-F238E27FC236}">
                <a16:creationId xmlns:a16="http://schemas.microsoft.com/office/drawing/2014/main" id="{EFF7E67C-22B2-0045-A9FC-9055D32D2209}"/>
              </a:ext>
            </a:extLst>
          </p:cNvPr>
          <p:cNvSpPr/>
          <p:nvPr/>
        </p:nvSpPr>
        <p:spPr>
          <a:xfrm>
            <a:off x="4943061" y="2252870"/>
            <a:ext cx="569843" cy="490330"/>
          </a:xfrm>
          <a:prstGeom prst="notchedRight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R"/>
          </a:p>
        </p:txBody>
      </p:sp>
      <p:sp>
        <p:nvSpPr>
          <p:cNvPr id="5" name="Date Placeholder 4">
            <a:extLst>
              <a:ext uri="{FF2B5EF4-FFF2-40B4-BE49-F238E27FC236}">
                <a16:creationId xmlns:a16="http://schemas.microsoft.com/office/drawing/2014/main" id="{D6CC37B9-4ECF-B74F-8FCC-1C16ED20B906}"/>
              </a:ext>
            </a:extLst>
          </p:cNvPr>
          <p:cNvSpPr>
            <a:spLocks noGrp="1"/>
          </p:cNvSpPr>
          <p:nvPr>
            <p:ph type="dt" sz="half" idx="10"/>
          </p:nvPr>
        </p:nvSpPr>
        <p:spPr/>
        <p:txBody>
          <a:bodyPr/>
          <a:lstStyle/>
          <a:p>
            <a:r>
              <a:rPr lang="en-US"/>
              <a:t>1/5/1405</a:t>
            </a:r>
            <a:endParaRPr lang="en-IR"/>
          </a:p>
        </p:txBody>
      </p:sp>
      <p:sp>
        <p:nvSpPr>
          <p:cNvPr id="6" name="Footer Placeholder 5">
            <a:extLst>
              <a:ext uri="{FF2B5EF4-FFF2-40B4-BE49-F238E27FC236}">
                <a16:creationId xmlns:a16="http://schemas.microsoft.com/office/drawing/2014/main" id="{6647AEF0-0666-7C4B-B67F-9B1748BC5797}"/>
              </a:ext>
            </a:extLst>
          </p:cNvPr>
          <p:cNvSpPr>
            <a:spLocks noGrp="1"/>
          </p:cNvSpPr>
          <p:nvPr>
            <p:ph type="ftr" sz="quarter" idx="11"/>
          </p:nvPr>
        </p:nvSpPr>
        <p:spPr/>
        <p:txBody>
          <a:bodyPr/>
          <a:lstStyle/>
          <a:p>
            <a:r>
              <a:rPr lang="en-US"/>
              <a:t>Diabetes and Dialysis</a:t>
            </a:r>
            <a:endParaRPr lang="en-IR"/>
          </a:p>
        </p:txBody>
      </p:sp>
      <p:sp>
        <p:nvSpPr>
          <p:cNvPr id="7" name="Slide Number Placeholder 6">
            <a:extLst>
              <a:ext uri="{FF2B5EF4-FFF2-40B4-BE49-F238E27FC236}">
                <a16:creationId xmlns:a16="http://schemas.microsoft.com/office/drawing/2014/main" id="{733FDA4F-469C-DA4A-8AFE-5B6E9EB748AC}"/>
              </a:ext>
            </a:extLst>
          </p:cNvPr>
          <p:cNvSpPr>
            <a:spLocks noGrp="1"/>
          </p:cNvSpPr>
          <p:nvPr>
            <p:ph type="sldNum" sz="quarter" idx="12"/>
          </p:nvPr>
        </p:nvSpPr>
        <p:spPr/>
        <p:txBody>
          <a:bodyPr/>
          <a:lstStyle/>
          <a:p>
            <a:fld id="{80C118BA-754D-3542-AB53-496DC6E2F817}" type="slidenum">
              <a:rPr lang="en-IR" smtClean="0"/>
              <a:t>31</a:t>
            </a:fld>
            <a:endParaRPr lang="en-IR"/>
          </a:p>
        </p:txBody>
      </p:sp>
    </p:spTree>
    <p:extLst>
      <p:ext uri="{BB962C8B-B14F-4D97-AF65-F5344CB8AC3E}">
        <p14:creationId xmlns:p14="http://schemas.microsoft.com/office/powerpoint/2010/main" val="536178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16190-3A69-075C-435F-FE5BF983E1BE}"/>
              </a:ext>
            </a:extLst>
          </p:cNvPr>
          <p:cNvSpPr>
            <a:spLocks noGrp="1"/>
          </p:cNvSpPr>
          <p:nvPr>
            <p:ph type="title"/>
          </p:nvPr>
        </p:nvSpPr>
        <p:spPr/>
        <p:txBody>
          <a:bodyPr>
            <a:normAutofit fontScale="90000"/>
          </a:bodyPr>
          <a:lstStyle/>
          <a:p>
            <a:pPr algn="ctr"/>
            <a:r>
              <a:rPr lang="en-US" b="1" i="1" dirty="0">
                <a:solidFill>
                  <a:srgbClr val="C00000"/>
                </a:solidFill>
              </a:rPr>
              <a:t>Recommendations For Non-Insulin Glucose Lowering Therapies</a:t>
            </a:r>
            <a:endParaRPr lang="en-US" b="1" dirty="0">
              <a:solidFill>
                <a:srgbClr val="C00000"/>
              </a:solidFill>
            </a:endParaRPr>
          </a:p>
        </p:txBody>
      </p:sp>
      <p:sp>
        <p:nvSpPr>
          <p:cNvPr id="3" name="Content Placeholder 2">
            <a:extLst>
              <a:ext uri="{FF2B5EF4-FFF2-40B4-BE49-F238E27FC236}">
                <a16:creationId xmlns:a16="http://schemas.microsoft.com/office/drawing/2014/main" id="{8AC47734-3A59-E685-3D2F-40E1B7FD87BC}"/>
              </a:ext>
            </a:extLst>
          </p:cNvPr>
          <p:cNvSpPr>
            <a:spLocks noGrp="1"/>
          </p:cNvSpPr>
          <p:nvPr>
            <p:ph idx="1"/>
          </p:nvPr>
        </p:nvSpPr>
        <p:spPr/>
        <p:txBody>
          <a:bodyPr/>
          <a:lstStyle/>
          <a:p>
            <a:r>
              <a:rPr lang="en-US" dirty="0"/>
              <a:t>Sulfonylureas, Glinides, Acarbose, Metformin and SGLT-2Is are not licensed for use in patients on dialysis. </a:t>
            </a:r>
          </a:p>
          <a:p>
            <a:r>
              <a:rPr lang="en-US" dirty="0"/>
              <a:t>Pioglitazone is not licensed for use in patients on dialysis although it is </a:t>
            </a:r>
            <a:r>
              <a:rPr lang="en-US" dirty="0" err="1"/>
              <a:t>licenced</a:t>
            </a:r>
            <a:r>
              <a:rPr lang="en-US" dirty="0"/>
              <a:t> for use in patients with eGFR down to 4 mL/min and has been used safely in patients on </a:t>
            </a:r>
            <a:r>
              <a:rPr lang="en-US" dirty="0" err="1"/>
              <a:t>mHDx</a:t>
            </a:r>
            <a:r>
              <a:rPr lang="en-US" dirty="0"/>
              <a:t>.</a:t>
            </a:r>
          </a:p>
          <a:p>
            <a:r>
              <a:rPr lang="en-US" dirty="0"/>
              <a:t>We therefore suggest its use with caution in people with diabetes on </a:t>
            </a:r>
            <a:r>
              <a:rPr lang="en-US" dirty="0" err="1"/>
              <a:t>mHDx</a:t>
            </a:r>
            <a:r>
              <a:rPr lang="en-US" dirty="0"/>
              <a:t>.</a:t>
            </a:r>
          </a:p>
          <a:p>
            <a:endParaRPr lang="en-US" dirty="0"/>
          </a:p>
          <a:p>
            <a:endParaRPr lang="en-US" dirty="0"/>
          </a:p>
        </p:txBody>
      </p:sp>
      <p:sp>
        <p:nvSpPr>
          <p:cNvPr id="4" name="Date Placeholder 3">
            <a:extLst>
              <a:ext uri="{FF2B5EF4-FFF2-40B4-BE49-F238E27FC236}">
                <a16:creationId xmlns:a16="http://schemas.microsoft.com/office/drawing/2014/main" id="{8C80A67B-B847-19ED-07CD-488E1A0BD9A3}"/>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A122071A-5CED-F342-6C00-C1143345A7B4}"/>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D4B0BDE3-5D9A-FA55-C720-2045E32AE252}"/>
              </a:ext>
            </a:extLst>
          </p:cNvPr>
          <p:cNvSpPr>
            <a:spLocks noGrp="1"/>
          </p:cNvSpPr>
          <p:nvPr>
            <p:ph type="sldNum" sz="quarter" idx="12"/>
          </p:nvPr>
        </p:nvSpPr>
        <p:spPr/>
        <p:txBody>
          <a:bodyPr/>
          <a:lstStyle/>
          <a:p>
            <a:fld id="{8BE93A3E-9A4D-CE4E-8F9A-EAADB5746F17}" type="slidenum">
              <a:rPr lang="en-US" smtClean="0"/>
              <a:t>32</a:t>
            </a:fld>
            <a:endParaRPr lang="en-US"/>
          </a:p>
        </p:txBody>
      </p:sp>
    </p:spTree>
    <p:extLst>
      <p:ext uri="{BB962C8B-B14F-4D97-AF65-F5344CB8AC3E}">
        <p14:creationId xmlns:p14="http://schemas.microsoft.com/office/powerpoint/2010/main" val="2489994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D2FC-EBA9-603A-6B30-90F5CFF4F96A}"/>
              </a:ext>
            </a:extLst>
          </p:cNvPr>
          <p:cNvSpPr>
            <a:spLocks noGrp="1"/>
          </p:cNvSpPr>
          <p:nvPr>
            <p:ph type="title"/>
          </p:nvPr>
        </p:nvSpPr>
        <p:spPr/>
        <p:txBody>
          <a:bodyPr>
            <a:normAutofit fontScale="90000"/>
          </a:bodyPr>
          <a:lstStyle/>
          <a:p>
            <a:pPr algn="ctr"/>
            <a:r>
              <a:rPr lang="en-US" b="1" i="1" dirty="0">
                <a:solidFill>
                  <a:srgbClr val="C00000"/>
                </a:solidFill>
              </a:rPr>
              <a:t>Recommendations For Non-Insulin Glucose Lowering Therapies</a:t>
            </a:r>
            <a:endParaRPr lang="en-US" dirty="0"/>
          </a:p>
        </p:txBody>
      </p:sp>
      <p:sp>
        <p:nvSpPr>
          <p:cNvPr id="3" name="Content Placeholder 2">
            <a:extLst>
              <a:ext uri="{FF2B5EF4-FFF2-40B4-BE49-F238E27FC236}">
                <a16:creationId xmlns:a16="http://schemas.microsoft.com/office/drawing/2014/main" id="{3882283B-6E57-9C04-0D9F-2BA42595C4CC}"/>
              </a:ext>
            </a:extLst>
          </p:cNvPr>
          <p:cNvSpPr>
            <a:spLocks noGrp="1"/>
          </p:cNvSpPr>
          <p:nvPr>
            <p:ph idx="1"/>
          </p:nvPr>
        </p:nvSpPr>
        <p:spPr/>
        <p:txBody>
          <a:bodyPr/>
          <a:lstStyle/>
          <a:p>
            <a:r>
              <a:rPr lang="en-US" dirty="0"/>
              <a:t>The DPP-4 inhibitors linagliptin, sitagliptin, vildagliptin and alogliptin are all </a:t>
            </a:r>
            <a:r>
              <a:rPr lang="en-US" dirty="0" err="1"/>
              <a:t>licenced</a:t>
            </a:r>
            <a:r>
              <a:rPr lang="en-US" dirty="0"/>
              <a:t> for use in patients on dialysis. </a:t>
            </a:r>
          </a:p>
          <a:p>
            <a:r>
              <a:rPr lang="en-US" dirty="0"/>
              <a:t>We therefore recommend their use in people with diabetes on dialysis. </a:t>
            </a:r>
          </a:p>
          <a:p>
            <a:r>
              <a:rPr lang="en-US" dirty="0"/>
              <a:t>Dose reductions for sitagliptin, vildagliptin and alogliptin are required</a:t>
            </a:r>
          </a:p>
          <a:p>
            <a:endParaRPr lang="en-US" dirty="0"/>
          </a:p>
        </p:txBody>
      </p:sp>
      <p:sp>
        <p:nvSpPr>
          <p:cNvPr id="4" name="Date Placeholder 3">
            <a:extLst>
              <a:ext uri="{FF2B5EF4-FFF2-40B4-BE49-F238E27FC236}">
                <a16:creationId xmlns:a16="http://schemas.microsoft.com/office/drawing/2014/main" id="{437D8B62-11A0-8F49-F9F0-B72C38727EE3}"/>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A7493839-2A16-1817-AB6B-104C0AFF1FD3}"/>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34EAB013-12A4-889D-35AF-0A66FF9355F3}"/>
              </a:ext>
            </a:extLst>
          </p:cNvPr>
          <p:cNvSpPr>
            <a:spLocks noGrp="1"/>
          </p:cNvSpPr>
          <p:nvPr>
            <p:ph type="sldNum" sz="quarter" idx="12"/>
          </p:nvPr>
        </p:nvSpPr>
        <p:spPr/>
        <p:txBody>
          <a:bodyPr/>
          <a:lstStyle/>
          <a:p>
            <a:fld id="{8BE93A3E-9A4D-CE4E-8F9A-EAADB5746F17}" type="slidenum">
              <a:rPr lang="en-US" smtClean="0"/>
              <a:t>33</a:t>
            </a:fld>
            <a:endParaRPr lang="en-US"/>
          </a:p>
        </p:txBody>
      </p:sp>
    </p:spTree>
    <p:extLst>
      <p:ext uri="{BB962C8B-B14F-4D97-AF65-F5344CB8AC3E}">
        <p14:creationId xmlns:p14="http://schemas.microsoft.com/office/powerpoint/2010/main" val="7534325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EEAA-0344-22E2-E714-DFA0C9744A2E}"/>
              </a:ext>
            </a:extLst>
          </p:cNvPr>
          <p:cNvSpPr>
            <a:spLocks noGrp="1"/>
          </p:cNvSpPr>
          <p:nvPr>
            <p:ph type="title"/>
          </p:nvPr>
        </p:nvSpPr>
        <p:spPr/>
        <p:txBody>
          <a:bodyPr>
            <a:normAutofit fontScale="90000"/>
          </a:bodyPr>
          <a:lstStyle/>
          <a:p>
            <a:pPr algn="ctr"/>
            <a:r>
              <a:rPr lang="en-US" b="1" i="1" dirty="0">
                <a:solidFill>
                  <a:srgbClr val="C00000"/>
                </a:solidFill>
              </a:rPr>
              <a:t>Recommendations For Non-Insulin Glucose Lowering Therapies</a:t>
            </a:r>
            <a:endParaRPr lang="en-US" dirty="0"/>
          </a:p>
        </p:txBody>
      </p:sp>
      <p:sp>
        <p:nvSpPr>
          <p:cNvPr id="3" name="Content Placeholder 2">
            <a:extLst>
              <a:ext uri="{FF2B5EF4-FFF2-40B4-BE49-F238E27FC236}">
                <a16:creationId xmlns:a16="http://schemas.microsoft.com/office/drawing/2014/main" id="{96A3F48B-37AB-AA00-5691-3B7318A60152}"/>
              </a:ext>
            </a:extLst>
          </p:cNvPr>
          <p:cNvSpPr>
            <a:spLocks noGrp="1"/>
          </p:cNvSpPr>
          <p:nvPr>
            <p:ph idx="1"/>
          </p:nvPr>
        </p:nvSpPr>
        <p:spPr/>
        <p:txBody>
          <a:bodyPr/>
          <a:lstStyle/>
          <a:p>
            <a:r>
              <a:rPr lang="en-US" i="1" dirty="0"/>
              <a:t>GLP1-receptor agonists are not </a:t>
            </a:r>
            <a:r>
              <a:rPr lang="en-US" i="1" dirty="0" err="1"/>
              <a:t>licenced</a:t>
            </a:r>
            <a:r>
              <a:rPr lang="en-US" i="1" dirty="0"/>
              <a:t> for use in patients with eGFR of &lt;15 mL/min</a:t>
            </a:r>
            <a:r>
              <a:rPr lang="en-US" dirty="0"/>
              <a:t> </a:t>
            </a:r>
            <a:r>
              <a:rPr lang="en-US" i="1" dirty="0"/>
              <a:t>but have been used safely in patients on </a:t>
            </a:r>
            <a:r>
              <a:rPr lang="en-US" i="1" dirty="0" err="1"/>
              <a:t>mHDx</a:t>
            </a:r>
            <a:r>
              <a:rPr lang="en-US" i="1" dirty="0"/>
              <a:t>. </a:t>
            </a:r>
          </a:p>
          <a:p>
            <a:r>
              <a:rPr lang="en-US" i="1" dirty="0"/>
              <a:t>We therefore suggest their use with caution</a:t>
            </a:r>
            <a:r>
              <a:rPr lang="en-US" dirty="0"/>
              <a:t> </a:t>
            </a:r>
            <a:r>
              <a:rPr lang="en-US" i="1" dirty="0"/>
              <a:t>in people with diabetes on </a:t>
            </a:r>
            <a:r>
              <a:rPr lang="en-US" i="1" dirty="0" err="1"/>
              <a:t>mHDx</a:t>
            </a:r>
            <a:endParaRPr lang="en-US" dirty="0"/>
          </a:p>
          <a:p>
            <a:endParaRPr lang="en-US" dirty="0"/>
          </a:p>
        </p:txBody>
      </p:sp>
      <p:sp>
        <p:nvSpPr>
          <p:cNvPr id="4" name="Date Placeholder 3">
            <a:extLst>
              <a:ext uri="{FF2B5EF4-FFF2-40B4-BE49-F238E27FC236}">
                <a16:creationId xmlns:a16="http://schemas.microsoft.com/office/drawing/2014/main" id="{7AF95028-03C7-C519-4651-6C292BD3285E}"/>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29D23B55-FCB7-BEA1-C49E-CDDD9464C4AC}"/>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F5EBD9FE-FD05-D754-F2E8-2C2D17A824F2}"/>
              </a:ext>
            </a:extLst>
          </p:cNvPr>
          <p:cNvSpPr>
            <a:spLocks noGrp="1"/>
          </p:cNvSpPr>
          <p:nvPr>
            <p:ph type="sldNum" sz="quarter" idx="12"/>
          </p:nvPr>
        </p:nvSpPr>
        <p:spPr/>
        <p:txBody>
          <a:bodyPr/>
          <a:lstStyle/>
          <a:p>
            <a:fld id="{8BE93A3E-9A4D-CE4E-8F9A-EAADB5746F17}" type="slidenum">
              <a:rPr lang="en-US" smtClean="0"/>
              <a:t>34</a:t>
            </a:fld>
            <a:endParaRPr lang="en-US"/>
          </a:p>
        </p:txBody>
      </p:sp>
    </p:spTree>
    <p:extLst>
      <p:ext uri="{BB962C8B-B14F-4D97-AF65-F5344CB8AC3E}">
        <p14:creationId xmlns:p14="http://schemas.microsoft.com/office/powerpoint/2010/main" val="6559698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84FC-D967-2ECE-4E0E-F8DDF35930F5}"/>
              </a:ext>
            </a:extLst>
          </p:cNvPr>
          <p:cNvSpPr>
            <a:spLocks noGrp="1"/>
          </p:cNvSpPr>
          <p:nvPr>
            <p:ph type="title"/>
          </p:nvPr>
        </p:nvSpPr>
        <p:spPr/>
        <p:txBody>
          <a:bodyPr>
            <a:normAutofit fontScale="90000"/>
          </a:bodyPr>
          <a:lstStyle/>
          <a:p>
            <a:pPr algn="ctr"/>
            <a:r>
              <a:rPr lang="en-US" b="1" i="1" dirty="0">
                <a:solidFill>
                  <a:srgbClr val="C00000"/>
                </a:solidFill>
              </a:rPr>
              <a:t>Recommendations For Insulin Therapy In People With Diabetes On Dialysis</a:t>
            </a:r>
            <a:endParaRPr lang="en-US" b="1" dirty="0">
              <a:solidFill>
                <a:srgbClr val="C00000"/>
              </a:solidFill>
            </a:endParaRPr>
          </a:p>
        </p:txBody>
      </p:sp>
      <p:sp>
        <p:nvSpPr>
          <p:cNvPr id="3" name="Content Placeholder 2">
            <a:extLst>
              <a:ext uri="{FF2B5EF4-FFF2-40B4-BE49-F238E27FC236}">
                <a16:creationId xmlns:a16="http://schemas.microsoft.com/office/drawing/2014/main" id="{934C14B4-F098-9452-5A5C-946BA213D95D}"/>
              </a:ext>
            </a:extLst>
          </p:cNvPr>
          <p:cNvSpPr>
            <a:spLocks noGrp="1"/>
          </p:cNvSpPr>
          <p:nvPr>
            <p:ph idx="1"/>
          </p:nvPr>
        </p:nvSpPr>
        <p:spPr/>
        <p:txBody>
          <a:bodyPr/>
          <a:lstStyle/>
          <a:p>
            <a:r>
              <a:rPr lang="en-US" i="1" dirty="0"/>
              <a:t>We suggest that basal bolus regimes may be most flexible and best suited to the GV</a:t>
            </a:r>
            <a:r>
              <a:rPr lang="en-US" dirty="0"/>
              <a:t> </a:t>
            </a:r>
            <a:r>
              <a:rPr lang="en-US" i="1" dirty="0"/>
              <a:t>seen in people with diabetes on dialysis.</a:t>
            </a:r>
          </a:p>
          <a:p>
            <a:r>
              <a:rPr lang="en-US" i="1" dirty="0"/>
              <a:t>We suggest that a reduction in insulin doses by 25% on </a:t>
            </a:r>
            <a:r>
              <a:rPr lang="en-US" i="1" dirty="0" err="1"/>
              <a:t>haemodialysis</a:t>
            </a:r>
            <a:r>
              <a:rPr lang="en-US" i="1" dirty="0"/>
              <a:t> days may</a:t>
            </a:r>
            <a:r>
              <a:rPr lang="en-US" dirty="0"/>
              <a:t> </a:t>
            </a:r>
            <a:r>
              <a:rPr lang="en-US" i="1" dirty="0"/>
              <a:t>reduce risk of </a:t>
            </a:r>
            <a:r>
              <a:rPr lang="en-US" i="1" dirty="0" err="1"/>
              <a:t>hypoglycaemia</a:t>
            </a:r>
            <a:r>
              <a:rPr lang="en-US" i="1" dirty="0"/>
              <a:t>, but assessment with CGM may offer a better guide to insulin</a:t>
            </a:r>
            <a:r>
              <a:rPr lang="en-US" dirty="0"/>
              <a:t> </a:t>
            </a:r>
            <a:r>
              <a:rPr lang="en-US" i="1" dirty="0"/>
              <a:t>dosing on dialysis and non-dialysis days.</a:t>
            </a:r>
            <a:endParaRPr lang="en-US" dirty="0"/>
          </a:p>
          <a:p>
            <a:endParaRPr lang="en-US" dirty="0"/>
          </a:p>
          <a:p>
            <a:endParaRPr lang="en-US" dirty="0"/>
          </a:p>
        </p:txBody>
      </p:sp>
      <p:sp>
        <p:nvSpPr>
          <p:cNvPr id="4" name="Date Placeholder 3">
            <a:extLst>
              <a:ext uri="{FF2B5EF4-FFF2-40B4-BE49-F238E27FC236}">
                <a16:creationId xmlns:a16="http://schemas.microsoft.com/office/drawing/2014/main" id="{29A0F8F8-6604-848A-9014-121595BE71CA}"/>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DD56698D-0A21-1E04-A480-ECBAFB2EA651}"/>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037E1713-384C-9574-02D5-2A72025D7580}"/>
              </a:ext>
            </a:extLst>
          </p:cNvPr>
          <p:cNvSpPr>
            <a:spLocks noGrp="1"/>
          </p:cNvSpPr>
          <p:nvPr>
            <p:ph type="sldNum" sz="quarter" idx="12"/>
          </p:nvPr>
        </p:nvSpPr>
        <p:spPr/>
        <p:txBody>
          <a:bodyPr/>
          <a:lstStyle/>
          <a:p>
            <a:fld id="{8BE93A3E-9A4D-CE4E-8F9A-EAADB5746F17}" type="slidenum">
              <a:rPr lang="en-US" smtClean="0"/>
              <a:t>35</a:t>
            </a:fld>
            <a:endParaRPr lang="en-US"/>
          </a:p>
        </p:txBody>
      </p:sp>
    </p:spTree>
    <p:extLst>
      <p:ext uri="{BB962C8B-B14F-4D97-AF65-F5344CB8AC3E}">
        <p14:creationId xmlns:p14="http://schemas.microsoft.com/office/powerpoint/2010/main" val="3731114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2EB4B-B42B-277F-0685-775E77913279}"/>
              </a:ext>
            </a:extLst>
          </p:cNvPr>
          <p:cNvSpPr>
            <a:spLocks noGrp="1"/>
          </p:cNvSpPr>
          <p:nvPr>
            <p:ph type="title"/>
          </p:nvPr>
        </p:nvSpPr>
        <p:spPr/>
        <p:txBody>
          <a:bodyPr>
            <a:normAutofit fontScale="90000"/>
          </a:bodyPr>
          <a:lstStyle/>
          <a:p>
            <a:pPr algn="ctr"/>
            <a:r>
              <a:rPr lang="en-US" b="1" i="1" dirty="0">
                <a:solidFill>
                  <a:srgbClr val="C00000"/>
                </a:solidFill>
              </a:rPr>
              <a:t>Recommendations For Insulin Therapy In People With Diabetes On Dialysis</a:t>
            </a:r>
            <a:endParaRPr lang="en-US" dirty="0"/>
          </a:p>
        </p:txBody>
      </p:sp>
      <p:sp>
        <p:nvSpPr>
          <p:cNvPr id="3" name="Content Placeholder 2">
            <a:extLst>
              <a:ext uri="{FF2B5EF4-FFF2-40B4-BE49-F238E27FC236}">
                <a16:creationId xmlns:a16="http://schemas.microsoft.com/office/drawing/2014/main" id="{A318F70D-E811-DF31-0343-5FDB3C38E3B1}"/>
              </a:ext>
            </a:extLst>
          </p:cNvPr>
          <p:cNvSpPr>
            <a:spLocks noGrp="1"/>
          </p:cNvSpPr>
          <p:nvPr>
            <p:ph idx="1"/>
          </p:nvPr>
        </p:nvSpPr>
        <p:spPr/>
        <p:txBody>
          <a:bodyPr/>
          <a:lstStyle/>
          <a:p>
            <a:r>
              <a:rPr lang="en-US" i="1" dirty="0"/>
              <a:t>We suggest that in people with diabetes on dialysis who are unable to manage a</a:t>
            </a:r>
            <a:r>
              <a:rPr lang="en-US" dirty="0"/>
              <a:t> </a:t>
            </a:r>
            <a:r>
              <a:rPr lang="en-US" i="1" dirty="0"/>
              <a:t>basal bolus regimen, consideration should be given to once daily regimes with longer acting</a:t>
            </a:r>
            <a:r>
              <a:rPr lang="en-US" dirty="0"/>
              <a:t> </a:t>
            </a:r>
            <a:r>
              <a:rPr lang="en-US" i="1" dirty="0"/>
              <a:t>insulin.</a:t>
            </a:r>
            <a:endParaRPr lang="en-US" dirty="0"/>
          </a:p>
          <a:p>
            <a:r>
              <a:rPr lang="en-US" i="1" dirty="0"/>
              <a:t>We suggest that if patients have troublesome </a:t>
            </a:r>
            <a:r>
              <a:rPr lang="en-US" i="1" dirty="0" err="1"/>
              <a:t>hypoglycaemia</a:t>
            </a:r>
            <a:r>
              <a:rPr lang="en-US" i="1" dirty="0"/>
              <a:t> on NPH insulin,</a:t>
            </a:r>
            <a:r>
              <a:rPr lang="en-US" dirty="0"/>
              <a:t> </a:t>
            </a:r>
            <a:r>
              <a:rPr lang="en-US" i="1" dirty="0"/>
              <a:t>conversion to analogue insulin may be considered</a:t>
            </a:r>
            <a:endParaRPr lang="en-US" dirty="0"/>
          </a:p>
          <a:p>
            <a:endParaRPr lang="en-US" dirty="0"/>
          </a:p>
        </p:txBody>
      </p:sp>
      <p:sp>
        <p:nvSpPr>
          <p:cNvPr id="4" name="Date Placeholder 3">
            <a:extLst>
              <a:ext uri="{FF2B5EF4-FFF2-40B4-BE49-F238E27FC236}">
                <a16:creationId xmlns:a16="http://schemas.microsoft.com/office/drawing/2014/main" id="{336CF864-50C5-7051-A400-F6F0F1A0D843}"/>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41CA6B34-850C-05C6-B5B6-8A72FA8065A7}"/>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25D05B92-D299-60F2-C16E-888B6CFB692B}"/>
              </a:ext>
            </a:extLst>
          </p:cNvPr>
          <p:cNvSpPr>
            <a:spLocks noGrp="1"/>
          </p:cNvSpPr>
          <p:nvPr>
            <p:ph type="sldNum" sz="quarter" idx="12"/>
          </p:nvPr>
        </p:nvSpPr>
        <p:spPr/>
        <p:txBody>
          <a:bodyPr/>
          <a:lstStyle/>
          <a:p>
            <a:fld id="{8BE93A3E-9A4D-CE4E-8F9A-EAADB5746F17}" type="slidenum">
              <a:rPr lang="en-US" smtClean="0"/>
              <a:t>36</a:t>
            </a:fld>
            <a:endParaRPr lang="en-US"/>
          </a:p>
        </p:txBody>
      </p:sp>
    </p:spTree>
    <p:extLst>
      <p:ext uri="{BB962C8B-B14F-4D97-AF65-F5344CB8AC3E}">
        <p14:creationId xmlns:p14="http://schemas.microsoft.com/office/powerpoint/2010/main" val="21679646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C76EF-8227-C041-9B57-8459DB70CE1B}"/>
              </a:ext>
            </a:extLst>
          </p:cNvPr>
          <p:cNvSpPr>
            <a:spLocks noGrp="1"/>
          </p:cNvSpPr>
          <p:nvPr>
            <p:ph type="title"/>
          </p:nvPr>
        </p:nvSpPr>
        <p:spPr>
          <a:xfrm>
            <a:off x="677334" y="169762"/>
            <a:ext cx="8596668" cy="1320800"/>
          </a:xfrm>
        </p:spPr>
        <p:txBody>
          <a:bodyPr>
            <a:noAutofit/>
          </a:bodyPr>
          <a:lstStyle/>
          <a:p>
            <a:pPr algn="ctr"/>
            <a:r>
              <a:rPr lang="en-US" sz="4000" dirty="0">
                <a:latin typeface="AdvOT9974ba86.B"/>
              </a:rPr>
              <a:t>Considerations for selecting glucose-lowering agents in patients with T2D and CKD </a:t>
            </a:r>
            <a:endParaRPr lang="en-IR" sz="4000" dirty="0"/>
          </a:p>
        </p:txBody>
      </p:sp>
      <p:pic>
        <p:nvPicPr>
          <p:cNvPr id="5" name="Content Placeholder 4">
            <a:extLst>
              <a:ext uri="{FF2B5EF4-FFF2-40B4-BE49-F238E27FC236}">
                <a16:creationId xmlns:a16="http://schemas.microsoft.com/office/drawing/2014/main" id="{52F4F6F4-0683-0149-B6A5-66CE29DA5F4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2238" y="1587500"/>
            <a:ext cx="10826662" cy="5270500"/>
          </a:xfrm>
        </p:spPr>
      </p:pic>
      <p:sp>
        <p:nvSpPr>
          <p:cNvPr id="6" name="Date Placeholder 5">
            <a:extLst>
              <a:ext uri="{FF2B5EF4-FFF2-40B4-BE49-F238E27FC236}">
                <a16:creationId xmlns:a16="http://schemas.microsoft.com/office/drawing/2014/main" id="{47762003-7E3C-8247-AAB2-85E1814A6FFA}"/>
              </a:ext>
            </a:extLst>
          </p:cNvPr>
          <p:cNvSpPr>
            <a:spLocks noGrp="1"/>
          </p:cNvSpPr>
          <p:nvPr>
            <p:ph type="dt" sz="half" idx="10"/>
          </p:nvPr>
        </p:nvSpPr>
        <p:spPr/>
        <p:txBody>
          <a:bodyPr/>
          <a:lstStyle/>
          <a:p>
            <a:r>
              <a:rPr lang="en-US"/>
              <a:t>1/5/1405</a:t>
            </a:r>
          </a:p>
        </p:txBody>
      </p:sp>
      <p:sp>
        <p:nvSpPr>
          <p:cNvPr id="3" name="Footer Placeholder 2">
            <a:extLst>
              <a:ext uri="{FF2B5EF4-FFF2-40B4-BE49-F238E27FC236}">
                <a16:creationId xmlns:a16="http://schemas.microsoft.com/office/drawing/2014/main" id="{E732DC03-9A16-7658-57B9-2EE70A61F6FF}"/>
              </a:ext>
            </a:extLst>
          </p:cNvPr>
          <p:cNvSpPr>
            <a:spLocks noGrp="1"/>
          </p:cNvSpPr>
          <p:nvPr>
            <p:ph type="ftr" sz="quarter" idx="11"/>
          </p:nvPr>
        </p:nvSpPr>
        <p:spPr/>
        <p:txBody>
          <a:bodyPr/>
          <a:lstStyle/>
          <a:p>
            <a:r>
              <a:rPr lang="en-US"/>
              <a:t>Diabetes and Dialysis</a:t>
            </a:r>
          </a:p>
        </p:txBody>
      </p:sp>
      <p:sp>
        <p:nvSpPr>
          <p:cNvPr id="4" name="Slide Number Placeholder 3">
            <a:extLst>
              <a:ext uri="{FF2B5EF4-FFF2-40B4-BE49-F238E27FC236}">
                <a16:creationId xmlns:a16="http://schemas.microsoft.com/office/drawing/2014/main" id="{B9D02C2D-064F-BDF7-DB6C-40D070A9257F}"/>
              </a:ext>
            </a:extLst>
          </p:cNvPr>
          <p:cNvSpPr>
            <a:spLocks noGrp="1"/>
          </p:cNvSpPr>
          <p:nvPr>
            <p:ph type="sldNum" sz="quarter" idx="12"/>
          </p:nvPr>
        </p:nvSpPr>
        <p:spPr/>
        <p:txBody>
          <a:bodyPr/>
          <a:lstStyle/>
          <a:p>
            <a:fld id="{8BE93A3E-9A4D-CE4E-8F9A-EAADB5746F17}" type="slidenum">
              <a:rPr lang="en-US" smtClean="0"/>
              <a:t>37</a:t>
            </a:fld>
            <a:endParaRPr lang="en-US"/>
          </a:p>
        </p:txBody>
      </p:sp>
    </p:spTree>
    <p:extLst>
      <p:ext uri="{BB962C8B-B14F-4D97-AF65-F5344CB8AC3E}">
        <p14:creationId xmlns:p14="http://schemas.microsoft.com/office/powerpoint/2010/main" val="38308883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718A4-D08B-0F45-BCF7-0970BEF77650}"/>
              </a:ext>
            </a:extLst>
          </p:cNvPr>
          <p:cNvSpPr>
            <a:spLocks noGrp="1"/>
          </p:cNvSpPr>
          <p:nvPr>
            <p:ph type="title"/>
          </p:nvPr>
        </p:nvSpPr>
        <p:spPr/>
        <p:txBody>
          <a:bodyPr/>
          <a:lstStyle/>
          <a:p>
            <a:endParaRPr lang="en-IR" dirty="0"/>
          </a:p>
        </p:txBody>
      </p:sp>
      <p:pic>
        <p:nvPicPr>
          <p:cNvPr id="5" name="Content Placeholder 4">
            <a:extLst>
              <a:ext uri="{FF2B5EF4-FFF2-40B4-BE49-F238E27FC236}">
                <a16:creationId xmlns:a16="http://schemas.microsoft.com/office/drawing/2014/main" id="{4BE76D51-3DB0-0541-975F-467BC9DAB05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9440" y="0"/>
            <a:ext cx="5665160" cy="6858000"/>
          </a:xfrm>
        </p:spPr>
      </p:pic>
      <p:sp>
        <p:nvSpPr>
          <p:cNvPr id="7" name="Date Placeholder 6">
            <a:extLst>
              <a:ext uri="{FF2B5EF4-FFF2-40B4-BE49-F238E27FC236}">
                <a16:creationId xmlns:a16="http://schemas.microsoft.com/office/drawing/2014/main" id="{8AD0E10C-6284-F243-9177-7B9E79C0E3F1}"/>
              </a:ext>
            </a:extLst>
          </p:cNvPr>
          <p:cNvSpPr>
            <a:spLocks noGrp="1"/>
          </p:cNvSpPr>
          <p:nvPr>
            <p:ph type="dt" sz="half" idx="10"/>
          </p:nvPr>
        </p:nvSpPr>
        <p:spPr/>
        <p:txBody>
          <a:bodyPr/>
          <a:lstStyle/>
          <a:p>
            <a:r>
              <a:rPr lang="en-US"/>
              <a:t>1/5/1405</a:t>
            </a:r>
          </a:p>
        </p:txBody>
      </p:sp>
      <p:sp>
        <p:nvSpPr>
          <p:cNvPr id="6" name="Rectangle 5">
            <a:extLst>
              <a:ext uri="{FF2B5EF4-FFF2-40B4-BE49-F238E27FC236}">
                <a16:creationId xmlns:a16="http://schemas.microsoft.com/office/drawing/2014/main" id="{D7B6C7FB-F292-4B42-9A89-726A454428E0}"/>
              </a:ext>
            </a:extLst>
          </p:cNvPr>
          <p:cNvSpPr/>
          <p:nvPr/>
        </p:nvSpPr>
        <p:spPr>
          <a:xfrm>
            <a:off x="677334" y="1600200"/>
            <a:ext cx="3742266" cy="3581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dirty="0">
                <a:solidFill>
                  <a:schemeClr val="tx1"/>
                </a:solidFill>
                <a:latin typeface="AdvOT9974ba86.B"/>
              </a:rPr>
              <a:t>Dose adjustments for eGFR </a:t>
            </a:r>
            <a:r>
              <a:rPr lang="en-US" sz="4000" dirty="0">
                <a:solidFill>
                  <a:schemeClr val="tx1"/>
                </a:solidFill>
                <a:latin typeface="AdvOTe3b1fbf3.B"/>
              </a:rPr>
              <a:t>&lt;</a:t>
            </a:r>
            <a:r>
              <a:rPr lang="en-US" sz="4000" dirty="0">
                <a:solidFill>
                  <a:schemeClr val="tx1"/>
                </a:solidFill>
                <a:latin typeface="AdvOT9974ba86.B"/>
              </a:rPr>
              <a:t>45 ml/min/1.73 m2 </a:t>
            </a:r>
            <a:endParaRPr lang="en-US" sz="4000" dirty="0">
              <a:solidFill>
                <a:schemeClr val="tx1"/>
              </a:solidFill>
            </a:endParaRPr>
          </a:p>
        </p:txBody>
      </p:sp>
      <p:sp>
        <p:nvSpPr>
          <p:cNvPr id="3" name="Footer Placeholder 2">
            <a:extLst>
              <a:ext uri="{FF2B5EF4-FFF2-40B4-BE49-F238E27FC236}">
                <a16:creationId xmlns:a16="http://schemas.microsoft.com/office/drawing/2014/main" id="{58BC6E5C-E737-061C-19BC-7AD30859EC05}"/>
              </a:ext>
            </a:extLst>
          </p:cNvPr>
          <p:cNvSpPr>
            <a:spLocks noGrp="1"/>
          </p:cNvSpPr>
          <p:nvPr>
            <p:ph type="ftr" sz="quarter" idx="11"/>
          </p:nvPr>
        </p:nvSpPr>
        <p:spPr/>
        <p:txBody>
          <a:bodyPr/>
          <a:lstStyle/>
          <a:p>
            <a:r>
              <a:rPr lang="en-US"/>
              <a:t>Diabetes and Dialysis</a:t>
            </a:r>
          </a:p>
        </p:txBody>
      </p:sp>
      <p:sp>
        <p:nvSpPr>
          <p:cNvPr id="4" name="Slide Number Placeholder 3">
            <a:extLst>
              <a:ext uri="{FF2B5EF4-FFF2-40B4-BE49-F238E27FC236}">
                <a16:creationId xmlns:a16="http://schemas.microsoft.com/office/drawing/2014/main" id="{64D2D787-6734-E1D1-64E2-AA01EA072B26}"/>
              </a:ext>
            </a:extLst>
          </p:cNvPr>
          <p:cNvSpPr>
            <a:spLocks noGrp="1"/>
          </p:cNvSpPr>
          <p:nvPr>
            <p:ph type="sldNum" sz="quarter" idx="12"/>
          </p:nvPr>
        </p:nvSpPr>
        <p:spPr/>
        <p:txBody>
          <a:bodyPr/>
          <a:lstStyle/>
          <a:p>
            <a:fld id="{8BE93A3E-9A4D-CE4E-8F9A-EAADB5746F17}" type="slidenum">
              <a:rPr lang="en-US" smtClean="0"/>
              <a:t>38</a:t>
            </a:fld>
            <a:endParaRPr lang="en-US"/>
          </a:p>
        </p:txBody>
      </p:sp>
    </p:spTree>
    <p:extLst>
      <p:ext uri="{BB962C8B-B14F-4D97-AF65-F5344CB8AC3E}">
        <p14:creationId xmlns:p14="http://schemas.microsoft.com/office/powerpoint/2010/main" val="3110289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47686" y="685800"/>
            <a:ext cx="9629775" cy="5486400"/>
          </a:xfrm>
          <a:prstGeom prst="rect">
            <a:avLst/>
          </a:prstGeom>
        </p:spPr>
      </p:pic>
      <p:sp>
        <p:nvSpPr>
          <p:cNvPr id="3" name="Date Placeholder 2"/>
          <p:cNvSpPr>
            <a:spLocks noGrp="1"/>
          </p:cNvSpPr>
          <p:nvPr>
            <p:ph type="dt" sz="half" idx="10"/>
          </p:nvPr>
        </p:nvSpPr>
        <p:spPr/>
        <p:txBody>
          <a:bodyPr/>
          <a:lstStyle/>
          <a:p>
            <a:r>
              <a:rPr lang="en-US"/>
              <a:t>1/5/1405</a:t>
            </a:r>
          </a:p>
        </p:txBody>
      </p:sp>
      <p:sp>
        <p:nvSpPr>
          <p:cNvPr id="7" name="Rectangle 6"/>
          <p:cNvSpPr/>
          <p:nvPr/>
        </p:nvSpPr>
        <p:spPr>
          <a:xfrm>
            <a:off x="2493979" y="685800"/>
            <a:ext cx="6227989" cy="72096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493979" y="1657978"/>
            <a:ext cx="6227989" cy="51246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493979" y="2421653"/>
            <a:ext cx="6227989" cy="1245995"/>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779115" y="4633548"/>
            <a:ext cx="6227989" cy="24995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F69DFB49-629C-16E4-8CD7-55605D3F42C4}"/>
              </a:ext>
            </a:extLst>
          </p:cNvPr>
          <p:cNvSpPr>
            <a:spLocks noGrp="1"/>
          </p:cNvSpPr>
          <p:nvPr>
            <p:ph type="ftr" sz="quarter" idx="11"/>
          </p:nvPr>
        </p:nvSpPr>
        <p:spPr/>
        <p:txBody>
          <a:bodyPr/>
          <a:lstStyle/>
          <a:p>
            <a:r>
              <a:rPr lang="en-US"/>
              <a:t>Diabetes and Dialysis</a:t>
            </a:r>
          </a:p>
        </p:txBody>
      </p:sp>
      <p:sp>
        <p:nvSpPr>
          <p:cNvPr id="5" name="Slide Number Placeholder 4">
            <a:extLst>
              <a:ext uri="{FF2B5EF4-FFF2-40B4-BE49-F238E27FC236}">
                <a16:creationId xmlns:a16="http://schemas.microsoft.com/office/drawing/2014/main" id="{6C78405F-511B-5680-73F2-BB15B59D2757}"/>
              </a:ext>
            </a:extLst>
          </p:cNvPr>
          <p:cNvSpPr>
            <a:spLocks noGrp="1"/>
          </p:cNvSpPr>
          <p:nvPr>
            <p:ph type="sldNum" sz="quarter" idx="12"/>
          </p:nvPr>
        </p:nvSpPr>
        <p:spPr/>
        <p:txBody>
          <a:bodyPr/>
          <a:lstStyle/>
          <a:p>
            <a:fld id="{8BE93A3E-9A4D-CE4E-8F9A-EAADB5746F17}" type="slidenum">
              <a:rPr lang="en-US" smtClean="0"/>
              <a:t>39</a:t>
            </a:fld>
            <a:endParaRPr lang="en-US"/>
          </a:p>
        </p:txBody>
      </p:sp>
    </p:spTree>
    <p:extLst>
      <p:ext uri="{BB962C8B-B14F-4D97-AF65-F5344CB8AC3E}">
        <p14:creationId xmlns:p14="http://schemas.microsoft.com/office/powerpoint/2010/main" val="240535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C7918-46AC-4240-9D8F-AED456038ACF}"/>
              </a:ext>
            </a:extLst>
          </p:cNvPr>
          <p:cNvSpPr>
            <a:spLocks noGrp="1"/>
          </p:cNvSpPr>
          <p:nvPr>
            <p:ph type="title"/>
          </p:nvPr>
        </p:nvSpPr>
        <p:spPr/>
        <p:txBody>
          <a:bodyPr>
            <a:noAutofit/>
          </a:bodyPr>
          <a:lstStyle/>
          <a:p>
            <a:pPr algn="ctr"/>
            <a:r>
              <a:rPr lang="en-US" sz="3200" b="1" dirty="0">
                <a:solidFill>
                  <a:srgbClr val="C00000"/>
                </a:solidFill>
                <a:latin typeface="AdvOT9974ba86.B"/>
              </a:rPr>
              <a:t>Frequency of HbA1c measurement and use of glucose management indicator (GMI) in CKD </a:t>
            </a:r>
            <a:endParaRPr lang="en-IR" sz="3200" b="1" dirty="0">
              <a:solidFill>
                <a:srgbClr val="C00000"/>
              </a:solidFill>
            </a:endParaRPr>
          </a:p>
        </p:txBody>
      </p:sp>
      <p:pic>
        <p:nvPicPr>
          <p:cNvPr id="5" name="Content Placeholder 4">
            <a:extLst>
              <a:ext uri="{FF2B5EF4-FFF2-40B4-BE49-F238E27FC236}">
                <a16:creationId xmlns:a16="http://schemas.microsoft.com/office/drawing/2014/main" id="{7C10E63B-209B-2D4C-87FB-912301858F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690688"/>
            <a:ext cx="9664699" cy="3795712"/>
          </a:xfrm>
        </p:spPr>
      </p:pic>
      <p:sp>
        <p:nvSpPr>
          <p:cNvPr id="6" name="Date Placeholder 5">
            <a:extLst>
              <a:ext uri="{FF2B5EF4-FFF2-40B4-BE49-F238E27FC236}">
                <a16:creationId xmlns:a16="http://schemas.microsoft.com/office/drawing/2014/main" id="{0A3DEBAB-4F3B-A04E-A0CE-97481DB213CF}"/>
              </a:ext>
            </a:extLst>
          </p:cNvPr>
          <p:cNvSpPr>
            <a:spLocks noGrp="1"/>
          </p:cNvSpPr>
          <p:nvPr>
            <p:ph type="dt" sz="half" idx="10"/>
          </p:nvPr>
        </p:nvSpPr>
        <p:spPr/>
        <p:txBody>
          <a:bodyPr/>
          <a:lstStyle/>
          <a:p>
            <a:r>
              <a:rPr lang="en-US"/>
              <a:t>1/5/1405</a:t>
            </a:r>
          </a:p>
        </p:txBody>
      </p:sp>
      <p:sp>
        <p:nvSpPr>
          <p:cNvPr id="7" name="Footer Placeholder 6">
            <a:extLst>
              <a:ext uri="{FF2B5EF4-FFF2-40B4-BE49-F238E27FC236}">
                <a16:creationId xmlns:a16="http://schemas.microsoft.com/office/drawing/2014/main" id="{D5F90BB0-0C39-6744-876A-7B22825921F9}"/>
              </a:ext>
            </a:extLst>
          </p:cNvPr>
          <p:cNvSpPr>
            <a:spLocks noGrp="1"/>
          </p:cNvSpPr>
          <p:nvPr>
            <p:ph type="ftr" sz="quarter" idx="11"/>
          </p:nvPr>
        </p:nvSpPr>
        <p:spPr/>
        <p:txBody>
          <a:bodyPr/>
          <a:lstStyle/>
          <a:p>
            <a:r>
              <a:rPr lang="en-US"/>
              <a:t>Diabetes and Dialysis</a:t>
            </a:r>
          </a:p>
        </p:txBody>
      </p:sp>
      <p:sp>
        <p:nvSpPr>
          <p:cNvPr id="8" name="Slide Number Placeholder 7">
            <a:extLst>
              <a:ext uri="{FF2B5EF4-FFF2-40B4-BE49-F238E27FC236}">
                <a16:creationId xmlns:a16="http://schemas.microsoft.com/office/drawing/2014/main" id="{82F94BCD-3FBC-8344-9D88-3EA07B18AFE4}"/>
              </a:ext>
            </a:extLst>
          </p:cNvPr>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77185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015A-6437-FBEE-0554-0D95C75E4D2B}"/>
              </a:ext>
            </a:extLst>
          </p:cNvPr>
          <p:cNvSpPr>
            <a:spLocks noGrp="1"/>
          </p:cNvSpPr>
          <p:nvPr>
            <p:ph type="title"/>
          </p:nvPr>
        </p:nvSpPr>
        <p:spPr/>
        <p:txBody>
          <a:bodyPr>
            <a:normAutofit fontScale="90000"/>
          </a:bodyPr>
          <a:lstStyle/>
          <a:p>
            <a:pPr algn="ctr"/>
            <a:r>
              <a:rPr lang="en-US" b="1" i="1" dirty="0">
                <a:solidFill>
                  <a:srgbClr val="C00000"/>
                </a:solidFill>
              </a:rPr>
              <a:t>Management Of </a:t>
            </a:r>
            <a:r>
              <a:rPr lang="en-US" b="1" i="1" dirty="0" err="1">
                <a:solidFill>
                  <a:srgbClr val="C00000"/>
                </a:solidFill>
              </a:rPr>
              <a:t>Hypoglycaemia</a:t>
            </a:r>
            <a:r>
              <a:rPr lang="en-US" b="1" i="1" dirty="0">
                <a:solidFill>
                  <a:srgbClr val="C00000"/>
                </a:solidFill>
              </a:rPr>
              <a:t> In People With Diabetes On Dialysis</a:t>
            </a:r>
            <a:endParaRPr lang="en-US" b="1" dirty="0">
              <a:solidFill>
                <a:srgbClr val="C00000"/>
              </a:solidFill>
            </a:endParaRPr>
          </a:p>
        </p:txBody>
      </p:sp>
      <p:sp>
        <p:nvSpPr>
          <p:cNvPr id="3" name="Content Placeholder 2">
            <a:extLst>
              <a:ext uri="{FF2B5EF4-FFF2-40B4-BE49-F238E27FC236}">
                <a16:creationId xmlns:a16="http://schemas.microsoft.com/office/drawing/2014/main" id="{E1F109FF-BC54-CFDB-7B1A-4CD8263073D2}"/>
              </a:ext>
            </a:extLst>
          </p:cNvPr>
          <p:cNvSpPr>
            <a:spLocks noGrp="1"/>
          </p:cNvSpPr>
          <p:nvPr>
            <p:ph idx="1"/>
          </p:nvPr>
        </p:nvSpPr>
        <p:spPr/>
        <p:txBody>
          <a:bodyPr/>
          <a:lstStyle/>
          <a:p>
            <a:r>
              <a:rPr lang="en-US" b="1" dirty="0"/>
              <a:t>For people on active treatment of diabetes with insulin:</a:t>
            </a:r>
          </a:p>
          <a:p>
            <a:r>
              <a:rPr lang="en-US" dirty="0"/>
              <a:t>Where there is a pre-dialysis glucose of &lt;126mg/dL, 20–30 g low </a:t>
            </a:r>
            <a:r>
              <a:rPr lang="en-US" dirty="0" err="1"/>
              <a:t>glycaemic</a:t>
            </a:r>
            <a:r>
              <a:rPr lang="en-US" dirty="0"/>
              <a:t> index carbohydrate is provided at the beginning of the </a:t>
            </a:r>
            <a:r>
              <a:rPr lang="en-US" dirty="0" err="1"/>
              <a:t>haemodialysis</a:t>
            </a:r>
            <a:r>
              <a:rPr lang="en-US" dirty="0"/>
              <a:t> session to prevent further decline of blood glucose level</a:t>
            </a:r>
          </a:p>
          <a:p>
            <a:pPr marL="0" indent="0">
              <a:buNone/>
            </a:pPr>
            <a:endParaRPr lang="en-US" dirty="0"/>
          </a:p>
          <a:p>
            <a:endParaRPr lang="en-US" dirty="0"/>
          </a:p>
        </p:txBody>
      </p:sp>
      <p:sp>
        <p:nvSpPr>
          <p:cNvPr id="4" name="Date Placeholder 3">
            <a:extLst>
              <a:ext uri="{FF2B5EF4-FFF2-40B4-BE49-F238E27FC236}">
                <a16:creationId xmlns:a16="http://schemas.microsoft.com/office/drawing/2014/main" id="{7C13FE7B-0411-2349-C13C-B4C59016EAE0}"/>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54C39204-6696-73C3-9ABB-4A9AFF57D787}"/>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C7BA7C4E-D1F3-0EC1-9D39-03DDA0DEB27A}"/>
              </a:ext>
            </a:extLst>
          </p:cNvPr>
          <p:cNvSpPr>
            <a:spLocks noGrp="1"/>
          </p:cNvSpPr>
          <p:nvPr>
            <p:ph type="sldNum" sz="quarter" idx="12"/>
          </p:nvPr>
        </p:nvSpPr>
        <p:spPr/>
        <p:txBody>
          <a:bodyPr/>
          <a:lstStyle/>
          <a:p>
            <a:fld id="{8BE93A3E-9A4D-CE4E-8F9A-EAADB5746F17}" type="slidenum">
              <a:rPr lang="en-US" smtClean="0"/>
              <a:t>40</a:t>
            </a:fld>
            <a:endParaRPr lang="en-US"/>
          </a:p>
        </p:txBody>
      </p:sp>
    </p:spTree>
    <p:extLst>
      <p:ext uri="{BB962C8B-B14F-4D97-AF65-F5344CB8AC3E}">
        <p14:creationId xmlns:p14="http://schemas.microsoft.com/office/powerpoint/2010/main" val="39473221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43A13-DCAF-AE5E-68EA-467DF56A3711}"/>
              </a:ext>
            </a:extLst>
          </p:cNvPr>
          <p:cNvSpPr>
            <a:spLocks noGrp="1"/>
          </p:cNvSpPr>
          <p:nvPr>
            <p:ph type="title"/>
          </p:nvPr>
        </p:nvSpPr>
        <p:spPr/>
        <p:txBody>
          <a:bodyPr>
            <a:normAutofit fontScale="90000"/>
          </a:bodyPr>
          <a:lstStyle/>
          <a:p>
            <a:pPr algn="ctr"/>
            <a:r>
              <a:rPr lang="en-US" b="1" i="1" dirty="0">
                <a:solidFill>
                  <a:srgbClr val="C00000"/>
                </a:solidFill>
              </a:rPr>
              <a:t>Management Of </a:t>
            </a:r>
            <a:r>
              <a:rPr lang="en-US" b="1" i="1" dirty="0" err="1">
                <a:solidFill>
                  <a:srgbClr val="C00000"/>
                </a:solidFill>
              </a:rPr>
              <a:t>Hypoglycaemia</a:t>
            </a:r>
            <a:r>
              <a:rPr lang="en-US" b="1" i="1" dirty="0">
                <a:solidFill>
                  <a:srgbClr val="C00000"/>
                </a:solidFill>
              </a:rPr>
              <a:t> In People With Diabetes On Dialysis</a:t>
            </a:r>
            <a:endParaRPr lang="en-US" dirty="0"/>
          </a:p>
        </p:txBody>
      </p:sp>
      <p:sp>
        <p:nvSpPr>
          <p:cNvPr id="3" name="Content Placeholder 2">
            <a:extLst>
              <a:ext uri="{FF2B5EF4-FFF2-40B4-BE49-F238E27FC236}">
                <a16:creationId xmlns:a16="http://schemas.microsoft.com/office/drawing/2014/main" id="{489F3E1E-C4E1-6283-3C11-E3F8FB0EC0D5}"/>
              </a:ext>
            </a:extLst>
          </p:cNvPr>
          <p:cNvSpPr>
            <a:spLocks noGrp="1"/>
          </p:cNvSpPr>
          <p:nvPr>
            <p:ph idx="1"/>
          </p:nvPr>
        </p:nvSpPr>
        <p:spPr/>
        <p:txBody>
          <a:bodyPr/>
          <a:lstStyle/>
          <a:p>
            <a:r>
              <a:rPr lang="en-US" dirty="0"/>
              <a:t>After treatment initiation, glucose level should be checked 15 minutes after the treatment is given. </a:t>
            </a:r>
          </a:p>
          <a:p>
            <a:r>
              <a:rPr lang="en-US" dirty="0"/>
              <a:t>If not above 70mg/dL, a repeat dose of the 15 g rapid glucose followed by 10–20 g complex or low </a:t>
            </a:r>
            <a:r>
              <a:rPr lang="en-US" dirty="0" err="1"/>
              <a:t>glycaemic</a:t>
            </a:r>
            <a:r>
              <a:rPr lang="en-US" dirty="0"/>
              <a:t> index carbohydrate is recommended</a:t>
            </a:r>
          </a:p>
          <a:p>
            <a:endParaRPr lang="en-US" dirty="0"/>
          </a:p>
        </p:txBody>
      </p:sp>
      <p:sp>
        <p:nvSpPr>
          <p:cNvPr id="4" name="Date Placeholder 3">
            <a:extLst>
              <a:ext uri="{FF2B5EF4-FFF2-40B4-BE49-F238E27FC236}">
                <a16:creationId xmlns:a16="http://schemas.microsoft.com/office/drawing/2014/main" id="{5E8A0FD8-6DA6-91D4-B4FB-0E3685657532}"/>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AF0BCBDB-A100-AE91-A068-0FA92F918816}"/>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83E83012-7B17-E559-CAAC-56E56353863E}"/>
              </a:ext>
            </a:extLst>
          </p:cNvPr>
          <p:cNvSpPr>
            <a:spLocks noGrp="1"/>
          </p:cNvSpPr>
          <p:nvPr>
            <p:ph type="sldNum" sz="quarter" idx="12"/>
          </p:nvPr>
        </p:nvSpPr>
        <p:spPr/>
        <p:txBody>
          <a:bodyPr/>
          <a:lstStyle/>
          <a:p>
            <a:fld id="{8BE93A3E-9A4D-CE4E-8F9A-EAADB5746F17}" type="slidenum">
              <a:rPr lang="en-US" smtClean="0"/>
              <a:t>41</a:t>
            </a:fld>
            <a:endParaRPr lang="en-US"/>
          </a:p>
        </p:txBody>
      </p:sp>
    </p:spTree>
    <p:extLst>
      <p:ext uri="{BB962C8B-B14F-4D97-AF65-F5344CB8AC3E}">
        <p14:creationId xmlns:p14="http://schemas.microsoft.com/office/powerpoint/2010/main" val="4107921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238FE-6E26-2143-B437-9A2DB0B27B36}"/>
              </a:ext>
            </a:extLst>
          </p:cNvPr>
          <p:cNvSpPr>
            <a:spLocks noGrp="1"/>
          </p:cNvSpPr>
          <p:nvPr>
            <p:ph type="title"/>
          </p:nvPr>
        </p:nvSpPr>
        <p:spPr/>
        <p:txBody>
          <a:bodyPr/>
          <a:lstStyle/>
          <a:p>
            <a:r>
              <a:rPr lang="en-US" dirty="0">
                <a:solidFill>
                  <a:srgbClr val="C00000"/>
                </a:solidFill>
              </a:rPr>
              <a:t>R</a:t>
            </a:r>
            <a:r>
              <a:rPr lang="en-IR" dirty="0">
                <a:solidFill>
                  <a:srgbClr val="C00000"/>
                </a:solidFill>
              </a:rPr>
              <a:t>ecommendations </a:t>
            </a:r>
          </a:p>
        </p:txBody>
      </p:sp>
      <p:sp>
        <p:nvSpPr>
          <p:cNvPr id="3" name="Content Placeholder 2">
            <a:extLst>
              <a:ext uri="{FF2B5EF4-FFF2-40B4-BE49-F238E27FC236}">
                <a16:creationId xmlns:a16="http://schemas.microsoft.com/office/drawing/2014/main" id="{8447FD2E-8CDD-FC41-BB8C-40A2F86DC2C9}"/>
              </a:ext>
            </a:extLst>
          </p:cNvPr>
          <p:cNvSpPr>
            <a:spLocks noGrp="1"/>
          </p:cNvSpPr>
          <p:nvPr>
            <p:ph idx="1"/>
          </p:nvPr>
        </p:nvSpPr>
        <p:spPr/>
        <p:txBody>
          <a:bodyPr>
            <a:normAutofit/>
          </a:bodyPr>
          <a:lstStyle/>
          <a:p>
            <a:r>
              <a:rPr lang="en-US" sz="3200" dirty="0">
                <a:latin typeface="AdvOT3bbb1fa6.B"/>
              </a:rPr>
              <a:t>Daily glycemic monitoring with CGM or self-monitoring of blood glucose (SMBG) may help prevent hypoglycemia and improve glycemic control when glucose-lowering therapies associated with risk of hypoglycemia are used. </a:t>
            </a:r>
            <a:endParaRPr lang="en-US" sz="3200" dirty="0"/>
          </a:p>
          <a:p>
            <a:endParaRPr lang="en-IR" sz="3200" dirty="0"/>
          </a:p>
        </p:txBody>
      </p:sp>
      <p:sp>
        <p:nvSpPr>
          <p:cNvPr id="4" name="Date Placeholder 3">
            <a:extLst>
              <a:ext uri="{FF2B5EF4-FFF2-40B4-BE49-F238E27FC236}">
                <a16:creationId xmlns:a16="http://schemas.microsoft.com/office/drawing/2014/main" id="{95098848-45A4-DA41-873F-0877955811D1}"/>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BDBF8C05-F84A-F94E-A9CC-B1DC2ABF74F8}"/>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FB9BC62A-EB1D-1A46-A84C-18F692DA2E4A}"/>
              </a:ext>
            </a:extLst>
          </p:cNvPr>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3970603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83B1-AF7B-4844-8ADD-88821B70AB94}"/>
              </a:ext>
            </a:extLst>
          </p:cNvPr>
          <p:cNvSpPr>
            <a:spLocks noGrp="1"/>
          </p:cNvSpPr>
          <p:nvPr>
            <p:ph type="title"/>
          </p:nvPr>
        </p:nvSpPr>
        <p:spPr/>
        <p:txBody>
          <a:bodyPr/>
          <a:lstStyle/>
          <a:p>
            <a:r>
              <a:rPr lang="en-US" dirty="0">
                <a:solidFill>
                  <a:srgbClr val="C00000"/>
                </a:solidFill>
              </a:rPr>
              <a:t>R</a:t>
            </a:r>
            <a:r>
              <a:rPr lang="en-IR">
                <a:solidFill>
                  <a:srgbClr val="C00000"/>
                </a:solidFill>
              </a:rPr>
              <a:t>ecommendations </a:t>
            </a:r>
            <a:endParaRPr lang="en-IR" dirty="0">
              <a:solidFill>
                <a:srgbClr val="C00000"/>
              </a:solidFill>
            </a:endParaRPr>
          </a:p>
        </p:txBody>
      </p:sp>
      <p:sp>
        <p:nvSpPr>
          <p:cNvPr id="3" name="Content Placeholder 2">
            <a:extLst>
              <a:ext uri="{FF2B5EF4-FFF2-40B4-BE49-F238E27FC236}">
                <a16:creationId xmlns:a16="http://schemas.microsoft.com/office/drawing/2014/main" id="{F1DAFB4F-16E1-714D-BF52-A1C59ECCE88E}"/>
              </a:ext>
            </a:extLst>
          </p:cNvPr>
          <p:cNvSpPr>
            <a:spLocks noGrp="1"/>
          </p:cNvSpPr>
          <p:nvPr>
            <p:ph idx="1"/>
          </p:nvPr>
        </p:nvSpPr>
        <p:spPr/>
        <p:txBody>
          <a:bodyPr>
            <a:normAutofit/>
          </a:bodyPr>
          <a:lstStyle/>
          <a:p>
            <a:r>
              <a:rPr lang="en-US" sz="3200" dirty="0">
                <a:latin typeface="AdvOT3bbb1fa6.B"/>
              </a:rPr>
              <a:t>For patients with T2D and CKD who choose not to do daily glycemic monitoring by CGM or SMBG, glucose-lowering agents that pose a lower risk of hypoglycemia are preferred and should be administered in doses that are appropriate for the level of eGFR. </a:t>
            </a:r>
            <a:endParaRPr lang="en-US" sz="3200" dirty="0"/>
          </a:p>
          <a:p>
            <a:endParaRPr lang="en-IR" sz="3200" dirty="0"/>
          </a:p>
        </p:txBody>
      </p:sp>
      <p:sp>
        <p:nvSpPr>
          <p:cNvPr id="4" name="Date Placeholder 3">
            <a:extLst>
              <a:ext uri="{FF2B5EF4-FFF2-40B4-BE49-F238E27FC236}">
                <a16:creationId xmlns:a16="http://schemas.microsoft.com/office/drawing/2014/main" id="{D80BFB0A-736E-8C4D-B451-4BCD80BEF31B}"/>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16F61748-5B6E-AC4B-AE73-DB1D165D9DB8}"/>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E6A79859-CCAB-CF4D-B271-0D4A515CC8AE}"/>
              </a:ext>
            </a:extLst>
          </p:cNvPr>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535394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4FEF-F88A-0548-99E8-CDF5B46804EA}"/>
              </a:ext>
            </a:extLst>
          </p:cNvPr>
          <p:cNvSpPr>
            <a:spLocks noGrp="1"/>
          </p:cNvSpPr>
          <p:nvPr>
            <p:ph type="title"/>
          </p:nvPr>
        </p:nvSpPr>
        <p:spPr/>
        <p:txBody>
          <a:bodyPr>
            <a:normAutofit/>
          </a:bodyPr>
          <a:lstStyle/>
          <a:p>
            <a:pPr algn="ctr"/>
            <a:r>
              <a:rPr lang="en-US" sz="3600" b="1" dirty="0">
                <a:solidFill>
                  <a:srgbClr val="C00000"/>
                </a:solidFill>
                <a:latin typeface="AdvOTce3d9a73"/>
              </a:rPr>
              <a:t>Glycemic targets </a:t>
            </a:r>
            <a:endParaRPr lang="en-IR" sz="3600" b="1" dirty="0">
              <a:solidFill>
                <a:srgbClr val="C00000"/>
              </a:solidFill>
            </a:endParaRPr>
          </a:p>
        </p:txBody>
      </p:sp>
      <p:sp>
        <p:nvSpPr>
          <p:cNvPr id="3" name="Content Placeholder 2">
            <a:extLst>
              <a:ext uri="{FF2B5EF4-FFF2-40B4-BE49-F238E27FC236}">
                <a16:creationId xmlns:a16="http://schemas.microsoft.com/office/drawing/2014/main" id="{2FA45159-361F-2441-83F4-E04B08D53AB2}"/>
              </a:ext>
            </a:extLst>
          </p:cNvPr>
          <p:cNvSpPr>
            <a:spLocks noGrp="1"/>
          </p:cNvSpPr>
          <p:nvPr>
            <p:ph idx="1"/>
          </p:nvPr>
        </p:nvSpPr>
        <p:spPr/>
        <p:txBody>
          <a:bodyPr>
            <a:normAutofit/>
          </a:bodyPr>
          <a:lstStyle/>
          <a:p>
            <a:r>
              <a:rPr lang="en-US" dirty="0">
                <a:latin typeface="AdvOT9974ba86.B"/>
              </a:rPr>
              <a:t>Individualized HbA1c target ranging from </a:t>
            </a:r>
            <a:r>
              <a:rPr lang="en-US" dirty="0">
                <a:latin typeface="AdvOTe3b1fbf3.B"/>
              </a:rPr>
              <a:t>&lt;</a:t>
            </a:r>
            <a:r>
              <a:rPr lang="en-US" dirty="0">
                <a:latin typeface="AdvOT9974ba86.B"/>
              </a:rPr>
              <a:t>6.5% to </a:t>
            </a:r>
            <a:r>
              <a:rPr lang="en-US" dirty="0">
                <a:latin typeface="AdvOTe3b1fbf3.B"/>
              </a:rPr>
              <a:t>&lt;</a:t>
            </a:r>
            <a:r>
              <a:rPr lang="en-US" dirty="0">
                <a:latin typeface="AdvOT9974ba86.B"/>
              </a:rPr>
              <a:t>8.0% in patients with diabetes and CKD not treated with dialysis </a:t>
            </a:r>
            <a:r>
              <a:rPr lang="en-US" dirty="0">
                <a:latin typeface="AdvOT9632b9fb.BI"/>
              </a:rPr>
              <a:t>(1C)</a:t>
            </a:r>
            <a:r>
              <a:rPr lang="en-US" dirty="0">
                <a:latin typeface="AdvOT9974ba86.B"/>
              </a:rPr>
              <a:t>. </a:t>
            </a:r>
            <a:endParaRPr lang="en-US" dirty="0"/>
          </a:p>
          <a:p>
            <a:endParaRPr lang="en-IR" dirty="0"/>
          </a:p>
        </p:txBody>
      </p:sp>
      <p:sp>
        <p:nvSpPr>
          <p:cNvPr id="4" name="Date Placeholder 3">
            <a:extLst>
              <a:ext uri="{FF2B5EF4-FFF2-40B4-BE49-F238E27FC236}">
                <a16:creationId xmlns:a16="http://schemas.microsoft.com/office/drawing/2014/main" id="{879572CC-09A0-E445-8E87-FF8DC965FF1C}"/>
              </a:ext>
            </a:extLst>
          </p:cNvPr>
          <p:cNvSpPr>
            <a:spLocks noGrp="1"/>
          </p:cNvSpPr>
          <p:nvPr>
            <p:ph type="dt" sz="half" idx="10"/>
          </p:nvPr>
        </p:nvSpPr>
        <p:spPr/>
        <p:txBody>
          <a:bodyPr/>
          <a:lstStyle/>
          <a:p>
            <a:r>
              <a:rPr lang="en-US"/>
              <a:t>1/5/1405</a:t>
            </a:r>
          </a:p>
        </p:txBody>
      </p:sp>
      <p:sp>
        <p:nvSpPr>
          <p:cNvPr id="5" name="Footer Placeholder 4">
            <a:extLst>
              <a:ext uri="{FF2B5EF4-FFF2-40B4-BE49-F238E27FC236}">
                <a16:creationId xmlns:a16="http://schemas.microsoft.com/office/drawing/2014/main" id="{087FD71D-ED1D-2147-908F-D4820AFCD380}"/>
              </a:ext>
            </a:extLst>
          </p:cNvPr>
          <p:cNvSpPr>
            <a:spLocks noGrp="1"/>
          </p:cNvSpPr>
          <p:nvPr>
            <p:ph type="ftr" sz="quarter" idx="11"/>
          </p:nvPr>
        </p:nvSpPr>
        <p:spPr/>
        <p:txBody>
          <a:bodyPr/>
          <a:lstStyle/>
          <a:p>
            <a:r>
              <a:rPr lang="en-US"/>
              <a:t>Diabetes and Dialysis</a:t>
            </a:r>
          </a:p>
        </p:txBody>
      </p:sp>
      <p:sp>
        <p:nvSpPr>
          <p:cNvPr id="6" name="Slide Number Placeholder 5">
            <a:extLst>
              <a:ext uri="{FF2B5EF4-FFF2-40B4-BE49-F238E27FC236}">
                <a16:creationId xmlns:a16="http://schemas.microsoft.com/office/drawing/2014/main" id="{461392B3-7DBD-C345-BE9B-CA852A444A4D}"/>
              </a:ext>
            </a:extLst>
          </p:cNvPr>
          <p:cNvSpPr>
            <a:spLocks noGrp="1"/>
          </p:cNvSpPr>
          <p:nvPr>
            <p:ph type="sldNum" sz="quarter" idx="12"/>
          </p:nvPr>
        </p:nvSpPr>
        <p:spPr/>
        <p:txBody>
          <a:bodyPr/>
          <a:lstStyle/>
          <a:p>
            <a:fld id="{B6F15528-21DE-4FAA-801E-634DDDAF4B2B}" type="slidenum">
              <a:rPr lang="en-US" smtClean="0"/>
              <a:pPr/>
              <a:t>7</a:t>
            </a:fld>
            <a:endParaRPr lang="en-US"/>
          </a:p>
        </p:txBody>
      </p:sp>
      <p:pic>
        <p:nvPicPr>
          <p:cNvPr id="7" name="Content Placeholder 4">
            <a:extLst>
              <a:ext uri="{FF2B5EF4-FFF2-40B4-BE49-F238E27FC236}">
                <a16:creationId xmlns:a16="http://schemas.microsoft.com/office/drawing/2014/main" id="{E59A57D5-7637-D325-72E8-DCE007FD23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9901" y="2640170"/>
            <a:ext cx="8323262" cy="3716180"/>
          </a:xfrm>
          <a:prstGeom prst="rect">
            <a:avLst/>
          </a:prstGeom>
        </p:spPr>
      </p:pic>
    </p:spTree>
    <p:extLst>
      <p:ext uri="{BB962C8B-B14F-4D97-AF65-F5344CB8AC3E}">
        <p14:creationId xmlns:p14="http://schemas.microsoft.com/office/powerpoint/2010/main" val="3268574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7CAF5-BA43-5F4D-80AC-DB5656E8AAD1}"/>
              </a:ext>
            </a:extLst>
          </p:cNvPr>
          <p:cNvSpPr>
            <a:spLocks noGrp="1"/>
          </p:cNvSpPr>
          <p:nvPr>
            <p:ph type="title"/>
          </p:nvPr>
        </p:nvSpPr>
        <p:spPr/>
        <p:txBody>
          <a:bodyPr/>
          <a:lstStyle/>
          <a:p>
            <a:pPr algn="ctr"/>
            <a:r>
              <a:rPr lang="en-US" b="1" dirty="0">
                <a:solidFill>
                  <a:srgbClr val="C00000"/>
                </a:solidFill>
              </a:rPr>
              <a:t>H</a:t>
            </a:r>
            <a:r>
              <a:rPr lang="en-IR" b="1" dirty="0">
                <a:solidFill>
                  <a:srgbClr val="C00000"/>
                </a:solidFill>
              </a:rPr>
              <a:t>yperglycemia in CKD</a:t>
            </a:r>
          </a:p>
        </p:txBody>
      </p:sp>
      <p:sp>
        <p:nvSpPr>
          <p:cNvPr id="3" name="Content Placeholder 2">
            <a:extLst>
              <a:ext uri="{FF2B5EF4-FFF2-40B4-BE49-F238E27FC236}">
                <a16:creationId xmlns:a16="http://schemas.microsoft.com/office/drawing/2014/main" id="{5C38999B-6849-194B-A584-0F3BEF58801E}"/>
              </a:ext>
            </a:extLst>
          </p:cNvPr>
          <p:cNvSpPr>
            <a:spLocks noGrp="1"/>
          </p:cNvSpPr>
          <p:nvPr>
            <p:ph idx="1"/>
          </p:nvPr>
        </p:nvSpPr>
        <p:spPr/>
        <p:txBody>
          <a:bodyPr/>
          <a:lstStyle/>
          <a:p>
            <a:r>
              <a:rPr lang="en-US" dirty="0"/>
              <a:t>Modified clinical presentation of hyperglycemia in kidney dysfunction.</a:t>
            </a:r>
          </a:p>
          <a:p>
            <a:r>
              <a:rPr lang="en-US" dirty="0"/>
              <a:t>“safety valve” effect of glycosuria: </a:t>
            </a:r>
          </a:p>
          <a:p>
            <a:pPr lvl="1"/>
            <a:r>
              <a:rPr lang="en-US" dirty="0"/>
              <a:t>Healthy kidneys filter ∼160 g/day of glucose (∼30% of daily energy intake) under </a:t>
            </a:r>
            <a:r>
              <a:rPr lang="en-US" dirty="0" err="1"/>
              <a:t>euglycaemic</a:t>
            </a:r>
            <a:r>
              <a:rPr lang="en-US" dirty="0"/>
              <a:t> conditions. </a:t>
            </a:r>
          </a:p>
          <a:p>
            <a:pPr lvl="1"/>
            <a:r>
              <a:rPr lang="en-US" dirty="0"/>
              <a:t>To prevent valuable energy from being lost in the urine, the proximal tubule avidly reabsorbs filtered glucose up to a limit of ∼450 g/day.</a:t>
            </a:r>
          </a:p>
          <a:p>
            <a:pPr lvl="1"/>
            <a:r>
              <a:rPr lang="en-US" dirty="0"/>
              <a:t>When blood glucose levels increase to the point that the filtered load exceeds this limit, the surplus is excreted in the urine</a:t>
            </a:r>
          </a:p>
          <a:p>
            <a:endParaRPr lang="en-IR" dirty="0"/>
          </a:p>
        </p:txBody>
      </p:sp>
      <p:sp>
        <p:nvSpPr>
          <p:cNvPr id="4" name="Date Placeholder 3">
            <a:extLst>
              <a:ext uri="{FF2B5EF4-FFF2-40B4-BE49-F238E27FC236}">
                <a16:creationId xmlns:a16="http://schemas.microsoft.com/office/drawing/2014/main" id="{29522AFF-188C-5F41-88C2-93E39E425B65}"/>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251DF2EF-DD18-CC49-A83D-0E81213F515D}"/>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DAF02528-8423-5F44-8DCE-311874033218}"/>
              </a:ext>
            </a:extLst>
          </p:cNvPr>
          <p:cNvSpPr>
            <a:spLocks noGrp="1"/>
          </p:cNvSpPr>
          <p:nvPr>
            <p:ph type="sldNum" sz="quarter" idx="12"/>
          </p:nvPr>
        </p:nvSpPr>
        <p:spPr/>
        <p:txBody>
          <a:bodyPr/>
          <a:lstStyle/>
          <a:p>
            <a:fld id="{80C118BA-754D-3542-AB53-496DC6E2F817}" type="slidenum">
              <a:rPr lang="en-IR" smtClean="0"/>
              <a:t>8</a:t>
            </a:fld>
            <a:endParaRPr lang="en-IR"/>
          </a:p>
        </p:txBody>
      </p:sp>
    </p:spTree>
    <p:extLst>
      <p:ext uri="{BB962C8B-B14F-4D97-AF65-F5344CB8AC3E}">
        <p14:creationId xmlns:p14="http://schemas.microsoft.com/office/powerpoint/2010/main" val="3064566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E535E-B1F8-EC43-AC58-260E5AD502A5}"/>
              </a:ext>
            </a:extLst>
          </p:cNvPr>
          <p:cNvSpPr>
            <a:spLocks noGrp="1"/>
          </p:cNvSpPr>
          <p:nvPr>
            <p:ph type="title"/>
          </p:nvPr>
        </p:nvSpPr>
        <p:spPr/>
        <p:txBody>
          <a:bodyPr/>
          <a:lstStyle/>
          <a:p>
            <a:pPr algn="ctr"/>
            <a:r>
              <a:rPr lang="en-US" b="1" dirty="0">
                <a:solidFill>
                  <a:srgbClr val="C00000"/>
                </a:solidFill>
              </a:rPr>
              <a:t>H</a:t>
            </a:r>
            <a:r>
              <a:rPr lang="en-IR" b="1" dirty="0">
                <a:solidFill>
                  <a:srgbClr val="C00000"/>
                </a:solidFill>
              </a:rPr>
              <a:t>yperglycemia in CKD</a:t>
            </a:r>
          </a:p>
        </p:txBody>
      </p:sp>
      <p:sp>
        <p:nvSpPr>
          <p:cNvPr id="3" name="Content Placeholder 2">
            <a:extLst>
              <a:ext uri="{FF2B5EF4-FFF2-40B4-BE49-F238E27FC236}">
                <a16:creationId xmlns:a16="http://schemas.microsoft.com/office/drawing/2014/main" id="{D286E711-DD40-B047-889B-1A0FCE7A31AF}"/>
              </a:ext>
            </a:extLst>
          </p:cNvPr>
          <p:cNvSpPr>
            <a:spLocks noGrp="1"/>
          </p:cNvSpPr>
          <p:nvPr>
            <p:ph idx="1"/>
          </p:nvPr>
        </p:nvSpPr>
        <p:spPr/>
        <p:txBody>
          <a:bodyPr/>
          <a:lstStyle/>
          <a:p>
            <a:pPr algn="l"/>
            <a:r>
              <a:rPr lang="en-US" dirty="0">
                <a:effectLst/>
                <a:latin typeface="KeplerStd"/>
              </a:rPr>
              <a:t>The absence of the “safety valve” effect of glycosuria may result in the development of severe hyperglycemia (serum glucose level </a:t>
            </a:r>
            <a:r>
              <a:rPr lang="en-US" dirty="0">
                <a:effectLst/>
                <a:latin typeface="MathematicalPiLTStd"/>
              </a:rPr>
              <a:t>&gt;</a:t>
            </a:r>
            <a:r>
              <a:rPr lang="en-US" dirty="0">
                <a:effectLst/>
                <a:latin typeface="KeplerStd"/>
              </a:rPr>
              <a:t>1,000 mg/dL) </a:t>
            </a:r>
          </a:p>
          <a:p>
            <a:r>
              <a:rPr lang="en-US" b="1" dirty="0">
                <a:effectLst/>
                <a:latin typeface="KeplerStd"/>
              </a:rPr>
              <a:t>Severe hyperosmolality </a:t>
            </a:r>
            <a:r>
              <a:rPr lang="en-US" dirty="0">
                <a:effectLst/>
                <a:latin typeface="KeplerStd"/>
              </a:rPr>
              <a:t>with accompanying </a:t>
            </a:r>
            <a:r>
              <a:rPr lang="en-US" b="1" dirty="0">
                <a:effectLst/>
                <a:latin typeface="KeplerStd"/>
              </a:rPr>
              <a:t>alteration of mental status </a:t>
            </a:r>
            <a:r>
              <a:rPr lang="en-US" dirty="0">
                <a:effectLst/>
                <a:latin typeface="KeplerStd"/>
              </a:rPr>
              <a:t>is </a:t>
            </a:r>
            <a:r>
              <a:rPr lang="en-US" b="1" dirty="0">
                <a:effectLst/>
                <a:latin typeface="KeplerStd"/>
              </a:rPr>
              <a:t>unusual </a:t>
            </a:r>
            <a:r>
              <a:rPr lang="en-US" dirty="0">
                <a:effectLst/>
                <a:latin typeface="KeplerStd"/>
              </a:rPr>
              <a:t>because of the absence of water loss induced by osmotic diuresis.</a:t>
            </a:r>
          </a:p>
          <a:p>
            <a:pPr marL="0" indent="0" algn="l">
              <a:buNone/>
            </a:pPr>
            <a:endParaRPr lang="en-US" dirty="0"/>
          </a:p>
          <a:p>
            <a:pPr marL="228600" indent="-228600" algn="l" defTabSz="914400" eaLnBrk="1" latinLnBrk="0" hangingPunct="1">
              <a:lnSpc>
                <a:spcPct val="90000"/>
              </a:lnSpc>
              <a:spcBef>
                <a:spcPts val="1000"/>
              </a:spcBef>
              <a:buFont typeface="Arial" panose="020B0604020202020204" pitchFamily="34" charset="0"/>
              <a:buChar char="•"/>
            </a:pPr>
            <a:endParaRPr lang="en-IR" dirty="0"/>
          </a:p>
        </p:txBody>
      </p:sp>
      <p:sp>
        <p:nvSpPr>
          <p:cNvPr id="4" name="Date Placeholder 3">
            <a:extLst>
              <a:ext uri="{FF2B5EF4-FFF2-40B4-BE49-F238E27FC236}">
                <a16:creationId xmlns:a16="http://schemas.microsoft.com/office/drawing/2014/main" id="{36A25A65-8856-D449-BD9B-E4CD677D04A7}"/>
              </a:ext>
            </a:extLst>
          </p:cNvPr>
          <p:cNvSpPr>
            <a:spLocks noGrp="1"/>
          </p:cNvSpPr>
          <p:nvPr>
            <p:ph type="dt" sz="half" idx="10"/>
          </p:nvPr>
        </p:nvSpPr>
        <p:spPr/>
        <p:txBody>
          <a:bodyPr/>
          <a:lstStyle/>
          <a:p>
            <a:r>
              <a:rPr lang="en-US"/>
              <a:t>1/5/1405</a:t>
            </a:r>
            <a:endParaRPr lang="en-IR"/>
          </a:p>
        </p:txBody>
      </p:sp>
      <p:sp>
        <p:nvSpPr>
          <p:cNvPr id="5" name="Footer Placeholder 4">
            <a:extLst>
              <a:ext uri="{FF2B5EF4-FFF2-40B4-BE49-F238E27FC236}">
                <a16:creationId xmlns:a16="http://schemas.microsoft.com/office/drawing/2014/main" id="{1BEF9AF5-46F6-2E4B-BDEC-BEFB702C519B}"/>
              </a:ext>
            </a:extLst>
          </p:cNvPr>
          <p:cNvSpPr>
            <a:spLocks noGrp="1"/>
          </p:cNvSpPr>
          <p:nvPr>
            <p:ph type="ftr" sz="quarter" idx="11"/>
          </p:nvPr>
        </p:nvSpPr>
        <p:spPr/>
        <p:txBody>
          <a:bodyPr/>
          <a:lstStyle/>
          <a:p>
            <a:r>
              <a:rPr lang="en-US"/>
              <a:t>Diabetes and Dialysis</a:t>
            </a:r>
            <a:endParaRPr lang="en-IR"/>
          </a:p>
        </p:txBody>
      </p:sp>
      <p:sp>
        <p:nvSpPr>
          <p:cNvPr id="6" name="Slide Number Placeholder 5">
            <a:extLst>
              <a:ext uri="{FF2B5EF4-FFF2-40B4-BE49-F238E27FC236}">
                <a16:creationId xmlns:a16="http://schemas.microsoft.com/office/drawing/2014/main" id="{6189FF77-9B52-394C-A5A8-12997825296E}"/>
              </a:ext>
            </a:extLst>
          </p:cNvPr>
          <p:cNvSpPr>
            <a:spLocks noGrp="1"/>
          </p:cNvSpPr>
          <p:nvPr>
            <p:ph type="sldNum" sz="quarter" idx="12"/>
          </p:nvPr>
        </p:nvSpPr>
        <p:spPr/>
        <p:txBody>
          <a:bodyPr/>
          <a:lstStyle/>
          <a:p>
            <a:fld id="{80C118BA-754D-3542-AB53-496DC6E2F817}" type="slidenum">
              <a:rPr lang="en-IR" smtClean="0"/>
              <a:t>9</a:t>
            </a:fld>
            <a:endParaRPr lang="en-IR"/>
          </a:p>
        </p:txBody>
      </p:sp>
      <p:sp>
        <p:nvSpPr>
          <p:cNvPr id="7" name="Rectangle 6">
            <a:extLst>
              <a:ext uri="{FF2B5EF4-FFF2-40B4-BE49-F238E27FC236}">
                <a16:creationId xmlns:a16="http://schemas.microsoft.com/office/drawing/2014/main" id="{7E0F2A86-462D-7176-22D6-2CD0FA84D7C1}"/>
              </a:ext>
            </a:extLst>
          </p:cNvPr>
          <p:cNvSpPr/>
          <p:nvPr/>
        </p:nvSpPr>
        <p:spPr>
          <a:xfrm>
            <a:off x="5293217" y="3554569"/>
            <a:ext cx="5447763" cy="33485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89A6FD8-EB9B-8842-CE69-59E230B65926}"/>
              </a:ext>
            </a:extLst>
          </p:cNvPr>
          <p:cNvSpPr/>
          <p:nvPr/>
        </p:nvSpPr>
        <p:spPr>
          <a:xfrm>
            <a:off x="1066801" y="3962657"/>
            <a:ext cx="2971800" cy="33485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87346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12660</TotalTime>
  <Words>2256</Words>
  <Application>Microsoft Office PowerPoint</Application>
  <PresentationFormat>Widescreen</PresentationFormat>
  <Paragraphs>284</Paragraphs>
  <Slides>41</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41</vt:i4>
      </vt:variant>
    </vt:vector>
  </HeadingPairs>
  <TitlesOfParts>
    <vt:vector size="57" baseType="lpstr">
      <vt:lpstr>AdvOT3bbb1fa6.B</vt:lpstr>
      <vt:lpstr>AdvOT9632b9fb.BI</vt:lpstr>
      <vt:lpstr>AdvOT9974ba86.B</vt:lpstr>
      <vt:lpstr>AdvOT9974ba86.B+20</vt:lpstr>
      <vt:lpstr>AdvOTce3d9a73</vt:lpstr>
      <vt:lpstr>AdvOTe3b1fbf3.B</vt:lpstr>
      <vt:lpstr>Aptos</vt:lpstr>
      <vt:lpstr>Aptos Display</vt:lpstr>
      <vt:lpstr>Arial</vt:lpstr>
      <vt:lpstr>KeplerStd</vt:lpstr>
      <vt:lpstr>MathematicalPiLTStd</vt:lpstr>
      <vt:lpstr>STIX</vt:lpstr>
      <vt:lpstr>STIXTwoText</vt:lpstr>
      <vt:lpstr>SymbolMT</vt:lpstr>
      <vt:lpstr>Times New Roman</vt:lpstr>
      <vt:lpstr>Office Theme</vt:lpstr>
      <vt:lpstr>Diabetes &amp; Dialysis</vt:lpstr>
      <vt:lpstr>Outlines </vt:lpstr>
      <vt:lpstr>Glycemic monitoring </vt:lpstr>
      <vt:lpstr>Frequency of HbA1c measurement and use of glucose management indicator (GMI) in CKD </vt:lpstr>
      <vt:lpstr>Recommendations </vt:lpstr>
      <vt:lpstr>Recommendations </vt:lpstr>
      <vt:lpstr>Glycemic targets </vt:lpstr>
      <vt:lpstr>Hyperglycemia in CKD</vt:lpstr>
      <vt:lpstr>Hyperglycemia in CKD</vt:lpstr>
      <vt:lpstr>Hyperglycemia in CKD</vt:lpstr>
      <vt:lpstr>Pathophysiological changes in ketoacidosis in subjects with kidney failure and on RRT</vt:lpstr>
      <vt:lpstr>Pathophysiological changes in ketoacidosis in subjects with kidney failure and on RRT</vt:lpstr>
      <vt:lpstr>Pathophysiological changes in ketoacidosis in subjects with kidney failure and on RRT</vt:lpstr>
      <vt:lpstr>Hyperglycemia in CKD</vt:lpstr>
      <vt:lpstr>Hyperglycemia in CKD</vt:lpstr>
      <vt:lpstr>DKA in advanced CKD </vt:lpstr>
      <vt:lpstr>Diagnosis of DKA </vt:lpstr>
      <vt:lpstr>Diagnosis of DKA </vt:lpstr>
      <vt:lpstr>People with CKD stage 4 or 5</vt:lpstr>
      <vt:lpstr>People with CKD stage 4 or 5</vt:lpstr>
      <vt:lpstr>People on dialysis </vt:lpstr>
      <vt:lpstr>Approach to people on dialysis </vt:lpstr>
      <vt:lpstr>Management of DKA </vt:lpstr>
      <vt:lpstr>Management of DKA </vt:lpstr>
      <vt:lpstr>Management of DKA </vt:lpstr>
      <vt:lpstr>Management of DKA </vt:lpstr>
      <vt:lpstr>Management of DKA </vt:lpstr>
      <vt:lpstr>Reassess response to treatment </vt:lpstr>
      <vt:lpstr>Resolution of DKA </vt:lpstr>
      <vt:lpstr>HHS in advanced CKD </vt:lpstr>
      <vt:lpstr>HHS in advanced CKD </vt:lpstr>
      <vt:lpstr>Recommendations For Non-Insulin Glucose Lowering Therapies</vt:lpstr>
      <vt:lpstr>Recommendations For Non-Insulin Glucose Lowering Therapies</vt:lpstr>
      <vt:lpstr>Recommendations For Non-Insulin Glucose Lowering Therapies</vt:lpstr>
      <vt:lpstr>Recommendations For Insulin Therapy In People With Diabetes On Dialysis</vt:lpstr>
      <vt:lpstr>Recommendations For Insulin Therapy In People With Diabetes On Dialysis</vt:lpstr>
      <vt:lpstr>Considerations for selecting glucose-lowering agents in patients with T2D and CKD </vt:lpstr>
      <vt:lpstr>PowerPoint Presentation</vt:lpstr>
      <vt:lpstr>PowerPoint Presentation</vt:lpstr>
      <vt:lpstr>Management Of Hypoglycaemia In People With Diabetes On Dialysis</vt:lpstr>
      <vt:lpstr>Management Of Hypoglycaemia In People With Diabetes On Dialysis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Diabetes &amp; Dialysis</dc:title>
  <dc:creator>MacBook Air</dc:creator>
  <cp:lastModifiedBy>8gosh</cp:lastModifiedBy>
  <cp:revision>19</cp:revision>
  <dcterms:created xsi:type="dcterms:W3CDTF">2026-07-14T02:05:56Z</dcterms:created>
  <dcterms:modified xsi:type="dcterms:W3CDTF">2026-07-23T06:37:59Z</dcterms:modified>
</cp:coreProperties>
</file>