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2" r:id="rId6"/>
    <p:sldId id="261" r:id="rId7"/>
    <p:sldId id="263" r:id="rId8"/>
    <p:sldId id="296" r:id="rId9"/>
    <p:sldId id="321" r:id="rId10"/>
    <p:sldId id="264" r:id="rId11"/>
    <p:sldId id="265" r:id="rId12"/>
    <p:sldId id="266" r:id="rId13"/>
    <p:sldId id="339" r:id="rId14"/>
    <p:sldId id="325" r:id="rId15"/>
    <p:sldId id="326" r:id="rId16"/>
    <p:sldId id="327" r:id="rId17"/>
    <p:sldId id="267" r:id="rId18"/>
    <p:sldId id="312" r:id="rId19"/>
    <p:sldId id="297" r:id="rId20"/>
    <p:sldId id="344" r:id="rId21"/>
    <p:sldId id="346" r:id="rId22"/>
    <p:sldId id="299" r:id="rId23"/>
    <p:sldId id="302" r:id="rId24"/>
    <p:sldId id="347" r:id="rId25"/>
    <p:sldId id="322" r:id="rId26"/>
    <p:sldId id="342" r:id="rId27"/>
    <p:sldId id="269" r:id="rId28"/>
    <p:sldId id="345" r:id="rId29"/>
    <p:sldId id="311" r:id="rId30"/>
    <p:sldId id="272" r:id="rId31"/>
    <p:sldId id="273" r:id="rId32"/>
    <p:sldId id="303" r:id="rId33"/>
    <p:sldId id="304" r:id="rId34"/>
    <p:sldId id="308" r:id="rId35"/>
    <p:sldId id="274" r:id="rId36"/>
    <p:sldId id="275" r:id="rId37"/>
    <p:sldId id="340" r:id="rId38"/>
    <p:sldId id="328" r:id="rId39"/>
    <p:sldId id="329" r:id="rId40"/>
    <p:sldId id="330" r:id="rId41"/>
    <p:sldId id="277" r:id="rId42"/>
    <p:sldId id="278" r:id="rId43"/>
    <p:sldId id="306" r:id="rId44"/>
    <p:sldId id="307" r:id="rId45"/>
    <p:sldId id="316" r:id="rId46"/>
    <p:sldId id="317" r:id="rId47"/>
    <p:sldId id="320" r:id="rId48"/>
    <p:sldId id="309" r:id="rId49"/>
    <p:sldId id="310" r:id="rId50"/>
    <p:sldId id="338" r:id="rId51"/>
    <p:sldId id="305" r:id="rId52"/>
    <p:sldId id="336" r:id="rId53"/>
    <p:sldId id="279" r:id="rId54"/>
    <p:sldId id="331" r:id="rId55"/>
    <p:sldId id="332" r:id="rId56"/>
    <p:sldId id="333" r:id="rId57"/>
    <p:sldId id="280" r:id="rId58"/>
    <p:sldId id="281" r:id="rId59"/>
    <p:sldId id="282" r:id="rId60"/>
    <p:sldId id="283" r:id="rId61"/>
    <p:sldId id="313" r:id="rId62"/>
    <p:sldId id="314" r:id="rId63"/>
    <p:sldId id="315" r:id="rId64"/>
    <p:sldId id="318" r:id="rId65"/>
    <p:sldId id="319" r:id="rId66"/>
    <p:sldId id="289" r:id="rId67"/>
    <p:sldId id="295" r:id="rId68"/>
    <p:sldId id="337" r:id="rId69"/>
    <p:sldId id="323" r:id="rId70"/>
    <p:sldId id="324"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8" autoAdjust="0"/>
    <p:restoredTop sz="94660"/>
  </p:normalViewPr>
  <p:slideViewPr>
    <p:cSldViewPr snapToGrid="0">
      <p:cViewPr varScale="1">
        <p:scale>
          <a:sx n="112" d="100"/>
          <a:sy n="112" d="100"/>
        </p:scale>
        <p:origin x="60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FF46706-B273-4844-A89C-373378004EE8}" type="datetimeFigureOut">
              <a:rPr lang="en-US" smtClean="0"/>
              <a:t>7/5/26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2392245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46706-B273-4844-A89C-373378004EE8}" type="datetimeFigureOut">
              <a:rPr lang="en-US" smtClean="0"/>
              <a:t>7/5/26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3047943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46706-B273-4844-A89C-373378004EE8}" type="datetimeFigureOut">
              <a:rPr lang="en-US" smtClean="0"/>
              <a:t>7/5/26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981124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46706-B273-4844-A89C-373378004EE8}" type="datetimeFigureOut">
              <a:rPr lang="en-US" smtClean="0"/>
              <a:t>7/5/26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3244180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F46706-B273-4844-A89C-373378004EE8}" type="datetimeFigureOut">
              <a:rPr lang="en-US" smtClean="0"/>
              <a:t>7/5/26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3380390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FF46706-B273-4844-A89C-373378004EE8}" type="datetimeFigureOut">
              <a:rPr lang="en-US" smtClean="0"/>
              <a:t>7/5/26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511900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FF46706-B273-4844-A89C-373378004EE8}" type="datetimeFigureOut">
              <a:rPr lang="en-US" smtClean="0"/>
              <a:t>7/5/26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623434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FF46706-B273-4844-A89C-373378004EE8}" type="datetimeFigureOut">
              <a:rPr lang="en-US" smtClean="0"/>
              <a:t>7/5/26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679593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F46706-B273-4844-A89C-373378004EE8}" type="datetimeFigureOut">
              <a:rPr lang="en-US" smtClean="0"/>
              <a:t>7/5/26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528338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F46706-B273-4844-A89C-373378004EE8}" type="datetimeFigureOut">
              <a:rPr lang="en-US" smtClean="0"/>
              <a:t>7/5/26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79367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F46706-B273-4844-A89C-373378004EE8}" type="datetimeFigureOut">
              <a:rPr lang="en-US" smtClean="0"/>
              <a:t>7/5/26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BD6FAF-CDEC-4555-87D7-19F05622996E}" type="slidenum">
              <a:rPr lang="en-US" smtClean="0"/>
              <a:t>‹#›</a:t>
            </a:fld>
            <a:endParaRPr lang="en-US"/>
          </a:p>
        </p:txBody>
      </p:sp>
    </p:spTree>
    <p:extLst>
      <p:ext uri="{BB962C8B-B14F-4D97-AF65-F5344CB8AC3E}">
        <p14:creationId xmlns:p14="http://schemas.microsoft.com/office/powerpoint/2010/main" val="2256144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46706-B273-4844-A89C-373378004EE8}" type="datetimeFigureOut">
              <a:rPr lang="en-US" smtClean="0"/>
              <a:t>7/5/26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BD6FAF-CDEC-4555-87D7-19F05622996E}" type="slidenum">
              <a:rPr lang="en-US" smtClean="0"/>
              <a:t>‹#›</a:t>
            </a:fld>
            <a:endParaRPr lang="en-US"/>
          </a:p>
        </p:txBody>
      </p:sp>
    </p:spTree>
    <p:extLst>
      <p:ext uri="{BB962C8B-B14F-4D97-AF65-F5344CB8AC3E}">
        <p14:creationId xmlns:p14="http://schemas.microsoft.com/office/powerpoint/2010/main" val="4051128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83379" y="1304856"/>
            <a:ext cx="7714705" cy="2009844"/>
          </a:xfrm>
        </p:spPr>
        <p:txBody>
          <a:bodyPr>
            <a:normAutofit fontScale="90000"/>
          </a:bodyPr>
          <a:lstStyle/>
          <a:p>
            <a:r>
              <a:rPr lang="en-US" dirty="0">
                <a:solidFill>
                  <a:srgbClr val="002060"/>
                </a:solidFill>
                <a:latin typeface="PT Serif" panose="020A0603040505020204" pitchFamily="18" charset="77"/>
              </a:rPr>
              <a:t>Neurological complications of renal dialysis</a:t>
            </a:r>
          </a:p>
        </p:txBody>
      </p:sp>
      <p:sp>
        <p:nvSpPr>
          <p:cNvPr id="3" name="Subtitle 2"/>
          <p:cNvSpPr>
            <a:spLocks noGrp="1"/>
          </p:cNvSpPr>
          <p:nvPr>
            <p:ph type="subTitle" idx="1"/>
          </p:nvPr>
        </p:nvSpPr>
        <p:spPr>
          <a:xfrm>
            <a:off x="4846319" y="3953527"/>
            <a:ext cx="6719343" cy="1665571"/>
          </a:xfrm>
        </p:spPr>
        <p:txBody>
          <a:bodyPr/>
          <a:lstStyle/>
          <a:p>
            <a:r>
              <a:rPr lang="en-US" dirty="0" err="1">
                <a:solidFill>
                  <a:srgbClr val="7030A0"/>
                </a:solidFill>
                <a:latin typeface="PT Serif" panose="020A0603040505020204" pitchFamily="18" charset="77"/>
              </a:rPr>
              <a:t>Dr</a:t>
            </a:r>
            <a:r>
              <a:rPr lang="en-US" dirty="0">
                <a:solidFill>
                  <a:srgbClr val="7030A0"/>
                </a:solidFill>
                <a:latin typeface="PT Serif" panose="020A0603040505020204" pitchFamily="18" charset="77"/>
              </a:rPr>
              <a:t> </a:t>
            </a:r>
            <a:r>
              <a:rPr lang="en-US" dirty="0" err="1">
                <a:solidFill>
                  <a:srgbClr val="7030A0"/>
                </a:solidFill>
                <a:latin typeface="PT Serif" panose="020A0603040505020204" pitchFamily="18" charset="77"/>
              </a:rPr>
              <a:t>Behnaz</a:t>
            </a:r>
            <a:r>
              <a:rPr lang="en-US" dirty="0">
                <a:solidFill>
                  <a:srgbClr val="7030A0"/>
                </a:solidFill>
                <a:latin typeface="PT Serif" panose="020A0603040505020204" pitchFamily="18" charset="77"/>
              </a:rPr>
              <a:t> Ansari</a:t>
            </a:r>
          </a:p>
          <a:p>
            <a:r>
              <a:rPr lang="en-US" dirty="0">
                <a:solidFill>
                  <a:srgbClr val="7030A0"/>
                </a:solidFill>
                <a:latin typeface="PT Serif" panose="020A0603040505020204" pitchFamily="18" charset="77"/>
              </a:rPr>
              <a:t>Associate Professor of Neurology</a:t>
            </a:r>
          </a:p>
          <a:p>
            <a:r>
              <a:rPr lang="en-US" dirty="0">
                <a:solidFill>
                  <a:srgbClr val="7030A0"/>
                </a:solidFill>
                <a:latin typeface="PT Serif" panose="020A0603040505020204" pitchFamily="18" charset="77"/>
              </a:rPr>
              <a:t>Fellowship of Neuromuscular</a:t>
            </a:r>
          </a:p>
        </p:txBody>
      </p:sp>
      <p:pic>
        <p:nvPicPr>
          <p:cNvPr id="4" name="Picture 3"/>
          <p:cNvPicPr>
            <a:picLocks noChangeAspect="1"/>
          </p:cNvPicPr>
          <p:nvPr/>
        </p:nvPicPr>
        <p:blipFill>
          <a:blip r:embed="rId2"/>
          <a:stretch>
            <a:fillRect/>
          </a:stretch>
        </p:blipFill>
        <p:spPr>
          <a:xfrm>
            <a:off x="523466" y="600075"/>
            <a:ext cx="3659913" cy="5657850"/>
          </a:xfrm>
          <a:prstGeom prst="ellipse">
            <a:avLst/>
          </a:prstGeom>
          <a:ln>
            <a:noFill/>
          </a:ln>
          <a:effectLst>
            <a:softEdge rad="112500"/>
          </a:effectLst>
        </p:spPr>
      </p:pic>
    </p:spTree>
    <p:extLst>
      <p:ext uri="{BB962C8B-B14F-4D97-AF65-F5344CB8AC3E}">
        <p14:creationId xmlns:p14="http://schemas.microsoft.com/office/powerpoint/2010/main" val="3424480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Cerebral hemorrhage </a:t>
            </a:r>
          </a:p>
        </p:txBody>
      </p:sp>
      <p:sp>
        <p:nvSpPr>
          <p:cNvPr id="3" name="Content Placeholder 2"/>
          <p:cNvSpPr>
            <a:spLocks noGrp="1"/>
          </p:cNvSpPr>
          <p:nvPr>
            <p:ph idx="1"/>
          </p:nvPr>
        </p:nvSpPr>
        <p:spPr>
          <a:xfrm>
            <a:off x="838200" y="1825625"/>
            <a:ext cx="6602730" cy="4529455"/>
          </a:xfrm>
          <a:ln w="28575">
            <a:solidFill>
              <a:srgbClr val="C00000"/>
            </a:solidFill>
          </a:ln>
        </p:spPr>
        <p:txBody>
          <a:bodyPr>
            <a:normAutofit fontScale="92500"/>
          </a:bodyPr>
          <a:lstStyle/>
          <a:p>
            <a:r>
              <a:rPr lang="en-US" sz="2400" dirty="0">
                <a:solidFill>
                  <a:srgbClr val="FF0000"/>
                </a:solidFill>
                <a:latin typeface="PT Serif" panose="020A0603040505020204" pitchFamily="18" charset="77"/>
              </a:rPr>
              <a:t>Chronic uremia, intra dialytic anticoagulation, inadequate control of hypertension and concurrent use of blood thinners such as aspirin </a:t>
            </a:r>
            <a:r>
              <a:rPr lang="en-US" sz="2400" dirty="0">
                <a:latin typeface="PT Serif" panose="020A0603040505020204" pitchFamily="18" charset="77"/>
              </a:rPr>
              <a:t>increase the risk of hemorrhagic events. </a:t>
            </a:r>
          </a:p>
          <a:p>
            <a:r>
              <a:rPr lang="en-US" sz="2400" dirty="0">
                <a:latin typeface="PT Serif" panose="020A0603040505020204" pitchFamily="18" charset="77"/>
              </a:rPr>
              <a:t>Uremia results in </a:t>
            </a:r>
            <a:r>
              <a:rPr lang="en-US" sz="2400" dirty="0">
                <a:solidFill>
                  <a:srgbClr val="FF0000"/>
                </a:solidFill>
                <a:latin typeface="PT Serif" panose="020A0603040505020204" pitchFamily="18" charset="77"/>
              </a:rPr>
              <a:t>platelet dysfunction </a:t>
            </a:r>
            <a:r>
              <a:rPr lang="en-US" sz="2400" dirty="0">
                <a:latin typeface="PT Serif" panose="020A0603040505020204" pitchFamily="18" charset="77"/>
              </a:rPr>
              <a:t>as well as </a:t>
            </a:r>
            <a:r>
              <a:rPr lang="en-US" sz="2400" dirty="0">
                <a:solidFill>
                  <a:srgbClr val="FF0000"/>
                </a:solidFill>
                <a:latin typeface="PT Serif" panose="020A0603040505020204" pitchFamily="18" charset="77"/>
              </a:rPr>
              <a:t>abnormal interactions between platelets and the vessel wall</a:t>
            </a:r>
            <a:r>
              <a:rPr lang="en-US" sz="2400" dirty="0">
                <a:latin typeface="PT Serif" panose="020A0603040505020204" pitchFamily="18" charset="77"/>
              </a:rPr>
              <a:t>, increasing any bleeding tendency</a:t>
            </a:r>
          </a:p>
          <a:p>
            <a:pPr marL="0" indent="0">
              <a:buNone/>
            </a:pPr>
            <a:endParaRPr lang="en-US" sz="2400" dirty="0">
              <a:latin typeface="PT Serif" panose="020A0603040505020204" pitchFamily="18" charset="77"/>
            </a:endParaRPr>
          </a:p>
          <a:p>
            <a:r>
              <a:rPr lang="en-US" sz="2400" dirty="0">
                <a:latin typeface="PT Serif" panose="020A0603040505020204" pitchFamily="18" charset="77"/>
              </a:rPr>
              <a:t>SDH has a </a:t>
            </a:r>
            <a:r>
              <a:rPr lang="en-US" sz="2400" dirty="0">
                <a:solidFill>
                  <a:srgbClr val="FF0000"/>
                </a:solidFill>
                <a:latin typeface="PT Serif" panose="020A0603040505020204" pitchFamily="18" charset="77"/>
              </a:rPr>
              <a:t>20 times </a:t>
            </a:r>
            <a:r>
              <a:rPr lang="en-US" sz="2400" dirty="0">
                <a:latin typeface="PT Serif" panose="020A0603040505020204" pitchFamily="18" charset="77"/>
              </a:rPr>
              <a:t>higher incidence than the general population</a:t>
            </a:r>
          </a:p>
          <a:p>
            <a:r>
              <a:rPr lang="en-US" sz="2400" dirty="0">
                <a:latin typeface="PT Serif" panose="020A0603040505020204" pitchFamily="18" charset="77"/>
              </a:rPr>
              <a:t>The location of hemorrhage is also </a:t>
            </a:r>
            <a:r>
              <a:rPr lang="en-US" sz="2400" dirty="0">
                <a:solidFill>
                  <a:srgbClr val="FF0000"/>
                </a:solidFill>
                <a:latin typeface="PT Serif" panose="020A0603040505020204" pitchFamily="18" charset="77"/>
              </a:rPr>
              <a:t>more likely to be lobar</a:t>
            </a:r>
            <a:r>
              <a:rPr lang="en-US" sz="2400" dirty="0">
                <a:latin typeface="PT Serif" panose="020A0603040505020204" pitchFamily="18" charset="77"/>
              </a:rPr>
              <a:t>, rather in the deep basal ganglia, brainstem or cerebellar bleeds.</a:t>
            </a:r>
          </a:p>
        </p:txBody>
      </p:sp>
      <p:pic>
        <p:nvPicPr>
          <p:cNvPr id="7" name="Picture 6">
            <a:extLst>
              <a:ext uri="{FF2B5EF4-FFF2-40B4-BE49-F238E27FC236}">
                <a16:creationId xmlns:a16="http://schemas.microsoft.com/office/drawing/2014/main" id="{B60B58AD-76D0-CAF4-47F3-4FB0BD6471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6671" y="1825625"/>
            <a:ext cx="3707130" cy="4529455"/>
          </a:xfrm>
          <a:prstGeom prst="rect">
            <a:avLst/>
          </a:prstGeom>
        </p:spPr>
      </p:pic>
    </p:spTree>
    <p:extLst>
      <p:ext uri="{BB962C8B-B14F-4D97-AF65-F5344CB8AC3E}">
        <p14:creationId xmlns:p14="http://schemas.microsoft.com/office/powerpoint/2010/main" val="406554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ln w="28575">
            <a:solidFill>
              <a:srgbClr val="C00000"/>
            </a:solidFill>
          </a:ln>
        </p:spPr>
        <p:txBody>
          <a:bodyPr>
            <a:normAutofit/>
          </a:bodyPr>
          <a:lstStyle/>
          <a:p>
            <a:r>
              <a:rPr lang="en-US" dirty="0">
                <a:latin typeface="PT Serif" panose="020A0603040505020204" pitchFamily="18" charset="77"/>
              </a:rPr>
              <a:t>The risk of systemic bleeding risk can be reduced by regional anticoagulation and minimizing heparin use.</a:t>
            </a:r>
          </a:p>
          <a:p>
            <a:pPr marL="0" indent="0">
              <a:buNone/>
            </a:pPr>
            <a:endParaRPr lang="en-US" dirty="0">
              <a:latin typeface="PT Serif" panose="020A0603040505020204" pitchFamily="18" charset="77"/>
            </a:endParaRPr>
          </a:p>
          <a:p>
            <a:r>
              <a:rPr lang="en-US" dirty="0">
                <a:latin typeface="PT Serif" panose="020A0603040505020204" pitchFamily="18" charset="77"/>
              </a:rPr>
              <a:t>Patients who have had a :</a:t>
            </a:r>
          </a:p>
          <a:p>
            <a:pPr>
              <a:buFont typeface="Wingdings" pitchFamily="2" charset="2"/>
              <a:buChar char="v"/>
            </a:pPr>
            <a:r>
              <a:rPr lang="en-US" dirty="0">
                <a:solidFill>
                  <a:srgbClr val="FF0000"/>
                </a:solidFill>
                <a:latin typeface="PT Serif" panose="020A0603040505020204" pitchFamily="18" charset="77"/>
              </a:rPr>
              <a:t>Recent intracerebral hemorrhage, </a:t>
            </a:r>
          </a:p>
          <a:p>
            <a:pPr>
              <a:buFont typeface="Wingdings" pitchFamily="2" charset="2"/>
              <a:buChar char="v"/>
            </a:pPr>
            <a:r>
              <a:rPr lang="en-US" dirty="0">
                <a:solidFill>
                  <a:srgbClr val="FF0000"/>
                </a:solidFill>
                <a:latin typeface="PT Serif" panose="020A0603040505020204" pitchFamily="18" charset="77"/>
              </a:rPr>
              <a:t>Actively bleeding from another site  </a:t>
            </a:r>
          </a:p>
          <a:p>
            <a:pPr>
              <a:buFont typeface="Wingdings" pitchFamily="2" charset="2"/>
              <a:buChar char="v"/>
            </a:pPr>
            <a:r>
              <a:rPr lang="en-US" dirty="0">
                <a:solidFill>
                  <a:srgbClr val="FF0000"/>
                </a:solidFill>
                <a:latin typeface="PT Serif" panose="020A0603040505020204" pitchFamily="18" charset="77"/>
              </a:rPr>
              <a:t>High risk of bleeding </a:t>
            </a:r>
          </a:p>
          <a:p>
            <a:r>
              <a:rPr lang="en-US" i="1" dirty="0">
                <a:solidFill>
                  <a:srgbClr val="002060"/>
                </a:solidFill>
                <a:latin typeface="PT Serif" panose="020A0603040505020204" pitchFamily="18" charset="77"/>
              </a:rPr>
              <a:t>can undergo dialysis without anticoagulation (heparin-free dialysis). </a:t>
            </a:r>
          </a:p>
        </p:txBody>
      </p:sp>
    </p:spTree>
    <p:extLst>
      <p:ext uri="{BB962C8B-B14F-4D97-AF65-F5344CB8AC3E}">
        <p14:creationId xmlns:p14="http://schemas.microsoft.com/office/powerpoint/2010/main" val="1626177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4"/>
            <a:ext cx="10515600" cy="4037965"/>
          </a:xfrm>
          <a:ln w="28575">
            <a:solidFill>
              <a:srgbClr val="C00000"/>
            </a:solidFill>
          </a:ln>
        </p:spPr>
        <p:txBody>
          <a:bodyPr>
            <a:normAutofit/>
          </a:bodyPr>
          <a:lstStyle/>
          <a:p>
            <a:r>
              <a:rPr lang="en-US" dirty="0">
                <a:latin typeface="PT Serif" panose="020A0603040505020204" pitchFamily="18" charset="77"/>
              </a:rPr>
              <a:t>In retrospective more than 2500 patients on maintenance </a:t>
            </a:r>
            <a:r>
              <a:rPr lang="en-US" dirty="0" err="1">
                <a:latin typeface="PT Serif" panose="020A0603040505020204" pitchFamily="18" charset="77"/>
              </a:rPr>
              <a:t>haemodialysis</a:t>
            </a:r>
            <a:r>
              <a:rPr lang="en-US" dirty="0">
                <a:latin typeface="PT Serif" panose="020A0603040505020204" pitchFamily="18" charset="77"/>
              </a:rPr>
              <a:t> found a prevalence of non-traumatic subdural </a:t>
            </a:r>
            <a:r>
              <a:rPr lang="en-US" dirty="0" err="1">
                <a:latin typeface="PT Serif" panose="020A0603040505020204" pitchFamily="18" charset="77"/>
              </a:rPr>
              <a:t>haemorrhage</a:t>
            </a:r>
            <a:r>
              <a:rPr lang="en-US" dirty="0">
                <a:latin typeface="PT Serif" panose="020A0603040505020204" pitchFamily="18" charset="77"/>
              </a:rPr>
              <a:t> of </a:t>
            </a:r>
            <a:r>
              <a:rPr lang="en-US" dirty="0">
                <a:solidFill>
                  <a:srgbClr val="FF0000"/>
                </a:solidFill>
                <a:latin typeface="PT Serif" panose="020A0603040505020204" pitchFamily="18" charset="77"/>
              </a:rPr>
              <a:t>0.4%</a:t>
            </a:r>
            <a:r>
              <a:rPr lang="en-US" dirty="0">
                <a:latin typeface="PT Serif" panose="020A0603040505020204" pitchFamily="18" charset="77"/>
              </a:rPr>
              <a:t>, with an overall annual incidence of 189 per 100 000 patients (Power A et al).</a:t>
            </a:r>
          </a:p>
          <a:p>
            <a:pPr marL="0" indent="0">
              <a:buNone/>
            </a:pPr>
            <a:endParaRPr lang="en-US" dirty="0">
              <a:latin typeface="PT Serif" panose="020A0603040505020204" pitchFamily="18" charset="77"/>
            </a:endParaRPr>
          </a:p>
          <a:p>
            <a:r>
              <a:rPr lang="en-US" dirty="0">
                <a:latin typeface="PT Serif" panose="020A0603040505020204" pitchFamily="18" charset="77"/>
              </a:rPr>
              <a:t> There was </a:t>
            </a:r>
            <a:r>
              <a:rPr lang="en-US" dirty="0">
                <a:solidFill>
                  <a:srgbClr val="FF0000"/>
                </a:solidFill>
                <a:latin typeface="PT Serif" panose="020A0603040505020204" pitchFamily="18" charset="77"/>
              </a:rPr>
              <a:t>no association </a:t>
            </a:r>
            <a:r>
              <a:rPr lang="en-US" dirty="0">
                <a:latin typeface="PT Serif" panose="020A0603040505020204" pitchFamily="18" charset="77"/>
              </a:rPr>
              <a:t>with comorbidities such as hypertension and diabetes, or with the use of anti-platelet and anticoagulant medication.</a:t>
            </a:r>
          </a:p>
        </p:txBody>
      </p:sp>
    </p:spTree>
    <p:extLst>
      <p:ext uri="{BB962C8B-B14F-4D97-AF65-F5344CB8AC3E}">
        <p14:creationId xmlns:p14="http://schemas.microsoft.com/office/powerpoint/2010/main" val="1180017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a:solidFill>
                  <a:srgbClr val="C00000"/>
                </a:solidFill>
                <a:latin typeface="PT Serif" panose="020A0603040505020204" pitchFamily="18" charset="77"/>
              </a:rPr>
              <a:t>Treatment of uremic bleeding</a:t>
            </a:r>
          </a:p>
        </p:txBody>
      </p:sp>
      <p:pic>
        <p:nvPicPr>
          <p:cNvPr id="9" name="Content Placeholder 8"/>
          <p:cNvPicPr>
            <a:picLocks noGrp="1" noChangeAspect="1"/>
          </p:cNvPicPr>
          <p:nvPr>
            <p:ph idx="1"/>
          </p:nvPr>
        </p:nvPicPr>
        <p:blipFill rotWithShape="1">
          <a:blip r:embed="rId2"/>
          <a:srcRect l="25281" t="34370" r="26656" b="25782"/>
          <a:stretch/>
        </p:blipFill>
        <p:spPr>
          <a:xfrm>
            <a:off x="1256581" y="1457774"/>
            <a:ext cx="9678837" cy="47791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25667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Case1.</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A 68-year-old lady with polycystic kidney disease, who had dialyzed for 10 years, was referred from a hemodialysis center with </a:t>
            </a:r>
            <a:r>
              <a:rPr lang="en-US" dirty="0">
                <a:solidFill>
                  <a:srgbClr val="FF0000"/>
                </a:solidFill>
                <a:latin typeface="PT Serif" panose="020A0603040505020204" pitchFamily="18" charset="77"/>
              </a:rPr>
              <a:t>recurrent episodes of intradialytic hypotension. </a:t>
            </a:r>
          </a:p>
          <a:p>
            <a:pPr marL="0" indent="0">
              <a:buNone/>
            </a:pPr>
            <a:endParaRPr lang="en-US" dirty="0">
              <a:solidFill>
                <a:srgbClr val="FF0000"/>
              </a:solidFill>
              <a:latin typeface="PT Serif" panose="020A0603040505020204" pitchFamily="18" charset="77"/>
            </a:endParaRPr>
          </a:p>
          <a:p>
            <a:r>
              <a:rPr lang="en-US" dirty="0">
                <a:latin typeface="PT Serif" panose="020A0603040505020204" pitchFamily="18" charset="77"/>
              </a:rPr>
              <a:t>She was noted to have </a:t>
            </a:r>
            <a:r>
              <a:rPr lang="en-US" dirty="0">
                <a:solidFill>
                  <a:srgbClr val="FF0000"/>
                </a:solidFill>
                <a:latin typeface="PT Serif" panose="020A0603040505020204" pitchFamily="18" charset="77"/>
              </a:rPr>
              <a:t>weakness affecting her right arm, particularly her hand, </a:t>
            </a:r>
            <a:r>
              <a:rPr lang="en-US" dirty="0">
                <a:latin typeface="PT Serif" panose="020A0603040505020204" pitchFamily="18" charset="77"/>
              </a:rPr>
              <a:t>with normal tone and reflexes. The weakness was global rather than flexor or extensor, and not in a nerve or root distribution.</a:t>
            </a:r>
          </a:p>
        </p:txBody>
      </p:sp>
    </p:spTree>
    <p:extLst>
      <p:ext uri="{BB962C8B-B14F-4D97-AF65-F5344CB8AC3E}">
        <p14:creationId xmlns:p14="http://schemas.microsoft.com/office/powerpoint/2010/main" val="2173641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latin typeface="PT Serif" panose="020A0603040505020204" pitchFamily="18" charset="77"/>
              </a:rPr>
              <a:t>Brain CT &amp; MRI:</a:t>
            </a:r>
          </a:p>
        </p:txBody>
      </p:sp>
      <p:pic>
        <p:nvPicPr>
          <p:cNvPr id="4" name="Content Placeholder 3"/>
          <p:cNvPicPr>
            <a:picLocks noGrp="1" noChangeAspect="1"/>
          </p:cNvPicPr>
          <p:nvPr>
            <p:ph idx="1"/>
          </p:nvPr>
        </p:nvPicPr>
        <p:blipFill>
          <a:blip r:embed="rId2"/>
          <a:stretch>
            <a:fillRect/>
          </a:stretch>
        </p:blipFill>
        <p:spPr>
          <a:xfrm>
            <a:off x="4364965" y="2027208"/>
            <a:ext cx="6626525" cy="3640347"/>
          </a:xfrm>
          <a:prstGeom prst="rect">
            <a:avLst/>
          </a:prstGeom>
        </p:spPr>
      </p:pic>
      <p:pic>
        <p:nvPicPr>
          <p:cNvPr id="5" name="Picture 4"/>
          <p:cNvPicPr>
            <a:picLocks noChangeAspect="1"/>
          </p:cNvPicPr>
          <p:nvPr/>
        </p:nvPicPr>
        <p:blipFill>
          <a:blip r:embed="rId3"/>
          <a:stretch>
            <a:fillRect/>
          </a:stretch>
        </p:blipFill>
        <p:spPr>
          <a:xfrm>
            <a:off x="1127454" y="2027208"/>
            <a:ext cx="3021852" cy="3640347"/>
          </a:xfrm>
          <a:prstGeom prst="rect">
            <a:avLst/>
          </a:prstGeom>
        </p:spPr>
      </p:pic>
    </p:spTree>
    <p:extLst>
      <p:ext uri="{BB962C8B-B14F-4D97-AF65-F5344CB8AC3E}">
        <p14:creationId xmlns:p14="http://schemas.microsoft.com/office/powerpoint/2010/main" val="3046005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400" dirty="0">
                <a:solidFill>
                  <a:srgbClr val="002060"/>
                </a:solidFill>
                <a:latin typeface="PT Serif" panose="020A0603040505020204" pitchFamily="18" charset="77"/>
              </a:rPr>
              <a:t>Diagnosis?</a:t>
            </a:r>
          </a:p>
        </p:txBody>
      </p:sp>
    </p:spTree>
    <p:extLst>
      <p:ext uri="{BB962C8B-B14F-4D97-AF65-F5344CB8AC3E}">
        <p14:creationId xmlns:p14="http://schemas.microsoft.com/office/powerpoint/2010/main" val="3499304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Cerebral thrombosis </a:t>
            </a:r>
          </a:p>
        </p:txBody>
      </p:sp>
      <p:sp>
        <p:nvSpPr>
          <p:cNvPr id="3" name="Content Placeholder 2"/>
          <p:cNvSpPr>
            <a:spLocks noGrp="1"/>
          </p:cNvSpPr>
          <p:nvPr>
            <p:ph idx="1"/>
          </p:nvPr>
        </p:nvSpPr>
        <p:spPr>
          <a:xfrm>
            <a:off x="838200" y="1825624"/>
            <a:ext cx="10515600" cy="3303111"/>
          </a:xfrm>
          <a:ln w="28575">
            <a:solidFill>
              <a:srgbClr val="C00000"/>
            </a:solidFill>
          </a:ln>
        </p:spPr>
        <p:txBody>
          <a:bodyPr>
            <a:normAutofit/>
          </a:bodyPr>
          <a:lstStyle/>
          <a:p>
            <a:r>
              <a:rPr lang="en-US" dirty="0">
                <a:latin typeface="PT Serif" panose="020A0603040505020204" pitchFamily="18" charset="77"/>
              </a:rPr>
              <a:t>In long-term dialysis patients stroke has a prevalence of </a:t>
            </a:r>
            <a:r>
              <a:rPr lang="en-US" dirty="0">
                <a:solidFill>
                  <a:srgbClr val="FF0000"/>
                </a:solidFill>
                <a:latin typeface="PT Serif" panose="020A0603040505020204" pitchFamily="18" charset="77"/>
              </a:rPr>
              <a:t>17%</a:t>
            </a:r>
            <a:r>
              <a:rPr lang="en-US" dirty="0">
                <a:latin typeface="PT Serif" panose="020A0603040505020204" pitchFamily="18" charset="77"/>
              </a:rPr>
              <a:t> compared to 10% for </a:t>
            </a:r>
            <a:r>
              <a:rPr lang="en-US" dirty="0" err="1">
                <a:latin typeface="PT Serif" panose="020A0603040505020204" pitchFamily="18" charset="77"/>
              </a:rPr>
              <a:t>nondialysis</a:t>
            </a:r>
            <a:r>
              <a:rPr lang="en-US" dirty="0">
                <a:latin typeface="PT Serif" panose="020A0603040505020204" pitchFamily="18" charset="77"/>
              </a:rPr>
              <a:t> CKD patients and 4% for the general population*</a:t>
            </a:r>
          </a:p>
          <a:p>
            <a:r>
              <a:rPr lang="en-US" dirty="0">
                <a:latin typeface="PT Serif" panose="020A0603040505020204" pitchFamily="18" charset="77"/>
              </a:rPr>
              <a:t>In addition, post-stroke outcomes in dialysis patients are poor with mortality rates </a:t>
            </a:r>
            <a:r>
              <a:rPr lang="en-US" dirty="0">
                <a:solidFill>
                  <a:srgbClr val="FF0000"/>
                </a:solidFill>
                <a:latin typeface="PT Serif" panose="020A0603040505020204" pitchFamily="18" charset="77"/>
              </a:rPr>
              <a:t>3–5 times </a:t>
            </a:r>
            <a:r>
              <a:rPr lang="en-US" dirty="0">
                <a:latin typeface="PT Serif" panose="020A0603040505020204" pitchFamily="18" charset="77"/>
              </a:rPr>
              <a:t>higher than non-CKD patients**</a:t>
            </a:r>
          </a:p>
          <a:p>
            <a:r>
              <a:rPr lang="en-US" dirty="0">
                <a:solidFill>
                  <a:srgbClr val="FF0000"/>
                </a:solidFill>
                <a:latin typeface="PT Serif" panose="020A0603040505020204" pitchFamily="18" charset="77"/>
              </a:rPr>
              <a:t>Hemodialysis</a:t>
            </a:r>
            <a:r>
              <a:rPr lang="en-US" dirty="0">
                <a:latin typeface="PT Serif" panose="020A0603040505020204" pitchFamily="18" charset="77"/>
              </a:rPr>
              <a:t> patients appear to be </a:t>
            </a:r>
            <a:r>
              <a:rPr lang="en-US" dirty="0">
                <a:solidFill>
                  <a:srgbClr val="FF0000"/>
                </a:solidFill>
                <a:latin typeface="PT Serif" panose="020A0603040505020204" pitchFamily="18" charset="77"/>
              </a:rPr>
              <a:t>at higher stroke risk</a:t>
            </a:r>
            <a:r>
              <a:rPr lang="en-US" dirty="0">
                <a:latin typeface="PT Serif" panose="020A0603040505020204" pitchFamily="18" charset="77"/>
              </a:rPr>
              <a:t> compared with peritoneal and kidney transplant patients.</a:t>
            </a:r>
          </a:p>
          <a:p>
            <a:pPr marL="0" indent="0">
              <a:buNone/>
            </a:pPr>
            <a:endParaRPr lang="en-US" dirty="0"/>
          </a:p>
        </p:txBody>
      </p:sp>
      <p:sp>
        <p:nvSpPr>
          <p:cNvPr id="4" name="Rectangle 3"/>
          <p:cNvSpPr/>
          <p:nvPr/>
        </p:nvSpPr>
        <p:spPr>
          <a:xfrm>
            <a:off x="838200" y="5128736"/>
            <a:ext cx="10515600" cy="1231106"/>
          </a:xfrm>
          <a:prstGeom prst="rect">
            <a:avLst/>
          </a:prstGeom>
        </p:spPr>
        <p:txBody>
          <a:bodyPr wrap="square">
            <a:spAutoFit/>
          </a:bodyPr>
          <a:lstStyle/>
          <a:p>
            <a:r>
              <a:rPr lang="en-US" dirty="0"/>
              <a:t> </a:t>
            </a:r>
            <a:r>
              <a:rPr lang="en-US" sz="1400" dirty="0"/>
              <a:t>*</a:t>
            </a:r>
            <a:r>
              <a:rPr lang="en-US" sz="1400" dirty="0" err="1"/>
              <a:t>Bugnicourt</a:t>
            </a:r>
            <a:r>
              <a:rPr lang="en-US" sz="1400" dirty="0"/>
              <a:t> JM, </a:t>
            </a:r>
            <a:r>
              <a:rPr lang="en-US" sz="1400" dirty="0" err="1"/>
              <a:t>Godefroy</a:t>
            </a:r>
            <a:r>
              <a:rPr lang="en-US" sz="1400" dirty="0"/>
              <a:t> O, </a:t>
            </a:r>
            <a:r>
              <a:rPr lang="en-US" sz="1400" dirty="0" err="1"/>
              <a:t>Chillon</a:t>
            </a:r>
            <a:r>
              <a:rPr lang="en-US" sz="1400" dirty="0"/>
              <a:t> JM, et al. Cognitive disorders and dementia in CKD: the neglected </a:t>
            </a:r>
            <a:r>
              <a:rPr lang="en-US" sz="1400" dirty="0" err="1"/>
              <a:t>kidneybrain</a:t>
            </a:r>
            <a:r>
              <a:rPr lang="en-US" sz="1400" dirty="0"/>
              <a:t> axis. J Am </a:t>
            </a:r>
            <a:r>
              <a:rPr lang="en-US" sz="1400" dirty="0" err="1"/>
              <a:t>Soc</a:t>
            </a:r>
            <a:r>
              <a:rPr lang="en-US" sz="1400" dirty="0"/>
              <a:t> </a:t>
            </a:r>
            <a:r>
              <a:rPr lang="en-US" sz="1400" dirty="0" err="1"/>
              <a:t>Nephrol</a:t>
            </a:r>
            <a:r>
              <a:rPr lang="en-US" sz="1400" dirty="0"/>
              <a:t> 2013; 24: 353–363. </a:t>
            </a:r>
          </a:p>
          <a:p>
            <a:r>
              <a:rPr lang="en-US" sz="1400" dirty="0"/>
              <a:t>**Arnold J, Sims D and Ferro CJ. Modulation of stroke risk in chronic kidney disease. </a:t>
            </a:r>
            <a:r>
              <a:rPr lang="en-US" sz="1400" dirty="0" err="1"/>
              <a:t>Clin</a:t>
            </a:r>
            <a:r>
              <a:rPr lang="en-US" sz="1400" dirty="0"/>
              <a:t> Kidney J 2016; 9: 29–38</a:t>
            </a:r>
          </a:p>
          <a:p>
            <a:r>
              <a:rPr lang="en-US" sz="1400" dirty="0"/>
              <a:t>**Masson P, Webster AC, Hong M, et al. Chronic kidney disease and the risk of stroke: a systematic review and meta-analysis. </a:t>
            </a:r>
            <a:r>
              <a:rPr lang="en-US" sz="1400" dirty="0" err="1"/>
              <a:t>Nephrol</a:t>
            </a:r>
            <a:r>
              <a:rPr lang="en-US" sz="1400" dirty="0"/>
              <a:t> Dial Transplant 2015; 30: 1162–1169</a:t>
            </a:r>
          </a:p>
        </p:txBody>
      </p:sp>
    </p:spTree>
    <p:extLst>
      <p:ext uri="{BB962C8B-B14F-4D97-AF65-F5344CB8AC3E}">
        <p14:creationId xmlns:p14="http://schemas.microsoft.com/office/powerpoint/2010/main" val="951978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03689" y="662940"/>
            <a:ext cx="4892311" cy="5319849"/>
          </a:xfrm>
          <a:prstGeom prst="rect">
            <a:avLst/>
          </a:prstGeom>
        </p:spPr>
      </p:pic>
      <p:pic>
        <p:nvPicPr>
          <p:cNvPr id="5" name="Picture 4"/>
          <p:cNvPicPr>
            <a:picLocks noChangeAspect="1"/>
          </p:cNvPicPr>
          <p:nvPr/>
        </p:nvPicPr>
        <p:blipFill>
          <a:blip r:embed="rId3"/>
          <a:stretch>
            <a:fillRect/>
          </a:stretch>
        </p:blipFill>
        <p:spPr>
          <a:xfrm>
            <a:off x="6731727" y="754380"/>
            <a:ext cx="4622074" cy="5167449"/>
          </a:xfrm>
          <a:prstGeom prst="rect">
            <a:avLst/>
          </a:prstGeom>
        </p:spPr>
      </p:pic>
    </p:spTree>
    <p:extLst>
      <p:ext uri="{BB962C8B-B14F-4D97-AF65-F5344CB8AC3E}">
        <p14:creationId xmlns:p14="http://schemas.microsoft.com/office/powerpoint/2010/main" val="2232087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Risk factors</a:t>
            </a:r>
          </a:p>
        </p:txBody>
      </p:sp>
      <p:sp>
        <p:nvSpPr>
          <p:cNvPr id="3" name="Content Placeholder 2"/>
          <p:cNvSpPr>
            <a:spLocks noGrp="1"/>
          </p:cNvSpPr>
          <p:nvPr>
            <p:ph idx="1"/>
          </p:nvPr>
        </p:nvSpPr>
        <p:spPr>
          <a:xfrm>
            <a:off x="838200" y="1825625"/>
            <a:ext cx="4254261" cy="4351338"/>
          </a:xfrm>
          <a:ln w="28575">
            <a:solidFill>
              <a:srgbClr val="C00000"/>
            </a:solidFill>
          </a:ln>
        </p:spPr>
        <p:txBody>
          <a:bodyPr>
            <a:normAutofit lnSpcReduction="10000"/>
          </a:bodyPr>
          <a:lstStyle/>
          <a:p>
            <a:r>
              <a:rPr lang="en-US" dirty="0">
                <a:latin typeface="PT Serif" panose="020A0603040505020204" pitchFamily="18" charset="77"/>
              </a:rPr>
              <a:t>Hypertension, </a:t>
            </a:r>
          </a:p>
          <a:p>
            <a:r>
              <a:rPr lang="en-US" dirty="0" err="1">
                <a:latin typeface="PT Serif" panose="020A0603040505020204" pitchFamily="18" charset="77"/>
              </a:rPr>
              <a:t>Hypercholesterolaemia</a:t>
            </a:r>
            <a:r>
              <a:rPr lang="en-US" dirty="0">
                <a:latin typeface="PT Serif" panose="020A0603040505020204" pitchFamily="18" charset="77"/>
              </a:rPr>
              <a:t>, </a:t>
            </a:r>
          </a:p>
          <a:p>
            <a:r>
              <a:rPr lang="en-US" dirty="0">
                <a:latin typeface="PT Serif" panose="020A0603040505020204" pitchFamily="18" charset="77"/>
              </a:rPr>
              <a:t>Atrial ﬁbrillation, </a:t>
            </a:r>
          </a:p>
          <a:p>
            <a:r>
              <a:rPr lang="en-US" dirty="0">
                <a:latin typeface="PT Serif" panose="020A0603040505020204" pitchFamily="18" charset="77"/>
              </a:rPr>
              <a:t>Bleeding diatheses  </a:t>
            </a:r>
          </a:p>
          <a:p>
            <a:r>
              <a:rPr lang="en-US" dirty="0">
                <a:latin typeface="PT Serif" panose="020A0603040505020204" pitchFamily="18" charset="77"/>
              </a:rPr>
              <a:t>Blood vessel wall fragility </a:t>
            </a:r>
          </a:p>
          <a:p>
            <a:r>
              <a:rPr lang="en-US" dirty="0" err="1">
                <a:latin typeface="PT Serif" panose="020A0603040505020204" pitchFamily="18" charset="77"/>
              </a:rPr>
              <a:t>Anaemia</a:t>
            </a:r>
            <a:r>
              <a:rPr lang="en-US" dirty="0">
                <a:latin typeface="PT Serif" panose="020A0603040505020204" pitchFamily="18" charset="77"/>
              </a:rPr>
              <a:t>, </a:t>
            </a:r>
          </a:p>
          <a:p>
            <a:r>
              <a:rPr lang="en-US" dirty="0">
                <a:latin typeface="PT Serif" panose="020A0603040505020204" pitchFamily="18" charset="77"/>
              </a:rPr>
              <a:t>Bone mineral disorder </a:t>
            </a:r>
          </a:p>
          <a:p>
            <a:r>
              <a:rPr lang="en-US" dirty="0">
                <a:latin typeface="PT Serif" panose="020A0603040505020204" pitchFamily="18" charset="77"/>
              </a:rPr>
              <a:t>Dialysis itself</a:t>
            </a:r>
          </a:p>
        </p:txBody>
      </p:sp>
      <p:sp>
        <p:nvSpPr>
          <p:cNvPr id="4" name="Rectangle 3"/>
          <p:cNvSpPr/>
          <p:nvPr/>
        </p:nvSpPr>
        <p:spPr>
          <a:xfrm>
            <a:off x="5607168" y="1836097"/>
            <a:ext cx="5746631" cy="2677656"/>
          </a:xfrm>
          <a:prstGeom prst="rect">
            <a:avLst/>
          </a:prstGeom>
          <a:ln w="28575">
            <a:solidFill>
              <a:srgbClr val="C00000"/>
            </a:solidFill>
          </a:ln>
        </p:spPr>
        <p:txBody>
          <a:bodyPr wrap="square">
            <a:spAutoFit/>
          </a:bodyPr>
          <a:lstStyle/>
          <a:p>
            <a:r>
              <a:rPr lang="en-US" sz="2400" dirty="0">
                <a:latin typeface="PT Serif" panose="020A0603040505020204" pitchFamily="18" charset="77"/>
              </a:rPr>
              <a:t>The clot formed in CKD is structurally and functionally different to clot formed where renal function is normal; this may explain why patients with CKD are at </a:t>
            </a:r>
            <a:r>
              <a:rPr lang="en-US" sz="2400" dirty="0">
                <a:solidFill>
                  <a:srgbClr val="FF0000"/>
                </a:solidFill>
                <a:latin typeface="PT Serif" panose="020A0603040505020204" pitchFamily="18" charset="77"/>
              </a:rPr>
              <a:t>higher risk of thrombosis</a:t>
            </a:r>
            <a:r>
              <a:rPr lang="en-US" sz="2400" dirty="0">
                <a:latin typeface="PT Serif" panose="020A0603040505020204" pitchFamily="18" charset="77"/>
              </a:rPr>
              <a:t>, but are paradoxically, too, </a:t>
            </a:r>
            <a:r>
              <a:rPr lang="en-US" sz="2400" dirty="0">
                <a:solidFill>
                  <a:srgbClr val="FF0000"/>
                </a:solidFill>
                <a:latin typeface="PT Serif" panose="020A0603040505020204" pitchFamily="18" charset="77"/>
              </a:rPr>
              <a:t>at higher risk of bleeding</a:t>
            </a:r>
          </a:p>
        </p:txBody>
      </p:sp>
      <p:pic>
        <p:nvPicPr>
          <p:cNvPr id="5" name="Picture 4"/>
          <p:cNvPicPr>
            <a:picLocks noChangeAspect="1"/>
          </p:cNvPicPr>
          <p:nvPr/>
        </p:nvPicPr>
        <p:blipFill>
          <a:blip r:embed="rId2"/>
          <a:stretch>
            <a:fillRect/>
          </a:stretch>
        </p:blipFill>
        <p:spPr>
          <a:xfrm>
            <a:off x="7313670" y="4659162"/>
            <a:ext cx="2333625" cy="1962150"/>
          </a:xfrm>
          <a:prstGeom prst="rect">
            <a:avLst/>
          </a:prstGeom>
        </p:spPr>
      </p:pic>
    </p:spTree>
    <p:extLst>
      <p:ext uri="{BB962C8B-B14F-4D97-AF65-F5344CB8AC3E}">
        <p14:creationId xmlns:p14="http://schemas.microsoft.com/office/powerpoint/2010/main" val="850440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ln w="28575">
            <a:solidFill>
              <a:srgbClr val="C00000"/>
            </a:solidFill>
          </a:ln>
        </p:spPr>
        <p:txBody>
          <a:bodyPr>
            <a:normAutofit/>
          </a:bodyPr>
          <a:lstStyle/>
          <a:p>
            <a:r>
              <a:rPr lang="en-US" sz="3600" dirty="0">
                <a:latin typeface="PT Serif" panose="020A0603040505020204" pitchFamily="18" charset="77"/>
              </a:rPr>
              <a:t>Neurological complications from renal replacement therapy contribute significantly to </a:t>
            </a:r>
            <a:r>
              <a:rPr lang="en-US" sz="3600" dirty="0">
                <a:solidFill>
                  <a:srgbClr val="FF0000"/>
                </a:solidFill>
                <a:latin typeface="PT Serif" panose="020A0603040505020204" pitchFamily="18" charset="77"/>
              </a:rPr>
              <a:t>morbidity and mortality </a:t>
            </a:r>
            <a:r>
              <a:rPr lang="en-US" sz="3600" dirty="0">
                <a:latin typeface="PT Serif" panose="020A0603040505020204" pitchFamily="18" charset="77"/>
              </a:rPr>
              <a:t>in patients with renal failure. </a:t>
            </a:r>
          </a:p>
          <a:p>
            <a:r>
              <a:rPr lang="en-US" sz="3600" dirty="0">
                <a:latin typeface="PT Serif" panose="020A0603040505020204" pitchFamily="18" charset="77"/>
              </a:rPr>
              <a:t>Such complications can affect either the </a:t>
            </a:r>
            <a:r>
              <a:rPr lang="en-US" sz="3600" dirty="0">
                <a:solidFill>
                  <a:srgbClr val="FF0000"/>
                </a:solidFill>
                <a:latin typeface="PT Serif" panose="020A0603040505020204" pitchFamily="18" charset="77"/>
              </a:rPr>
              <a:t>central or peripheral nervous systems. </a:t>
            </a:r>
          </a:p>
        </p:txBody>
      </p:sp>
    </p:spTree>
    <p:extLst>
      <p:ext uri="{BB962C8B-B14F-4D97-AF65-F5344CB8AC3E}">
        <p14:creationId xmlns:p14="http://schemas.microsoft.com/office/powerpoint/2010/main" val="3947546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4000" dirty="0">
                <a:solidFill>
                  <a:srgbClr val="002060"/>
                </a:solidFill>
                <a:latin typeface="PT Serif" panose="020A0603040505020204" pitchFamily="18" charset="77"/>
              </a:rPr>
              <a:t>DIAGNOSTIC CONSIDERATIONS </a:t>
            </a:r>
          </a:p>
        </p:txBody>
      </p:sp>
      <p:sp>
        <p:nvSpPr>
          <p:cNvPr id="3" name="Content Placeholder 2"/>
          <p:cNvSpPr>
            <a:spLocks noGrp="1"/>
          </p:cNvSpPr>
          <p:nvPr>
            <p:ph idx="1"/>
          </p:nvPr>
        </p:nvSpPr>
        <p:spPr>
          <a:xfrm>
            <a:off x="838200" y="1837055"/>
            <a:ext cx="10515600" cy="4351338"/>
          </a:xfrm>
          <a:ln w="28575">
            <a:solidFill>
              <a:srgbClr val="C00000"/>
            </a:solidFill>
          </a:ln>
        </p:spPr>
        <p:txBody>
          <a:bodyPr>
            <a:normAutofit fontScale="92500" lnSpcReduction="10000"/>
          </a:bodyPr>
          <a:lstStyle/>
          <a:p>
            <a:r>
              <a:rPr lang="en-US" dirty="0">
                <a:latin typeface="PT Serif" panose="020A0603040505020204" pitchFamily="18" charset="77"/>
              </a:rPr>
              <a:t>Recent meta-analysis of 14 studies (5727 CT angiography/CT perfusion imaging and 981 </a:t>
            </a:r>
            <a:r>
              <a:rPr lang="en-US" dirty="0" err="1">
                <a:latin typeface="PT Serif" panose="020A0603040505020204" pitchFamily="18" charset="77"/>
              </a:rPr>
              <a:t>noncontrast</a:t>
            </a:r>
            <a:r>
              <a:rPr lang="en-US" dirty="0">
                <a:latin typeface="PT Serif" panose="020A0603040505020204" pitchFamily="18" charset="77"/>
              </a:rPr>
              <a:t> CT patients) found that the </a:t>
            </a:r>
            <a:r>
              <a:rPr lang="en-US" dirty="0">
                <a:solidFill>
                  <a:srgbClr val="FF0000"/>
                </a:solidFill>
                <a:latin typeface="PT Serif" panose="020A0603040505020204" pitchFamily="18" charset="77"/>
              </a:rPr>
              <a:t>risk of acute kidney injury was significantly lower </a:t>
            </a:r>
            <a:r>
              <a:rPr lang="en-US" dirty="0">
                <a:latin typeface="PT Serif" panose="020A0603040505020204" pitchFamily="18" charset="77"/>
              </a:rPr>
              <a:t>for patients who had received contrast compared with those who did not.</a:t>
            </a:r>
          </a:p>
          <a:p>
            <a:r>
              <a:rPr lang="en-US" dirty="0">
                <a:latin typeface="PT Serif" panose="020A0603040505020204" pitchFamily="18" charset="77"/>
              </a:rPr>
              <a:t>More recent evidence suggests that the risk associated with the newer, more stable group II gadolinium-based contrast agent (</a:t>
            </a:r>
            <a:r>
              <a:rPr lang="en-US" dirty="0" err="1">
                <a:latin typeface="PT Serif" panose="020A0603040505020204" pitchFamily="18" charset="77"/>
              </a:rPr>
              <a:t>gadobenate</a:t>
            </a:r>
            <a:r>
              <a:rPr lang="en-US" dirty="0">
                <a:latin typeface="PT Serif" panose="020A0603040505020204" pitchFamily="18" charset="77"/>
              </a:rPr>
              <a:t> </a:t>
            </a:r>
            <a:r>
              <a:rPr lang="en-US" dirty="0" err="1">
                <a:latin typeface="PT Serif" panose="020A0603040505020204" pitchFamily="18" charset="77"/>
              </a:rPr>
              <a:t>dimeglumine</a:t>
            </a:r>
            <a:r>
              <a:rPr lang="en-US" dirty="0">
                <a:latin typeface="PT Serif" panose="020A0603040505020204" pitchFamily="18" charset="77"/>
              </a:rPr>
              <a:t>, </a:t>
            </a:r>
            <a:r>
              <a:rPr lang="en-US" dirty="0" err="1">
                <a:latin typeface="PT Serif" panose="020A0603040505020204" pitchFamily="18" charset="77"/>
              </a:rPr>
              <a:t>gadobutrol</a:t>
            </a:r>
            <a:r>
              <a:rPr lang="en-US" dirty="0">
                <a:latin typeface="PT Serif" panose="020A0603040505020204" pitchFamily="18" charset="77"/>
              </a:rPr>
              <a:t>, </a:t>
            </a:r>
            <a:r>
              <a:rPr lang="en-US" dirty="0" err="1">
                <a:latin typeface="PT Serif" panose="020A0603040505020204" pitchFamily="18" charset="77"/>
              </a:rPr>
              <a:t>gadoterate</a:t>
            </a:r>
            <a:r>
              <a:rPr lang="en-US" dirty="0">
                <a:latin typeface="PT Serif" panose="020A0603040505020204" pitchFamily="18" charset="77"/>
              </a:rPr>
              <a:t> meglumine, or gadoteridol) is </a:t>
            </a:r>
            <a:r>
              <a:rPr lang="en-US" dirty="0">
                <a:solidFill>
                  <a:srgbClr val="FF0000"/>
                </a:solidFill>
                <a:latin typeface="PT Serif" panose="020A0603040505020204" pitchFamily="18" charset="77"/>
              </a:rPr>
              <a:t>quite low (&lt;0.07%)</a:t>
            </a:r>
          </a:p>
          <a:p>
            <a:pPr marL="0" indent="0">
              <a:buNone/>
            </a:pPr>
            <a:endParaRPr lang="en-US" dirty="0">
              <a:solidFill>
                <a:srgbClr val="FF0000"/>
              </a:solidFill>
              <a:latin typeface="PT Serif" panose="020A0603040505020204" pitchFamily="18" charset="77"/>
            </a:endParaRPr>
          </a:p>
          <a:p>
            <a:r>
              <a:rPr lang="en-US" i="1" dirty="0">
                <a:solidFill>
                  <a:srgbClr val="002060"/>
                </a:solidFill>
                <a:latin typeface="PT Serif" panose="020A0603040505020204" pitchFamily="18" charset="77"/>
              </a:rPr>
              <a:t>In general, patients with kidney disease should not be denied CT angiography/ CT perfusion imaging or gadolinium-free MR imaging as they appear to be safe.</a:t>
            </a:r>
          </a:p>
        </p:txBody>
      </p:sp>
      <p:pic>
        <p:nvPicPr>
          <p:cNvPr id="4" name="Picture 3"/>
          <p:cNvPicPr>
            <a:picLocks noChangeAspect="1"/>
          </p:cNvPicPr>
          <p:nvPr/>
        </p:nvPicPr>
        <p:blipFill>
          <a:blip r:embed="rId2"/>
          <a:stretch>
            <a:fillRect/>
          </a:stretch>
        </p:blipFill>
        <p:spPr>
          <a:xfrm>
            <a:off x="9201150" y="307645"/>
            <a:ext cx="2152650" cy="1440522"/>
          </a:xfrm>
          <a:prstGeom prst="rect">
            <a:avLst/>
          </a:prstGeom>
        </p:spPr>
      </p:pic>
    </p:spTree>
    <p:extLst>
      <p:ext uri="{BB962C8B-B14F-4D97-AF65-F5344CB8AC3E}">
        <p14:creationId xmlns:p14="http://schemas.microsoft.com/office/powerpoint/2010/main" val="1417229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533C84F-C2F5-6C17-236D-3F7AD7CD908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760" y="188595"/>
            <a:ext cx="7372350" cy="64808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a:extLst>
              <a:ext uri="{FF2B5EF4-FFF2-40B4-BE49-F238E27FC236}">
                <a16:creationId xmlns:a16="http://schemas.microsoft.com/office/drawing/2014/main" id="{123BAD9D-4FC0-1DDC-477F-8E54318CB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8140" y="0"/>
            <a:ext cx="421386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60707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Diagnosis and management</a:t>
            </a:r>
          </a:p>
        </p:txBody>
      </p:sp>
      <p:sp>
        <p:nvSpPr>
          <p:cNvPr id="3" name="Content Placeholder 2"/>
          <p:cNvSpPr>
            <a:spLocks noGrp="1"/>
          </p:cNvSpPr>
          <p:nvPr>
            <p:ph idx="1"/>
          </p:nvPr>
        </p:nvSpPr>
        <p:spPr>
          <a:xfrm>
            <a:off x="838200" y="1825625"/>
            <a:ext cx="10515600" cy="4393942"/>
          </a:xfrm>
          <a:ln w="28575">
            <a:solidFill>
              <a:srgbClr val="C00000"/>
            </a:solidFill>
          </a:ln>
        </p:spPr>
        <p:txBody>
          <a:bodyPr>
            <a:normAutofit fontScale="77500" lnSpcReduction="20000"/>
          </a:bodyPr>
          <a:lstStyle/>
          <a:p>
            <a:r>
              <a:rPr lang="en-US" dirty="0">
                <a:latin typeface="PT Serif" panose="020A0603040505020204" pitchFamily="18" charset="77"/>
              </a:rPr>
              <a:t>Acute treatment is similar between non-dialysis CKD patients and the general population.</a:t>
            </a:r>
          </a:p>
          <a:p>
            <a:endParaRPr lang="en-US" dirty="0">
              <a:latin typeface="PT Serif" panose="020A0603040505020204" pitchFamily="18" charset="77"/>
            </a:endParaRPr>
          </a:p>
          <a:p>
            <a:r>
              <a:rPr lang="en-US" dirty="0">
                <a:latin typeface="PT Serif" panose="020A0603040505020204" pitchFamily="18" charset="77"/>
              </a:rPr>
              <a:t>However, for CKD patients on dialysis, there is a </a:t>
            </a:r>
            <a:r>
              <a:rPr lang="en-US" dirty="0">
                <a:solidFill>
                  <a:srgbClr val="FF0000"/>
                </a:solidFill>
                <a:latin typeface="PT Serif" panose="020A0603040505020204" pitchFamily="18" charset="77"/>
              </a:rPr>
              <a:t>higher risk of intracerebral </a:t>
            </a:r>
            <a:r>
              <a:rPr lang="en-US" dirty="0" err="1">
                <a:solidFill>
                  <a:srgbClr val="FF0000"/>
                </a:solidFill>
                <a:latin typeface="PT Serif" panose="020A0603040505020204" pitchFamily="18" charset="77"/>
              </a:rPr>
              <a:t>haemorrhage</a:t>
            </a:r>
            <a:r>
              <a:rPr lang="en-US" dirty="0">
                <a:solidFill>
                  <a:srgbClr val="FF0000"/>
                </a:solidFill>
                <a:latin typeface="PT Serif" panose="020A0603040505020204" pitchFamily="18" charset="77"/>
              </a:rPr>
              <a:t> </a:t>
            </a:r>
            <a:r>
              <a:rPr lang="en-US" dirty="0">
                <a:latin typeface="PT Serif" panose="020A0603040505020204" pitchFamily="18" charset="77"/>
              </a:rPr>
              <a:t>compared to the general population when administering tissue plasminogen activator, possibly due to endothelial and platelet dysfunction in these patients. (Dad et al)</a:t>
            </a:r>
          </a:p>
          <a:p>
            <a:endParaRPr lang="en-US" dirty="0">
              <a:latin typeface="PT Serif" panose="020A0603040505020204" pitchFamily="18" charset="77"/>
            </a:endParaRPr>
          </a:p>
          <a:p>
            <a:r>
              <a:rPr lang="en-US" dirty="0">
                <a:latin typeface="PT Serif" panose="020A0603040505020204" pitchFamily="18" charset="77"/>
              </a:rPr>
              <a:t>Although there is clearly a lack of evidence in this area, we would concur with the guidelines that </a:t>
            </a:r>
            <a:r>
              <a:rPr lang="en-US" dirty="0">
                <a:solidFill>
                  <a:srgbClr val="FF0000"/>
                </a:solidFill>
                <a:latin typeface="PT Serif" panose="020A0603040505020204" pitchFamily="18" charset="77"/>
              </a:rPr>
              <a:t>recommend intravenous thrombolysis use in otherwise-eligible patients with CKD.</a:t>
            </a:r>
          </a:p>
          <a:p>
            <a:endParaRPr lang="en-US" dirty="0">
              <a:solidFill>
                <a:srgbClr val="FF0000"/>
              </a:solidFill>
              <a:latin typeface="PT Serif" panose="020A0603040505020204" pitchFamily="18" charset="77"/>
            </a:endParaRPr>
          </a:p>
          <a:p>
            <a:r>
              <a:rPr lang="en-US" dirty="0">
                <a:latin typeface="PT Serif" panose="020A0603040505020204" pitchFamily="18" charset="77"/>
              </a:rPr>
              <a:t>The eﬃcacy of </a:t>
            </a:r>
            <a:r>
              <a:rPr lang="en-US" dirty="0">
                <a:solidFill>
                  <a:srgbClr val="FF0000"/>
                </a:solidFill>
                <a:latin typeface="PT Serif" panose="020A0603040505020204" pitchFamily="18" charset="77"/>
              </a:rPr>
              <a:t>mechanical </a:t>
            </a:r>
            <a:r>
              <a:rPr lang="en-US" dirty="0" err="1">
                <a:solidFill>
                  <a:srgbClr val="FF0000"/>
                </a:solidFill>
                <a:latin typeface="PT Serif" panose="020A0603040505020204" pitchFamily="18" charset="77"/>
              </a:rPr>
              <a:t>thrombectomy</a:t>
            </a:r>
            <a:r>
              <a:rPr lang="en-US" dirty="0">
                <a:solidFill>
                  <a:srgbClr val="FF0000"/>
                </a:solidFill>
                <a:latin typeface="PT Serif" panose="020A0603040505020204" pitchFamily="18" charset="77"/>
              </a:rPr>
              <a:t> </a:t>
            </a:r>
            <a:r>
              <a:rPr lang="en-US" dirty="0">
                <a:latin typeface="PT Serif" panose="020A0603040505020204" pitchFamily="18" charset="77"/>
              </a:rPr>
              <a:t>as an alternative to thrombolysis in CKD patients </a:t>
            </a:r>
            <a:r>
              <a:rPr lang="en-US" dirty="0">
                <a:solidFill>
                  <a:srgbClr val="FF0000"/>
                </a:solidFill>
                <a:latin typeface="PT Serif" panose="020A0603040505020204" pitchFamily="18" charset="77"/>
              </a:rPr>
              <a:t>is yet to be adequately established. </a:t>
            </a:r>
          </a:p>
        </p:txBody>
      </p:sp>
    </p:spTree>
    <p:extLst>
      <p:ext uri="{BB962C8B-B14F-4D97-AF65-F5344CB8AC3E}">
        <p14:creationId xmlns:p14="http://schemas.microsoft.com/office/powerpoint/2010/main" val="2627454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25830"/>
            <a:ext cx="7287883" cy="5251133"/>
          </a:xfrm>
          <a:ln w="28575">
            <a:solidFill>
              <a:srgbClr val="C00000"/>
            </a:solidFill>
          </a:ln>
        </p:spPr>
        <p:txBody>
          <a:bodyPr>
            <a:normAutofit/>
          </a:bodyPr>
          <a:lstStyle/>
          <a:p>
            <a:r>
              <a:rPr lang="en-US" dirty="0" err="1">
                <a:latin typeface="PT Serif" panose="020A0603040505020204" pitchFamily="18" charset="77"/>
              </a:rPr>
              <a:t>Hyperhomocysteinaemia</a:t>
            </a:r>
            <a:r>
              <a:rPr lang="en-US" dirty="0">
                <a:latin typeface="PT Serif" panose="020A0603040505020204" pitchFamily="18" charset="77"/>
              </a:rPr>
              <a:t> is highly prevalent in CKD and has been associated with stroke. </a:t>
            </a:r>
          </a:p>
          <a:p>
            <a:r>
              <a:rPr lang="en-US" dirty="0">
                <a:latin typeface="PT Serif" panose="020A0603040505020204" pitchFamily="18" charset="77"/>
              </a:rPr>
              <a:t>However, clinical trials have </a:t>
            </a:r>
            <a:r>
              <a:rPr lang="en-US" dirty="0">
                <a:solidFill>
                  <a:srgbClr val="FF0000"/>
                </a:solidFill>
                <a:latin typeface="PT Serif" panose="020A0603040505020204" pitchFamily="18" charset="77"/>
              </a:rPr>
              <a:t>failed to provide compelling evidence that vitamin therapy with folic acid provides beneﬁt in reducing stroke risk</a:t>
            </a:r>
          </a:p>
          <a:p>
            <a:r>
              <a:rPr lang="en-US" dirty="0">
                <a:latin typeface="PT Serif" panose="020A0603040505020204" pitchFamily="18" charset="77"/>
              </a:rPr>
              <a:t>The process of dialysis causes signiﬁcant </a:t>
            </a:r>
            <a:r>
              <a:rPr lang="en-US" dirty="0" err="1">
                <a:latin typeface="PT Serif" panose="020A0603040505020204" pitchFamily="18" charset="77"/>
              </a:rPr>
              <a:t>haemodynamic</a:t>
            </a:r>
            <a:r>
              <a:rPr lang="en-US" dirty="0">
                <a:latin typeface="PT Serif" panose="020A0603040505020204" pitchFamily="18" charset="77"/>
              </a:rPr>
              <a:t> shifts, these changes in blood ﬂow are hypothesized to adversely aﬀect end organs and result in </a:t>
            </a:r>
            <a:r>
              <a:rPr lang="en-US" dirty="0">
                <a:solidFill>
                  <a:srgbClr val="FF0000"/>
                </a:solidFill>
                <a:latin typeface="PT Serif" panose="020A0603040505020204" pitchFamily="18" charset="77"/>
              </a:rPr>
              <a:t>perfusion related brain injury</a:t>
            </a:r>
          </a:p>
        </p:txBody>
      </p:sp>
      <p:pic>
        <p:nvPicPr>
          <p:cNvPr id="4" name="Picture 3"/>
          <p:cNvPicPr>
            <a:picLocks noChangeAspect="1"/>
          </p:cNvPicPr>
          <p:nvPr/>
        </p:nvPicPr>
        <p:blipFill>
          <a:blip r:embed="rId2"/>
          <a:stretch>
            <a:fillRect/>
          </a:stretch>
        </p:blipFill>
        <p:spPr>
          <a:xfrm>
            <a:off x="8244049" y="1988820"/>
            <a:ext cx="3666011" cy="3174089"/>
          </a:xfrm>
          <a:prstGeom prst="rect">
            <a:avLst/>
          </a:prstGeom>
        </p:spPr>
      </p:pic>
    </p:spTree>
    <p:extLst>
      <p:ext uri="{BB962C8B-B14F-4D97-AF65-F5344CB8AC3E}">
        <p14:creationId xmlns:p14="http://schemas.microsoft.com/office/powerpoint/2010/main" val="1506022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latin typeface="PT Serif" panose="020A0603040505020204" pitchFamily="18" charset="77"/>
              </a:rPr>
              <a:t>Case1. ? Watershed Infarct</a:t>
            </a:r>
          </a:p>
        </p:txBody>
      </p:sp>
      <p:pic>
        <p:nvPicPr>
          <p:cNvPr id="4" name="Content Placeholder 3"/>
          <p:cNvPicPr>
            <a:picLocks noGrp="1" noChangeAspect="1"/>
          </p:cNvPicPr>
          <p:nvPr>
            <p:ph idx="1"/>
          </p:nvPr>
        </p:nvPicPr>
        <p:blipFill>
          <a:blip r:embed="rId2"/>
          <a:stretch>
            <a:fillRect/>
          </a:stretch>
        </p:blipFill>
        <p:spPr>
          <a:xfrm>
            <a:off x="4364965" y="2027208"/>
            <a:ext cx="6626525" cy="3640347"/>
          </a:xfrm>
          <a:prstGeom prst="rect">
            <a:avLst/>
          </a:prstGeom>
        </p:spPr>
      </p:pic>
      <p:pic>
        <p:nvPicPr>
          <p:cNvPr id="5" name="Picture 4"/>
          <p:cNvPicPr>
            <a:picLocks noChangeAspect="1"/>
          </p:cNvPicPr>
          <p:nvPr/>
        </p:nvPicPr>
        <p:blipFill>
          <a:blip r:embed="rId3"/>
          <a:stretch>
            <a:fillRect/>
          </a:stretch>
        </p:blipFill>
        <p:spPr>
          <a:xfrm>
            <a:off x="1127454" y="2027208"/>
            <a:ext cx="3021852" cy="3640347"/>
          </a:xfrm>
          <a:prstGeom prst="rect">
            <a:avLst/>
          </a:prstGeom>
        </p:spPr>
      </p:pic>
    </p:spTree>
    <p:extLst>
      <p:ext uri="{BB962C8B-B14F-4D97-AF65-F5344CB8AC3E}">
        <p14:creationId xmlns:p14="http://schemas.microsoft.com/office/powerpoint/2010/main" val="274880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 y="1828801"/>
            <a:ext cx="6928780" cy="1177290"/>
          </a:xfrm>
          <a:ln w="28575">
            <a:solidFill>
              <a:srgbClr val="C00000"/>
            </a:solidFill>
          </a:ln>
        </p:spPr>
        <p:txBody>
          <a:bodyPr>
            <a:normAutofit/>
          </a:bodyPr>
          <a:lstStyle/>
          <a:p>
            <a:pPr marL="0" indent="0" algn="ctr">
              <a:buNone/>
            </a:pPr>
            <a:r>
              <a:rPr lang="en-US" dirty="0">
                <a:latin typeface="PT Serif" panose="020A0603040505020204" pitchFamily="18" charset="77"/>
              </a:rPr>
              <a:t>Erythropoietin-stimulating agents increase the risk of stroke in dialysis CKD</a:t>
            </a:r>
          </a:p>
        </p:txBody>
      </p:sp>
      <p:pic>
        <p:nvPicPr>
          <p:cNvPr id="4" name="Picture 3"/>
          <p:cNvPicPr>
            <a:picLocks noChangeAspect="1"/>
          </p:cNvPicPr>
          <p:nvPr/>
        </p:nvPicPr>
        <p:blipFill>
          <a:blip r:embed="rId2"/>
          <a:stretch>
            <a:fillRect/>
          </a:stretch>
        </p:blipFill>
        <p:spPr>
          <a:xfrm>
            <a:off x="1740832" y="3556860"/>
            <a:ext cx="3812875" cy="2388249"/>
          </a:xfrm>
          <a:prstGeom prst="rect">
            <a:avLst/>
          </a:prstGeom>
        </p:spPr>
      </p:pic>
      <p:pic>
        <p:nvPicPr>
          <p:cNvPr id="6" name="Picture 5">
            <a:extLst>
              <a:ext uri="{FF2B5EF4-FFF2-40B4-BE49-F238E27FC236}">
                <a16:creationId xmlns:a16="http://schemas.microsoft.com/office/drawing/2014/main" id="{DF6EBDFD-3B5D-36CC-3728-511C0E462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8830" y="0"/>
            <a:ext cx="434662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35034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600" dirty="0">
                <a:latin typeface="PT Serif" panose="020A0603040505020204" pitchFamily="18" charset="77"/>
              </a:rPr>
              <a:t>Suggestions for dialysis prescribing in acute stroke</a:t>
            </a:r>
          </a:p>
        </p:txBody>
      </p:sp>
      <p:pic>
        <p:nvPicPr>
          <p:cNvPr id="4" name="Content Placeholder 3"/>
          <p:cNvPicPr>
            <a:picLocks noGrp="1" noChangeAspect="1"/>
          </p:cNvPicPr>
          <p:nvPr>
            <p:ph idx="1"/>
          </p:nvPr>
        </p:nvPicPr>
        <p:blipFill rotWithShape="1">
          <a:blip r:embed="rId2"/>
          <a:srcRect l="27957" t="34964" r="29221" b="20034"/>
          <a:stretch/>
        </p:blipFill>
        <p:spPr>
          <a:xfrm>
            <a:off x="1181819" y="1337094"/>
            <a:ext cx="9687463" cy="5520906"/>
          </a:xfrm>
          <a:prstGeom prst="rect">
            <a:avLst/>
          </a:prstGeom>
        </p:spPr>
      </p:pic>
    </p:spTree>
    <p:extLst>
      <p:ext uri="{BB962C8B-B14F-4D97-AF65-F5344CB8AC3E}">
        <p14:creationId xmlns:p14="http://schemas.microsoft.com/office/powerpoint/2010/main" val="3025657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a:bodyPr>
          <a:lstStyle/>
          <a:p>
            <a:pPr algn="ctr"/>
            <a:r>
              <a:rPr lang="en-US" sz="3600" dirty="0">
                <a:latin typeface="PT Serif" panose="020A0603040505020204" pitchFamily="18" charset="77"/>
              </a:rPr>
              <a:t>Central pontine myelination (Osmotic Demyelination Syndrome)(ODS)</a:t>
            </a:r>
          </a:p>
        </p:txBody>
      </p:sp>
      <p:sp>
        <p:nvSpPr>
          <p:cNvPr id="3" name="Content Placeholder 2"/>
          <p:cNvSpPr>
            <a:spLocks noGrp="1"/>
          </p:cNvSpPr>
          <p:nvPr>
            <p:ph idx="1"/>
          </p:nvPr>
        </p:nvSpPr>
        <p:spPr>
          <a:xfrm>
            <a:off x="838200" y="1825625"/>
            <a:ext cx="10515600" cy="4109045"/>
          </a:xfrm>
          <a:ln w="28575">
            <a:solidFill>
              <a:srgbClr val="C00000"/>
            </a:solidFill>
          </a:ln>
        </p:spPr>
        <p:txBody>
          <a:bodyPr>
            <a:normAutofit fontScale="92500" lnSpcReduction="10000"/>
          </a:bodyPr>
          <a:lstStyle/>
          <a:p>
            <a:r>
              <a:rPr lang="en-US" dirty="0">
                <a:latin typeface="PT Serif" panose="020A0603040505020204" pitchFamily="18" charset="77"/>
              </a:rPr>
              <a:t>Rapid plasma osmotic fluctuations during hemodialysis can result in central pontine myelinolysis.</a:t>
            </a:r>
          </a:p>
          <a:p>
            <a:r>
              <a:rPr lang="en-US" dirty="0">
                <a:latin typeface="PT Serif" panose="020A0603040505020204" pitchFamily="18" charset="77"/>
              </a:rPr>
              <a:t>This is more likely in patients with </a:t>
            </a:r>
            <a:r>
              <a:rPr lang="en-US" dirty="0">
                <a:solidFill>
                  <a:srgbClr val="FF0000"/>
                </a:solidFill>
                <a:latin typeface="PT Serif" panose="020A0603040505020204" pitchFamily="18" charset="77"/>
              </a:rPr>
              <a:t>chronic </a:t>
            </a:r>
            <a:r>
              <a:rPr lang="en-US" dirty="0" err="1">
                <a:solidFill>
                  <a:srgbClr val="FF0000"/>
                </a:solidFill>
                <a:latin typeface="PT Serif" panose="020A0603040505020204" pitchFamily="18" charset="77"/>
              </a:rPr>
              <a:t>hyponatraemia</a:t>
            </a:r>
            <a:r>
              <a:rPr lang="en-US" dirty="0">
                <a:solidFill>
                  <a:srgbClr val="FF0000"/>
                </a:solidFill>
                <a:latin typeface="PT Serif" panose="020A0603040505020204" pitchFamily="18" charset="77"/>
              </a:rPr>
              <a:t> and elevated serum osmolality.</a:t>
            </a:r>
            <a:r>
              <a:rPr lang="en-US" dirty="0">
                <a:latin typeface="PT Serif" panose="020A0603040505020204" pitchFamily="18" charset="77"/>
              </a:rPr>
              <a:t> </a:t>
            </a:r>
          </a:p>
          <a:p>
            <a:r>
              <a:rPr lang="en-US" dirty="0">
                <a:latin typeface="PT Serif" panose="020A0603040505020204" pitchFamily="18" charset="77"/>
              </a:rPr>
              <a:t>The initial symptoms, such as dysarthria, dysphagia, facial and limb weakness, can mimic a stroke. Sometimes locked in syndrome.</a:t>
            </a:r>
          </a:p>
          <a:p>
            <a:r>
              <a:rPr lang="en-US" dirty="0">
                <a:latin typeface="PT Serif" panose="020A0603040505020204" pitchFamily="18" charset="77"/>
              </a:rPr>
              <a:t>MRI shows characteristic oedema in the pons and extrapontine regions. </a:t>
            </a:r>
          </a:p>
          <a:p>
            <a:r>
              <a:rPr lang="en-US" sz="2600" dirty="0">
                <a:solidFill>
                  <a:srgbClr val="002060"/>
                </a:solidFill>
                <a:effectLst/>
                <a:latin typeface="PT Serif" panose="020A0603040505020204" pitchFamily="18" charset="77"/>
              </a:rPr>
              <a:t>Guidelines from 2024 state that a correction of a sodium level of 120 mmol/L or less by more than </a:t>
            </a:r>
            <a:r>
              <a:rPr lang="en-US" sz="2600" dirty="0">
                <a:solidFill>
                  <a:srgbClr val="FF0000"/>
                </a:solidFill>
                <a:effectLst/>
                <a:latin typeface="PT Serif" panose="020A0603040505020204" pitchFamily="18" charset="77"/>
              </a:rPr>
              <a:t>10 mmol/L within 24 hours or by more than 18 mmol/L within 48 hours</a:t>
            </a:r>
            <a:r>
              <a:rPr lang="en-US" sz="2600" dirty="0">
                <a:solidFill>
                  <a:srgbClr val="002060"/>
                </a:solidFill>
                <a:effectLst/>
                <a:latin typeface="PT Serif" panose="020A0603040505020204" pitchFamily="18" charset="77"/>
              </a:rPr>
              <a:t> should be avoided. </a:t>
            </a:r>
            <a:endParaRPr lang="en-US" sz="2600" dirty="0">
              <a:solidFill>
                <a:srgbClr val="002060"/>
              </a:solidFill>
              <a:latin typeface="PT Serif" panose="020A0603040505020204" pitchFamily="18" charset="77"/>
            </a:endParaRPr>
          </a:p>
          <a:p>
            <a:endParaRPr lang="en-US" dirty="0"/>
          </a:p>
        </p:txBody>
      </p:sp>
      <p:sp>
        <p:nvSpPr>
          <p:cNvPr id="4" name="Rectangle 3"/>
          <p:cNvSpPr/>
          <p:nvPr/>
        </p:nvSpPr>
        <p:spPr>
          <a:xfrm>
            <a:off x="627016" y="5934670"/>
            <a:ext cx="10981509" cy="369332"/>
          </a:xfrm>
          <a:prstGeom prst="rect">
            <a:avLst/>
          </a:prstGeom>
        </p:spPr>
        <p:txBody>
          <a:bodyPr wrap="square">
            <a:spAutoFit/>
          </a:bodyPr>
          <a:lstStyle/>
          <a:p>
            <a:r>
              <a:rPr lang="en-US" dirty="0"/>
              <a:t>*</a:t>
            </a:r>
            <a:endParaRPr lang="en-US" sz="1600" dirty="0"/>
          </a:p>
        </p:txBody>
      </p:sp>
    </p:spTree>
    <p:extLst>
      <p:ext uri="{BB962C8B-B14F-4D97-AF65-F5344CB8AC3E}">
        <p14:creationId xmlns:p14="http://schemas.microsoft.com/office/powerpoint/2010/main" val="1942018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9460E-A4CF-4484-0D31-CE9DB5ECE5BE}"/>
              </a:ext>
            </a:extLst>
          </p:cNvPr>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Cause of ODS:</a:t>
            </a:r>
          </a:p>
        </p:txBody>
      </p:sp>
      <p:sp>
        <p:nvSpPr>
          <p:cNvPr id="3" name="Content Placeholder 2">
            <a:extLst>
              <a:ext uri="{FF2B5EF4-FFF2-40B4-BE49-F238E27FC236}">
                <a16:creationId xmlns:a16="http://schemas.microsoft.com/office/drawing/2014/main" id="{6A50A2B7-603B-A88D-F0D8-07DB5B97566E}"/>
              </a:ext>
            </a:extLst>
          </p:cNvPr>
          <p:cNvSpPr>
            <a:spLocks noGrp="1"/>
          </p:cNvSpPr>
          <p:nvPr>
            <p:ph idx="1"/>
          </p:nvPr>
        </p:nvSpPr>
        <p:spPr>
          <a:ln w="38100">
            <a:solidFill>
              <a:srgbClr val="C00000"/>
            </a:solidFill>
          </a:ln>
        </p:spPr>
        <p:txBody>
          <a:bodyPr>
            <a:normAutofit/>
          </a:bodyPr>
          <a:lstStyle/>
          <a:p>
            <a:pPr>
              <a:buFont typeface="Wingdings" pitchFamily="2" charset="2"/>
              <a:buChar char="ü"/>
            </a:pPr>
            <a:r>
              <a:rPr lang="en-US" dirty="0">
                <a:latin typeface="PT Serif" panose="020A0603040505020204" pitchFamily="18" charset="77"/>
              </a:rPr>
              <a:t>Rapid correction of chronic hyponatremia</a:t>
            </a:r>
          </a:p>
          <a:p>
            <a:pPr>
              <a:buFont typeface="Wingdings" pitchFamily="2" charset="2"/>
              <a:buChar char="ü"/>
            </a:pPr>
            <a:r>
              <a:rPr lang="en-US" dirty="0">
                <a:latin typeface="PT Serif" panose="020A0603040505020204" pitchFamily="18" charset="77"/>
              </a:rPr>
              <a:t>Chronic alcoholism</a:t>
            </a:r>
          </a:p>
          <a:p>
            <a:pPr>
              <a:buFont typeface="Wingdings" pitchFamily="2" charset="2"/>
              <a:buChar char="ü"/>
            </a:pPr>
            <a:r>
              <a:rPr lang="en-US" dirty="0">
                <a:latin typeface="PT Serif" panose="020A0603040505020204" pitchFamily="18" charset="77"/>
              </a:rPr>
              <a:t>Malnutrition</a:t>
            </a:r>
          </a:p>
          <a:p>
            <a:pPr>
              <a:buFont typeface="Wingdings" pitchFamily="2" charset="2"/>
              <a:buChar char="ü"/>
            </a:pPr>
            <a:r>
              <a:rPr lang="en-US" dirty="0">
                <a:latin typeface="PT Serif" panose="020A0603040505020204" pitchFamily="18" charset="77"/>
              </a:rPr>
              <a:t>Liver Disease</a:t>
            </a:r>
          </a:p>
          <a:p>
            <a:pPr>
              <a:buFont typeface="Wingdings" pitchFamily="2" charset="2"/>
              <a:buChar char="ü"/>
            </a:pPr>
            <a:r>
              <a:rPr lang="en-US" dirty="0">
                <a:latin typeface="PT Serif" panose="020A0603040505020204" pitchFamily="18" charset="77"/>
              </a:rPr>
              <a:t>Hypokalemia(</a:t>
            </a:r>
            <a:r>
              <a:rPr lang="en-US" sz="1600" dirty="0">
                <a:latin typeface="PT Serif" panose="020A0603040505020204" pitchFamily="18" charset="77"/>
              </a:rPr>
              <a:t>in contrast to </a:t>
            </a:r>
            <a:r>
              <a:rPr lang="en-US" sz="1600" dirty="0">
                <a:effectLst/>
                <a:latin typeface="PT Serif" panose="020A0603040505020204" pitchFamily="18" charset="77"/>
              </a:rPr>
              <a:t>neurologic complications of sodium disorders, which typically affect the central nervous system, potassium disturbances most commonly affect the peripheral nervous system. </a:t>
            </a:r>
            <a:endParaRPr lang="en-US" dirty="0">
              <a:latin typeface="PT Serif" panose="020A0603040505020204" pitchFamily="18" charset="77"/>
            </a:endParaRPr>
          </a:p>
          <a:p>
            <a:pPr>
              <a:buFont typeface="Wingdings" pitchFamily="2" charset="2"/>
              <a:buChar char="ü"/>
            </a:pPr>
            <a:r>
              <a:rPr lang="en-US" dirty="0">
                <a:latin typeface="PT Serif" panose="020A0603040505020204" pitchFamily="18" charset="77"/>
              </a:rPr>
              <a:t>Chronic kidney disease or hemodialysis</a:t>
            </a:r>
          </a:p>
          <a:p>
            <a:pPr>
              <a:buFont typeface="Wingdings" pitchFamily="2" charset="2"/>
              <a:buChar char="ü"/>
            </a:pPr>
            <a:r>
              <a:rPr lang="en-US" dirty="0">
                <a:latin typeface="PT Serif" panose="020A0603040505020204" pitchFamily="18" charset="77"/>
              </a:rPr>
              <a:t>Severe systemic illness or extensive osmolality</a:t>
            </a:r>
          </a:p>
        </p:txBody>
      </p:sp>
    </p:spTree>
    <p:extLst>
      <p:ext uri="{BB962C8B-B14F-4D97-AF65-F5344CB8AC3E}">
        <p14:creationId xmlns:p14="http://schemas.microsoft.com/office/powerpoint/2010/main" val="33312238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737778" y="1405891"/>
            <a:ext cx="5854609" cy="3915048"/>
          </a:xfrm>
          <a:prstGeom prst="rect">
            <a:avLst/>
          </a:prstGeom>
        </p:spPr>
      </p:pic>
      <p:pic>
        <p:nvPicPr>
          <p:cNvPr id="5" name="Picture 4"/>
          <p:cNvPicPr>
            <a:picLocks noChangeAspect="1"/>
          </p:cNvPicPr>
          <p:nvPr/>
        </p:nvPicPr>
        <p:blipFill rotWithShape="1">
          <a:blip r:embed="rId3"/>
          <a:srcRect b="13125"/>
          <a:stretch/>
        </p:blipFill>
        <p:spPr>
          <a:xfrm>
            <a:off x="6775269" y="1508761"/>
            <a:ext cx="4728754" cy="3691889"/>
          </a:xfrm>
          <a:prstGeom prst="rect">
            <a:avLst/>
          </a:prstGeom>
        </p:spPr>
      </p:pic>
    </p:spTree>
    <p:extLst>
      <p:ext uri="{BB962C8B-B14F-4D97-AF65-F5344CB8AC3E}">
        <p14:creationId xmlns:p14="http://schemas.microsoft.com/office/powerpoint/2010/main" val="2737734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Most neurological disturbances associated with the uremic state do </a:t>
            </a:r>
            <a:r>
              <a:rPr lang="en-US" dirty="0">
                <a:solidFill>
                  <a:srgbClr val="FF0000"/>
                </a:solidFill>
                <a:latin typeface="PT Serif" panose="020A0603040505020204" pitchFamily="18" charset="77"/>
              </a:rPr>
              <a:t>not respond fully </a:t>
            </a:r>
            <a:r>
              <a:rPr lang="en-US" dirty="0">
                <a:latin typeface="PT Serif" panose="020A0603040505020204" pitchFamily="18" charset="77"/>
              </a:rPr>
              <a:t>to renal replacement therapy. </a:t>
            </a:r>
          </a:p>
          <a:p>
            <a:r>
              <a:rPr lang="en-US" dirty="0">
                <a:latin typeface="PT Serif" panose="020A0603040505020204" pitchFamily="18" charset="77"/>
              </a:rPr>
              <a:t>There are also complications specifically </a:t>
            </a:r>
            <a:r>
              <a:rPr lang="en-US" dirty="0">
                <a:solidFill>
                  <a:srgbClr val="FF0000"/>
                </a:solidFill>
                <a:latin typeface="PT Serif" panose="020A0603040505020204" pitchFamily="18" charset="77"/>
              </a:rPr>
              <a:t>associated with dialysis and transplantation. </a:t>
            </a:r>
          </a:p>
          <a:p>
            <a:pPr marL="0" indent="0">
              <a:buNone/>
            </a:pPr>
            <a:endParaRPr lang="en-US" dirty="0">
              <a:solidFill>
                <a:srgbClr val="FF0000"/>
              </a:solidFill>
              <a:latin typeface="PT Serif" panose="020A0603040505020204" pitchFamily="18" charset="77"/>
            </a:endParaRPr>
          </a:p>
          <a:p>
            <a:r>
              <a:rPr lang="en-US" i="1" dirty="0">
                <a:solidFill>
                  <a:srgbClr val="002060"/>
                </a:solidFill>
                <a:latin typeface="PT Serif" panose="020A0603040505020204" pitchFamily="18" charset="77"/>
              </a:rPr>
              <a:t>A multidisciplinary approach, involving both nephrologists and neurologists, is critical for the diagnosis and effective management of these disorders.</a:t>
            </a:r>
          </a:p>
          <a:p>
            <a:pPr marL="0" indent="0">
              <a:buNone/>
            </a:pPr>
            <a:endParaRPr lang="en-US" dirty="0"/>
          </a:p>
        </p:txBody>
      </p:sp>
      <p:sp>
        <p:nvSpPr>
          <p:cNvPr id="4" name="Right Arrow 3">
            <a:extLst>
              <a:ext uri="{FF2B5EF4-FFF2-40B4-BE49-F238E27FC236}">
                <a16:creationId xmlns:a16="http://schemas.microsoft.com/office/drawing/2014/main" id="{B645EFF1-0392-DA8F-F370-A6770801FFE6}"/>
              </a:ext>
            </a:extLst>
          </p:cNvPr>
          <p:cNvSpPr/>
          <p:nvPr/>
        </p:nvSpPr>
        <p:spPr>
          <a:xfrm>
            <a:off x="91440" y="4103370"/>
            <a:ext cx="978408" cy="484632"/>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4269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Dialysis dementia </a:t>
            </a:r>
          </a:p>
        </p:txBody>
      </p:sp>
      <p:sp>
        <p:nvSpPr>
          <p:cNvPr id="3" name="Content Placeholder 2"/>
          <p:cNvSpPr>
            <a:spLocks noGrp="1"/>
          </p:cNvSpPr>
          <p:nvPr>
            <p:ph idx="1"/>
          </p:nvPr>
        </p:nvSpPr>
        <p:spPr>
          <a:xfrm>
            <a:off x="838200" y="1825625"/>
            <a:ext cx="9358223" cy="4351338"/>
          </a:xfrm>
          <a:ln w="28575">
            <a:solidFill>
              <a:srgbClr val="C00000"/>
            </a:solidFill>
          </a:ln>
        </p:spPr>
        <p:txBody>
          <a:bodyPr>
            <a:normAutofit/>
          </a:bodyPr>
          <a:lstStyle/>
          <a:p>
            <a:r>
              <a:rPr lang="en-US" dirty="0">
                <a:latin typeface="PT Serif" panose="020A0603040505020204" pitchFamily="18" charset="77"/>
              </a:rPr>
              <a:t>The reported prevalence of cognitive impairment in dialysis is estimated at between </a:t>
            </a:r>
            <a:r>
              <a:rPr lang="en-US" dirty="0">
                <a:solidFill>
                  <a:srgbClr val="FF0000"/>
                </a:solidFill>
                <a:latin typeface="PT Serif" panose="020A0603040505020204" pitchFamily="18" charset="77"/>
              </a:rPr>
              <a:t>30% and 60% </a:t>
            </a:r>
            <a:r>
              <a:rPr lang="en-US" dirty="0">
                <a:latin typeface="PT Serif" panose="020A0603040505020204" pitchFamily="18" charset="77"/>
              </a:rPr>
              <a:t>while </a:t>
            </a:r>
            <a:r>
              <a:rPr lang="en-US" dirty="0">
                <a:solidFill>
                  <a:srgbClr val="FF0000"/>
                </a:solidFill>
                <a:latin typeface="PT Serif" panose="020A0603040505020204" pitchFamily="18" charset="77"/>
              </a:rPr>
              <a:t>less than 5% </a:t>
            </a:r>
            <a:r>
              <a:rPr lang="en-US" dirty="0">
                <a:latin typeface="PT Serif" panose="020A0603040505020204" pitchFamily="18" charset="77"/>
              </a:rPr>
              <a:t>of patients have clinically documented histories of cognitive impairment(McQuillan et al)</a:t>
            </a:r>
          </a:p>
          <a:p>
            <a:r>
              <a:rPr lang="en-US" dirty="0">
                <a:latin typeface="PT Serif" panose="020A0603040505020204" pitchFamily="18" charset="77"/>
              </a:rPr>
              <a:t>Dialysis-associated dementia has been described ‘with </a:t>
            </a:r>
            <a:r>
              <a:rPr lang="en-US" dirty="0" err="1">
                <a:solidFill>
                  <a:srgbClr val="FF0000"/>
                </a:solidFill>
                <a:latin typeface="PT Serif" panose="020A0603040505020204" pitchFamily="18" charset="77"/>
              </a:rPr>
              <a:t>aluminium</a:t>
            </a:r>
            <a:r>
              <a:rPr lang="en-US" dirty="0">
                <a:solidFill>
                  <a:srgbClr val="FF0000"/>
                </a:solidFill>
                <a:latin typeface="PT Serif" panose="020A0603040505020204" pitchFamily="18" charset="77"/>
              </a:rPr>
              <a:t> neurotoxicity </a:t>
            </a:r>
            <a:r>
              <a:rPr lang="en-US" dirty="0">
                <a:latin typeface="PT Serif" panose="020A0603040505020204" pitchFamily="18" charset="77"/>
              </a:rPr>
              <a:t>widely recognized as the causative factor</a:t>
            </a:r>
          </a:p>
          <a:p>
            <a:r>
              <a:rPr lang="en-US" dirty="0">
                <a:latin typeface="PT Serif" panose="020A0603040505020204" pitchFamily="18" charset="77"/>
              </a:rPr>
              <a:t>Cognitive impairment secondary to </a:t>
            </a:r>
            <a:r>
              <a:rPr lang="en-US" dirty="0">
                <a:solidFill>
                  <a:srgbClr val="FF0000"/>
                </a:solidFill>
                <a:latin typeface="PT Serif" panose="020A0603040505020204" pitchFamily="18" charset="77"/>
              </a:rPr>
              <a:t>vascular disease is probably more common than Alzheimer’s disease </a:t>
            </a:r>
            <a:r>
              <a:rPr lang="en-US" dirty="0">
                <a:latin typeface="PT Serif" panose="020A0603040505020204" pitchFamily="18" charset="77"/>
              </a:rPr>
              <a:t>in </a:t>
            </a:r>
            <a:r>
              <a:rPr lang="en-US" dirty="0" err="1">
                <a:latin typeface="PT Serif" panose="020A0603040505020204" pitchFamily="18" charset="77"/>
              </a:rPr>
              <a:t>haemodialysis</a:t>
            </a:r>
            <a:r>
              <a:rPr lang="en-US" dirty="0">
                <a:latin typeface="PT Serif" panose="020A0603040505020204" pitchFamily="18" charset="77"/>
              </a:rPr>
              <a:t> patients</a:t>
            </a:r>
          </a:p>
        </p:txBody>
      </p:sp>
      <p:sp>
        <p:nvSpPr>
          <p:cNvPr id="4" name="Rectangle 3"/>
          <p:cNvSpPr/>
          <p:nvPr/>
        </p:nvSpPr>
        <p:spPr>
          <a:xfrm>
            <a:off x="757646" y="6211669"/>
            <a:ext cx="10596154" cy="369332"/>
          </a:xfrm>
          <a:prstGeom prst="rect">
            <a:avLst/>
          </a:prstGeom>
        </p:spPr>
        <p:txBody>
          <a:bodyPr wrap="square">
            <a:spAutoFit/>
          </a:bodyPr>
          <a:lstStyle/>
          <a:p>
            <a:r>
              <a:rPr lang="en-US" dirty="0"/>
              <a:t> </a:t>
            </a:r>
          </a:p>
        </p:txBody>
      </p:sp>
      <p:pic>
        <p:nvPicPr>
          <p:cNvPr id="5" name="Picture 4"/>
          <p:cNvPicPr>
            <a:picLocks noChangeAspect="1"/>
          </p:cNvPicPr>
          <p:nvPr/>
        </p:nvPicPr>
        <p:blipFill>
          <a:blip r:embed="rId2"/>
          <a:stretch>
            <a:fillRect/>
          </a:stretch>
        </p:blipFill>
        <p:spPr>
          <a:xfrm>
            <a:off x="8811884" y="185341"/>
            <a:ext cx="3048000" cy="1504950"/>
          </a:xfrm>
          <a:prstGeom prst="rect">
            <a:avLst/>
          </a:prstGeom>
        </p:spPr>
      </p:pic>
      <p:pic>
        <p:nvPicPr>
          <p:cNvPr id="6" name="Picture 5"/>
          <p:cNvPicPr>
            <a:picLocks noChangeAspect="1"/>
          </p:cNvPicPr>
          <p:nvPr/>
        </p:nvPicPr>
        <p:blipFill>
          <a:blip r:embed="rId3"/>
          <a:stretch>
            <a:fillRect/>
          </a:stretch>
        </p:blipFill>
        <p:spPr>
          <a:xfrm>
            <a:off x="10335884" y="4271963"/>
            <a:ext cx="1714500" cy="1905000"/>
          </a:xfrm>
          <a:prstGeom prst="rect">
            <a:avLst/>
          </a:prstGeom>
        </p:spPr>
      </p:pic>
      <p:pic>
        <p:nvPicPr>
          <p:cNvPr id="7" name="Picture 6"/>
          <p:cNvPicPr>
            <a:picLocks noChangeAspect="1"/>
          </p:cNvPicPr>
          <p:nvPr/>
        </p:nvPicPr>
        <p:blipFill>
          <a:blip r:embed="rId4"/>
          <a:stretch>
            <a:fillRect/>
          </a:stretch>
        </p:blipFill>
        <p:spPr>
          <a:xfrm>
            <a:off x="10335884" y="2153444"/>
            <a:ext cx="1714500" cy="1847850"/>
          </a:xfrm>
          <a:prstGeom prst="rect">
            <a:avLst/>
          </a:prstGeom>
        </p:spPr>
      </p:pic>
    </p:spTree>
    <p:extLst>
      <p:ext uri="{BB962C8B-B14F-4D97-AF65-F5344CB8AC3E}">
        <p14:creationId xmlns:p14="http://schemas.microsoft.com/office/powerpoint/2010/main" val="281876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97330"/>
            <a:ext cx="7448550" cy="4732019"/>
          </a:xfrm>
          <a:ln w="28575">
            <a:solidFill>
              <a:srgbClr val="C00000"/>
            </a:solidFill>
          </a:ln>
        </p:spPr>
        <p:txBody>
          <a:bodyPr>
            <a:normAutofit lnSpcReduction="10000"/>
          </a:bodyPr>
          <a:lstStyle/>
          <a:p>
            <a:r>
              <a:rPr lang="en-US" dirty="0">
                <a:latin typeface="PT Serif" panose="020A0603040505020204" pitchFamily="18" charset="77"/>
              </a:rPr>
              <a:t>Many studies have also noted that </a:t>
            </a:r>
            <a:r>
              <a:rPr lang="en-US" dirty="0">
                <a:solidFill>
                  <a:srgbClr val="FF0000"/>
                </a:solidFill>
                <a:latin typeface="PT Serif" panose="020A0603040505020204" pitchFamily="18" charset="77"/>
              </a:rPr>
              <a:t>hemodialysis</a:t>
            </a:r>
            <a:r>
              <a:rPr lang="en-US" dirty="0">
                <a:latin typeface="PT Serif" panose="020A0603040505020204" pitchFamily="18" charset="77"/>
              </a:rPr>
              <a:t> patients have cognitive impairment more often than peritoneal dialysis patients.</a:t>
            </a:r>
          </a:p>
          <a:p>
            <a:r>
              <a:rPr lang="en-US" dirty="0">
                <a:solidFill>
                  <a:srgbClr val="FF0000"/>
                </a:solidFill>
                <a:latin typeface="PT Serif" panose="020A0603040505020204" pitchFamily="18" charset="77"/>
              </a:rPr>
              <a:t>Rapid fluctuations in blood pressure, electrolytes and osmolality </a:t>
            </a:r>
            <a:r>
              <a:rPr lang="en-US" dirty="0">
                <a:latin typeface="PT Serif" panose="020A0603040505020204" pitchFamily="18" charset="77"/>
              </a:rPr>
              <a:t>with </a:t>
            </a:r>
            <a:r>
              <a:rPr lang="en-US" dirty="0" err="1">
                <a:latin typeface="PT Serif" panose="020A0603040505020204" pitchFamily="18" charset="77"/>
              </a:rPr>
              <a:t>haemodialysis</a:t>
            </a:r>
            <a:r>
              <a:rPr lang="en-US" dirty="0">
                <a:latin typeface="PT Serif" panose="020A0603040505020204" pitchFamily="18" charset="77"/>
              </a:rPr>
              <a:t> may cause cerebral </a:t>
            </a:r>
            <a:r>
              <a:rPr lang="en-US" dirty="0" err="1">
                <a:latin typeface="PT Serif" panose="020A0603040505020204" pitchFamily="18" charset="77"/>
              </a:rPr>
              <a:t>ischaemic</a:t>
            </a:r>
            <a:r>
              <a:rPr lang="en-US" dirty="0">
                <a:latin typeface="PT Serif" panose="020A0603040505020204" pitchFamily="18" charset="77"/>
              </a:rPr>
              <a:t> injury leading to cognitive impairment. </a:t>
            </a:r>
          </a:p>
          <a:p>
            <a:endParaRPr lang="en-US" dirty="0">
              <a:latin typeface="PT Serif" panose="020A0603040505020204" pitchFamily="18" charset="77"/>
            </a:endParaRPr>
          </a:p>
          <a:p>
            <a:r>
              <a:rPr lang="en-US" i="1" dirty="0">
                <a:solidFill>
                  <a:srgbClr val="0070C0"/>
                </a:solidFill>
                <a:latin typeface="PT Serif" panose="020A0603040505020204" pitchFamily="18" charset="77"/>
              </a:rPr>
              <a:t>Always evaluate for reversible causes such as B12 deficiency, hypothyroidism, medications, depression and metabolic abnormalities.</a:t>
            </a:r>
          </a:p>
        </p:txBody>
      </p:sp>
      <p:pic>
        <p:nvPicPr>
          <p:cNvPr id="5" name="Picture 4">
            <a:extLst>
              <a:ext uri="{FF2B5EF4-FFF2-40B4-BE49-F238E27FC236}">
                <a16:creationId xmlns:a16="http://schemas.microsoft.com/office/drawing/2014/main" id="{BA90C012-4D04-88E3-95AF-A8C6C39180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1080" y="1062037"/>
            <a:ext cx="3252650" cy="5167312"/>
          </a:xfrm>
          <a:prstGeom prst="rect">
            <a:avLst/>
          </a:prstGeom>
        </p:spPr>
      </p:pic>
    </p:spTree>
    <p:extLst>
      <p:ext uri="{BB962C8B-B14F-4D97-AF65-F5344CB8AC3E}">
        <p14:creationId xmlns:p14="http://schemas.microsoft.com/office/powerpoint/2010/main" val="4276673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Diagnosis and management</a:t>
            </a:r>
          </a:p>
        </p:txBody>
      </p:sp>
      <p:sp>
        <p:nvSpPr>
          <p:cNvPr id="3" name="Content Placeholder 2"/>
          <p:cNvSpPr>
            <a:spLocks noGrp="1"/>
          </p:cNvSpPr>
          <p:nvPr>
            <p:ph idx="1"/>
          </p:nvPr>
        </p:nvSpPr>
        <p:spPr>
          <a:ln w="28575">
            <a:solidFill>
              <a:srgbClr val="C00000"/>
            </a:solidFill>
          </a:ln>
        </p:spPr>
        <p:txBody>
          <a:bodyPr>
            <a:normAutofit/>
          </a:bodyPr>
          <a:lstStyle/>
          <a:p>
            <a:pPr>
              <a:buFont typeface="Wingdings" pitchFamily="2" charset="2"/>
              <a:buChar char="ü"/>
            </a:pPr>
            <a:r>
              <a:rPr lang="en-US" sz="2400" dirty="0">
                <a:latin typeface="PT Serif" panose="020A0603040505020204" pitchFamily="18" charset="77"/>
              </a:rPr>
              <a:t>Mini-Mental State Examination (MMSE) </a:t>
            </a:r>
          </a:p>
          <a:p>
            <a:pPr>
              <a:buFont typeface="Wingdings" pitchFamily="2" charset="2"/>
              <a:buChar char="ü"/>
            </a:pPr>
            <a:r>
              <a:rPr lang="en-US" sz="2400" dirty="0">
                <a:latin typeface="PT Serif" panose="020A0603040505020204" pitchFamily="18" charset="77"/>
              </a:rPr>
              <a:t>Modiﬁed </a:t>
            </a:r>
            <a:r>
              <a:rPr lang="en-US" sz="2400" dirty="0" err="1">
                <a:latin typeface="PT Serif" panose="020A0603040505020204" pitchFamily="18" charset="77"/>
              </a:rPr>
              <a:t>MiniMental</a:t>
            </a:r>
            <a:r>
              <a:rPr lang="en-US" sz="2400" dirty="0">
                <a:latin typeface="PT Serif" panose="020A0603040505020204" pitchFamily="18" charset="77"/>
              </a:rPr>
              <a:t> State Examination,</a:t>
            </a:r>
          </a:p>
          <a:p>
            <a:pPr>
              <a:buFont typeface="Wingdings" pitchFamily="2" charset="2"/>
              <a:buChar char="ü"/>
            </a:pPr>
            <a:r>
              <a:rPr lang="en-US" sz="2400" dirty="0">
                <a:latin typeface="PT Serif" panose="020A0603040505020204" pitchFamily="18" charset="77"/>
              </a:rPr>
              <a:t>Kidney Disease Quality of Life Cognitive Function subscale, </a:t>
            </a:r>
          </a:p>
          <a:p>
            <a:pPr>
              <a:buFont typeface="Wingdings" pitchFamily="2" charset="2"/>
              <a:buChar char="ü"/>
            </a:pPr>
            <a:r>
              <a:rPr lang="en-US" sz="2400" dirty="0">
                <a:latin typeface="PT Serif" panose="020A0603040505020204" pitchFamily="18" charset="77"/>
              </a:rPr>
              <a:t>Montreal Cognitive Assessment, </a:t>
            </a:r>
          </a:p>
          <a:p>
            <a:pPr>
              <a:buFont typeface="Wingdings" pitchFamily="2" charset="2"/>
              <a:buChar char="ü"/>
            </a:pPr>
            <a:r>
              <a:rPr lang="en-US" sz="2400" dirty="0">
                <a:latin typeface="PT Serif" panose="020A0603040505020204" pitchFamily="18" charset="77"/>
              </a:rPr>
              <a:t>MRI is also essential and may identify silent brain infarcts, </a:t>
            </a:r>
            <a:r>
              <a:rPr lang="en-US" sz="2400" dirty="0" err="1">
                <a:latin typeface="PT Serif" panose="020A0603040505020204" pitchFamily="18" charset="77"/>
              </a:rPr>
              <a:t>microbleeds</a:t>
            </a:r>
            <a:r>
              <a:rPr lang="en-US" sz="2400" dirty="0">
                <a:latin typeface="PT Serif" panose="020A0603040505020204" pitchFamily="18" charset="77"/>
              </a:rPr>
              <a:t> and white matter disease</a:t>
            </a:r>
          </a:p>
          <a:p>
            <a:pPr>
              <a:buFont typeface="Wingdings" panose="05000000000000000000" pitchFamily="2" charset="2"/>
              <a:buChar char="v"/>
            </a:pPr>
            <a:r>
              <a:rPr lang="en-US" sz="2400" dirty="0">
                <a:latin typeface="PT Serif" panose="020A0603040505020204" pitchFamily="18" charset="77"/>
              </a:rPr>
              <a:t>B12 deﬁciency and hypothyroidism, should be investigated through blood test screening. </a:t>
            </a:r>
          </a:p>
          <a:p>
            <a:pPr marL="0" indent="0">
              <a:buNone/>
            </a:pPr>
            <a:r>
              <a:rPr lang="en-US" sz="2400" dirty="0">
                <a:solidFill>
                  <a:srgbClr val="FF0000"/>
                </a:solidFill>
                <a:latin typeface="PT Serif" panose="020A0603040505020204" pitchFamily="18" charset="77"/>
              </a:rPr>
              <a:t>Pharmacological interventions are of limited utility in cognitive dysfunction due to CKD and are not widely recommended</a:t>
            </a:r>
          </a:p>
        </p:txBody>
      </p:sp>
    </p:spTree>
    <p:extLst>
      <p:ext uri="{BB962C8B-B14F-4D97-AF65-F5344CB8AC3E}">
        <p14:creationId xmlns:p14="http://schemas.microsoft.com/office/powerpoint/2010/main" val="39561331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Encephalopathy and delirium</a:t>
            </a:r>
          </a:p>
        </p:txBody>
      </p:sp>
      <p:sp>
        <p:nvSpPr>
          <p:cNvPr id="3" name="Content Placeholder 2"/>
          <p:cNvSpPr>
            <a:spLocks noGrp="1"/>
          </p:cNvSpPr>
          <p:nvPr>
            <p:ph idx="1"/>
          </p:nvPr>
        </p:nvSpPr>
        <p:spPr>
          <a:xfrm>
            <a:off x="838200" y="1825625"/>
            <a:ext cx="8573219" cy="4351338"/>
          </a:xfrm>
          <a:ln w="28575">
            <a:solidFill>
              <a:srgbClr val="C00000"/>
            </a:solidFill>
          </a:ln>
        </p:spPr>
        <p:txBody>
          <a:bodyPr>
            <a:normAutofit fontScale="85000" lnSpcReduction="10000"/>
          </a:bodyPr>
          <a:lstStyle/>
          <a:p>
            <a:r>
              <a:rPr lang="en-US" dirty="0">
                <a:latin typeface="PT Serif" panose="020A0603040505020204" pitchFamily="18" charset="77"/>
              </a:rPr>
              <a:t>An acute diﬀuse alteration of brain function or structure induced by a </a:t>
            </a:r>
            <a:r>
              <a:rPr lang="en-US" dirty="0">
                <a:solidFill>
                  <a:srgbClr val="FF0000"/>
                </a:solidFill>
                <a:latin typeface="PT Serif" panose="020A0603040505020204" pitchFamily="18" charset="77"/>
              </a:rPr>
              <a:t>toxic or metabolic disturbance</a:t>
            </a:r>
          </a:p>
          <a:p>
            <a:pPr marL="0" indent="0">
              <a:buNone/>
            </a:pPr>
            <a:endParaRPr lang="en-US" dirty="0">
              <a:solidFill>
                <a:srgbClr val="FF0000"/>
              </a:solidFill>
              <a:latin typeface="PT Serif" panose="020A0603040505020204" pitchFamily="18" charset="77"/>
            </a:endParaRPr>
          </a:p>
          <a:p>
            <a:r>
              <a:rPr lang="en-US" sz="3500" dirty="0">
                <a:solidFill>
                  <a:srgbClr val="C00000"/>
                </a:solidFill>
                <a:latin typeface="PT Serif" panose="020A0603040505020204" pitchFamily="18" charset="77"/>
              </a:rPr>
              <a:t>Uremic encephalopathy</a:t>
            </a:r>
          </a:p>
          <a:p>
            <a:pPr>
              <a:buFont typeface="Wingdings" panose="05000000000000000000" pitchFamily="2" charset="2"/>
              <a:buChar char="v"/>
            </a:pPr>
            <a:r>
              <a:rPr lang="en-US" dirty="0">
                <a:latin typeface="PT Serif" panose="020A0603040505020204" pitchFamily="18" charset="77"/>
              </a:rPr>
              <a:t>Insidious onset and early features can be non-speciﬁc such as fatigue, apathy, irritability and impaired concentration </a:t>
            </a:r>
          </a:p>
          <a:p>
            <a:pPr>
              <a:buFont typeface="Wingdings" panose="05000000000000000000" pitchFamily="2" charset="2"/>
              <a:buChar char="v"/>
            </a:pPr>
            <a:r>
              <a:rPr lang="en-US" dirty="0">
                <a:latin typeface="PT Serif" panose="020A0603040505020204" pitchFamily="18" charset="77"/>
              </a:rPr>
              <a:t>Alterations in mental status can be accompanied by generalized or focal motor disturbances including tremor, fasciculations, asterixis and seizures. </a:t>
            </a:r>
          </a:p>
          <a:p>
            <a:pPr>
              <a:buFont typeface="Wingdings" panose="05000000000000000000" pitchFamily="2" charset="2"/>
              <a:buChar char="v"/>
            </a:pPr>
            <a:r>
              <a:rPr lang="en-US" dirty="0">
                <a:latin typeface="PT Serif" panose="020A0603040505020204" pitchFamily="18" charset="77"/>
              </a:rPr>
              <a:t>Later features are more severe including confusion, disorientation, delirium, hallucinations, coma and seizures</a:t>
            </a:r>
          </a:p>
        </p:txBody>
      </p:sp>
      <p:pic>
        <p:nvPicPr>
          <p:cNvPr id="5" name="Picture 4"/>
          <p:cNvPicPr>
            <a:picLocks noChangeAspect="1"/>
          </p:cNvPicPr>
          <p:nvPr/>
        </p:nvPicPr>
        <p:blipFill>
          <a:blip r:embed="rId2"/>
          <a:stretch>
            <a:fillRect/>
          </a:stretch>
        </p:blipFill>
        <p:spPr>
          <a:xfrm>
            <a:off x="9530291" y="1828800"/>
            <a:ext cx="2527181" cy="1600200"/>
          </a:xfrm>
          <a:prstGeom prst="rect">
            <a:avLst/>
          </a:prstGeom>
        </p:spPr>
      </p:pic>
      <p:pic>
        <p:nvPicPr>
          <p:cNvPr id="7" name="Picture 6">
            <a:extLst>
              <a:ext uri="{FF2B5EF4-FFF2-40B4-BE49-F238E27FC236}">
                <a16:creationId xmlns:a16="http://schemas.microsoft.com/office/drawing/2014/main" id="{008D8378-F627-CC09-E251-E456B32F3662}"/>
              </a:ext>
            </a:extLst>
          </p:cNvPr>
          <p:cNvPicPr>
            <a:picLocks noChangeAspect="1"/>
          </p:cNvPicPr>
          <p:nvPr/>
        </p:nvPicPr>
        <p:blipFill rotWithShape="1">
          <a:blip r:embed="rId3">
            <a:extLst>
              <a:ext uri="{28A0092B-C50C-407E-A947-70E740481C1C}">
                <a14:useLocalDpi xmlns:a14="http://schemas.microsoft.com/office/drawing/2010/main" val="0"/>
              </a:ext>
            </a:extLst>
          </a:blip>
          <a:srcRect l="17859" t="23458" r="56258" b="39300"/>
          <a:stretch/>
        </p:blipFill>
        <p:spPr>
          <a:xfrm>
            <a:off x="9530291" y="3567113"/>
            <a:ext cx="2527181" cy="2609850"/>
          </a:xfrm>
          <a:prstGeom prst="rect">
            <a:avLst/>
          </a:prstGeom>
        </p:spPr>
      </p:pic>
    </p:spTree>
    <p:extLst>
      <p:ext uri="{BB962C8B-B14F-4D97-AF65-F5344CB8AC3E}">
        <p14:creationId xmlns:p14="http://schemas.microsoft.com/office/powerpoint/2010/main" val="39662704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Causes</a:t>
            </a:r>
          </a:p>
        </p:txBody>
      </p:sp>
      <p:sp>
        <p:nvSpPr>
          <p:cNvPr id="3" name="Content Placeholder 2"/>
          <p:cNvSpPr>
            <a:spLocks noGrp="1"/>
          </p:cNvSpPr>
          <p:nvPr>
            <p:ph idx="1"/>
          </p:nvPr>
        </p:nvSpPr>
        <p:spPr>
          <a:ln w="28575">
            <a:solidFill>
              <a:srgbClr val="C00000"/>
            </a:solidFill>
          </a:ln>
        </p:spPr>
        <p:txBody>
          <a:bodyPr/>
          <a:lstStyle/>
          <a:p>
            <a:pPr>
              <a:buFont typeface="Courier New" panose="02070309020205020404" pitchFamily="49" charset="0"/>
              <a:buChar char="o"/>
            </a:pPr>
            <a:r>
              <a:rPr lang="en-US" dirty="0">
                <a:latin typeface="PT Serif" panose="020A0603040505020204" pitchFamily="18" charset="77"/>
              </a:rPr>
              <a:t>Uremic toxins :Guanidino compounds , excess PTH may disrupt cerebral function via increased brain calcium content</a:t>
            </a:r>
          </a:p>
          <a:p>
            <a:pPr>
              <a:buFont typeface="Courier New" panose="02070309020205020404" pitchFamily="49" charset="0"/>
              <a:buChar char="o"/>
            </a:pPr>
            <a:r>
              <a:rPr lang="en-US" dirty="0">
                <a:latin typeface="PT Serif" panose="020A0603040505020204" pitchFamily="18" charset="77"/>
              </a:rPr>
              <a:t>Wernicke’s encephalopathy </a:t>
            </a:r>
          </a:p>
          <a:p>
            <a:pPr>
              <a:buFont typeface="Courier New" panose="02070309020205020404" pitchFamily="49" charset="0"/>
              <a:buChar char="o"/>
            </a:pPr>
            <a:r>
              <a:rPr lang="en-US" dirty="0">
                <a:latin typeface="PT Serif" panose="020A0603040505020204" pitchFamily="18" charset="77"/>
              </a:rPr>
              <a:t>Hypertensive encephalopathy such as posterior reversible encephalopathy syndrome (PRES)</a:t>
            </a:r>
          </a:p>
          <a:p>
            <a:pPr>
              <a:buFont typeface="Courier New" panose="02070309020205020404" pitchFamily="49" charset="0"/>
              <a:buChar char="o"/>
            </a:pPr>
            <a:r>
              <a:rPr lang="en-US" dirty="0">
                <a:latin typeface="PT Serif" panose="020A0603040505020204" pitchFamily="18" charset="77"/>
              </a:rPr>
              <a:t>Rejection encephalopathy </a:t>
            </a:r>
          </a:p>
          <a:p>
            <a:pPr>
              <a:buFont typeface="Courier New" panose="02070309020205020404" pitchFamily="49" charset="0"/>
              <a:buChar char="o"/>
            </a:pPr>
            <a:r>
              <a:rPr lang="en-US" dirty="0">
                <a:latin typeface="PT Serif" panose="020A0603040505020204" pitchFamily="18" charset="77"/>
              </a:rPr>
              <a:t>Sepsis</a:t>
            </a:r>
          </a:p>
          <a:p>
            <a:pPr>
              <a:buFont typeface="Courier New" panose="02070309020205020404" pitchFamily="49" charset="0"/>
              <a:buChar char="o"/>
            </a:pPr>
            <a:r>
              <a:rPr lang="en-US" dirty="0">
                <a:latin typeface="PT Serif" panose="020A0603040505020204" pitchFamily="18" charset="77"/>
              </a:rPr>
              <a:t>Dialysis disequilibrium syndrome </a:t>
            </a:r>
          </a:p>
          <a:p>
            <a:pPr>
              <a:buFont typeface="Courier New" panose="02070309020205020404" pitchFamily="49" charset="0"/>
              <a:buChar char="o"/>
            </a:pPr>
            <a:r>
              <a:rPr lang="en-US" dirty="0">
                <a:latin typeface="PT Serif" panose="020A0603040505020204" pitchFamily="18" charset="77"/>
              </a:rPr>
              <a:t>Drug toxicity </a:t>
            </a:r>
          </a:p>
        </p:txBody>
      </p:sp>
    </p:spTree>
    <p:extLst>
      <p:ext uri="{BB962C8B-B14F-4D97-AF65-F5344CB8AC3E}">
        <p14:creationId xmlns:p14="http://schemas.microsoft.com/office/powerpoint/2010/main" val="17467132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Disequilibrium syndrome</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Cerebral oedema and raised intracranial pressure probably contribute to dialysis-related disequilibrium syndrome(water in to brain)</a:t>
            </a:r>
          </a:p>
          <a:p>
            <a:r>
              <a:rPr lang="en-US" dirty="0">
                <a:latin typeface="PT Serif" panose="020A0603040505020204" pitchFamily="18" charset="77"/>
              </a:rPr>
              <a:t>This was first described </a:t>
            </a:r>
            <a:r>
              <a:rPr lang="en-US" dirty="0">
                <a:solidFill>
                  <a:srgbClr val="FF0000"/>
                </a:solidFill>
                <a:latin typeface="PT Serif" panose="020A0603040505020204" pitchFamily="18" charset="77"/>
              </a:rPr>
              <a:t>over 50 years ago </a:t>
            </a:r>
            <a:r>
              <a:rPr lang="en-US" dirty="0">
                <a:latin typeface="PT Serif" panose="020A0603040505020204" pitchFamily="18" charset="77"/>
              </a:rPr>
              <a:t>but is now very rare. </a:t>
            </a:r>
          </a:p>
          <a:p>
            <a:r>
              <a:rPr lang="en-US" dirty="0">
                <a:latin typeface="PT Serif" panose="020A0603040505020204" pitchFamily="18" charset="77"/>
              </a:rPr>
              <a:t>It can develop in any patient undergoing </a:t>
            </a:r>
            <a:r>
              <a:rPr lang="en-US" dirty="0" err="1">
                <a:latin typeface="PT Serif" panose="020A0603040505020204" pitchFamily="18" charset="77"/>
              </a:rPr>
              <a:t>haemodialysis</a:t>
            </a:r>
            <a:r>
              <a:rPr lang="en-US" dirty="0">
                <a:latin typeface="PT Serif" panose="020A0603040505020204" pitchFamily="18" charset="77"/>
              </a:rPr>
              <a:t> but most commonly occurs </a:t>
            </a:r>
            <a:r>
              <a:rPr lang="en-US" dirty="0">
                <a:solidFill>
                  <a:srgbClr val="FF0000"/>
                </a:solidFill>
                <a:latin typeface="PT Serif" panose="020A0603040505020204" pitchFamily="18" charset="77"/>
              </a:rPr>
              <a:t>after the first session. </a:t>
            </a:r>
          </a:p>
          <a:p>
            <a:r>
              <a:rPr lang="en-US" dirty="0">
                <a:latin typeface="PT Serif" panose="020A0603040505020204" pitchFamily="18" charset="77"/>
              </a:rPr>
              <a:t>The initial symptoms range between </a:t>
            </a:r>
            <a:r>
              <a:rPr lang="en-US" dirty="0">
                <a:solidFill>
                  <a:srgbClr val="FF0000"/>
                </a:solidFill>
                <a:latin typeface="PT Serif" panose="020A0603040505020204" pitchFamily="18" charset="77"/>
              </a:rPr>
              <a:t>headache, muscle twitching, restlessness and nausea, </a:t>
            </a:r>
            <a:r>
              <a:rPr lang="en-US" dirty="0">
                <a:latin typeface="PT Serif" panose="020A0603040505020204" pitchFamily="18" charset="77"/>
              </a:rPr>
              <a:t>and progression of cerebral oedema can result in </a:t>
            </a:r>
            <a:r>
              <a:rPr lang="en-US" dirty="0">
                <a:solidFill>
                  <a:srgbClr val="FF0000"/>
                </a:solidFill>
                <a:latin typeface="PT Serif" panose="020A0603040505020204" pitchFamily="18" charset="77"/>
              </a:rPr>
              <a:t>coma and death. </a:t>
            </a:r>
          </a:p>
        </p:txBody>
      </p:sp>
    </p:spTree>
    <p:extLst>
      <p:ext uri="{BB962C8B-B14F-4D97-AF65-F5344CB8AC3E}">
        <p14:creationId xmlns:p14="http://schemas.microsoft.com/office/powerpoint/2010/main" val="17720395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4780" y="1471498"/>
            <a:ext cx="7273290" cy="4640580"/>
          </a:xfrm>
          <a:ln w="28575">
            <a:solidFill>
              <a:srgbClr val="C00000"/>
            </a:solidFill>
          </a:ln>
        </p:spPr>
        <p:txBody>
          <a:bodyPr>
            <a:normAutofit/>
          </a:bodyPr>
          <a:lstStyle/>
          <a:p>
            <a:r>
              <a:rPr lang="en-US" sz="2400" dirty="0">
                <a:effectLst/>
                <a:latin typeface="PT Serif" panose="020A0603040505020204" pitchFamily="18" charset="77"/>
              </a:rPr>
              <a:t>Predisposing factors include </a:t>
            </a:r>
            <a:r>
              <a:rPr lang="en-US" sz="2400" dirty="0">
                <a:solidFill>
                  <a:srgbClr val="FF0000"/>
                </a:solidFill>
                <a:effectLst/>
                <a:latin typeface="PT Serif" panose="020A0603040505020204" pitchFamily="18" charset="77"/>
              </a:rPr>
              <a:t>high blood urea nitrogen, rapid dialysis, large-surface membranes, and high bicarbonate dialysate.</a:t>
            </a:r>
          </a:p>
          <a:p>
            <a:r>
              <a:rPr lang="en-US" sz="2400" dirty="0">
                <a:effectLst/>
                <a:latin typeface="PT Serif" panose="020A0603040505020204" pitchFamily="18" charset="77"/>
              </a:rPr>
              <a:t>Modern dialysis protocols use short-duration runs and lower dialysate flow rate, so this syndrome has become </a:t>
            </a:r>
            <a:r>
              <a:rPr lang="en-US" sz="2400" dirty="0">
                <a:solidFill>
                  <a:srgbClr val="FF0000"/>
                </a:solidFill>
                <a:effectLst/>
                <a:latin typeface="PT Serif" panose="020A0603040505020204" pitchFamily="18" charset="77"/>
              </a:rPr>
              <a:t>extremely rare .</a:t>
            </a:r>
          </a:p>
          <a:p>
            <a:r>
              <a:rPr lang="en-US" sz="2400" dirty="0">
                <a:effectLst/>
                <a:latin typeface="PT Serif" panose="020A0603040505020204" pitchFamily="18" charset="77"/>
              </a:rPr>
              <a:t>Therefore, if new neurologic symptoms emerge during dialysis, PRES, drug toxicity, or subdural hematoma should be considered, with </a:t>
            </a:r>
            <a:r>
              <a:rPr lang="en-US" sz="2400" dirty="0">
                <a:solidFill>
                  <a:srgbClr val="FF0000"/>
                </a:solidFill>
                <a:effectLst/>
                <a:latin typeface="PT Serif" panose="020A0603040505020204" pitchFamily="18" charset="77"/>
              </a:rPr>
              <a:t>dialysis disequilibrium syndrome as a diagnosis of exclusion. </a:t>
            </a:r>
            <a:endParaRPr lang="en-US" sz="2400" dirty="0">
              <a:solidFill>
                <a:srgbClr val="FF0000"/>
              </a:solidFill>
              <a:latin typeface="PT Serif" panose="020A0603040505020204" pitchFamily="18" charset="77"/>
            </a:endParaRPr>
          </a:p>
        </p:txBody>
      </p:sp>
      <p:sp>
        <p:nvSpPr>
          <p:cNvPr id="4" name="Rectangle 3"/>
          <p:cNvSpPr/>
          <p:nvPr/>
        </p:nvSpPr>
        <p:spPr>
          <a:xfrm>
            <a:off x="838200" y="5927412"/>
            <a:ext cx="10169434" cy="369332"/>
          </a:xfrm>
          <a:prstGeom prst="rect">
            <a:avLst/>
          </a:prstGeom>
        </p:spPr>
        <p:txBody>
          <a:bodyPr wrap="square">
            <a:spAutoFit/>
          </a:bodyPr>
          <a:lstStyle/>
          <a:p>
            <a:r>
              <a:rPr lang="en-US" dirty="0"/>
              <a:t> </a:t>
            </a:r>
          </a:p>
        </p:txBody>
      </p:sp>
      <p:pic>
        <p:nvPicPr>
          <p:cNvPr id="5" name="Picture 4">
            <a:extLst>
              <a:ext uri="{FF2B5EF4-FFF2-40B4-BE49-F238E27FC236}">
                <a16:creationId xmlns:a16="http://schemas.microsoft.com/office/drawing/2014/main" id="{227678D7-E90C-7399-E544-CDB6FEE15F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840480" cy="6766560"/>
          </a:xfrm>
          <a:prstGeom prst="rect">
            <a:avLst/>
          </a:prstGeom>
        </p:spPr>
      </p:pic>
    </p:spTree>
    <p:extLst>
      <p:ext uri="{BB962C8B-B14F-4D97-AF65-F5344CB8AC3E}">
        <p14:creationId xmlns:p14="http://schemas.microsoft.com/office/powerpoint/2010/main" val="9558030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a:solidFill>
                  <a:srgbClr val="002060"/>
                </a:solidFill>
                <a:latin typeface="PT Serif" panose="020A0603040505020204" pitchFamily="18" charset="77"/>
              </a:rPr>
              <a:t>Parkinson’s disease</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A few large epidemiologic studies have found an </a:t>
            </a:r>
            <a:r>
              <a:rPr lang="en-US" dirty="0">
                <a:solidFill>
                  <a:srgbClr val="FF0000"/>
                </a:solidFill>
                <a:latin typeface="PT Serif" panose="020A0603040505020204" pitchFamily="18" charset="77"/>
              </a:rPr>
              <a:t>increased risk </a:t>
            </a:r>
            <a:r>
              <a:rPr lang="en-US" dirty="0">
                <a:latin typeface="PT Serif" panose="020A0603040505020204" pitchFamily="18" charset="77"/>
              </a:rPr>
              <a:t>of Parkinson’s disease risk in patients with CKD. All the studies were performed in Asia (in Taiwan and South Korea).</a:t>
            </a:r>
          </a:p>
          <a:p>
            <a:r>
              <a:rPr lang="en-US" dirty="0">
                <a:latin typeface="PT Serif" panose="020A0603040505020204" pitchFamily="18" charset="77"/>
              </a:rPr>
              <a:t>In a Taiwanese study of patients with newly diagnosed ESRD versus controls, the incidence of Parkinson’s disease was </a:t>
            </a:r>
            <a:r>
              <a:rPr lang="en-US" dirty="0">
                <a:solidFill>
                  <a:srgbClr val="FF0000"/>
                </a:solidFill>
                <a:latin typeface="PT Serif" panose="020A0603040505020204" pitchFamily="18" charset="77"/>
              </a:rPr>
              <a:t>1.55-fold</a:t>
            </a:r>
            <a:r>
              <a:rPr lang="en-US" dirty="0">
                <a:latin typeface="PT Serif" panose="020A0603040505020204" pitchFamily="18" charset="77"/>
              </a:rPr>
              <a:t> higher in the ESRD cohort than in the control cohort.</a:t>
            </a:r>
          </a:p>
          <a:p>
            <a:pPr marL="0" indent="0">
              <a:buNone/>
            </a:pPr>
            <a:endParaRPr lang="en-US" dirty="0">
              <a:latin typeface="PT Serif" panose="020A0603040505020204" pitchFamily="18" charset="77"/>
            </a:endParaRPr>
          </a:p>
          <a:p>
            <a:r>
              <a:rPr lang="en-US" dirty="0">
                <a:latin typeface="PT Serif" panose="020A0603040505020204" pitchFamily="18" charset="77"/>
              </a:rPr>
              <a:t>CKD and Parkinson’s disease share some pathophysiologic mechanisms, such as </a:t>
            </a:r>
            <a:r>
              <a:rPr lang="en-US" dirty="0">
                <a:solidFill>
                  <a:srgbClr val="FF0000"/>
                </a:solidFill>
                <a:latin typeface="PT Serif" panose="020A0603040505020204" pitchFamily="18" charset="77"/>
              </a:rPr>
              <a:t>oxidative stress, hypertension, vitamin D deficiency and anemia</a:t>
            </a:r>
          </a:p>
        </p:txBody>
      </p:sp>
      <p:pic>
        <p:nvPicPr>
          <p:cNvPr id="4" name="Picture 3"/>
          <p:cNvPicPr>
            <a:picLocks noChangeAspect="1"/>
          </p:cNvPicPr>
          <p:nvPr/>
        </p:nvPicPr>
        <p:blipFill>
          <a:blip r:embed="rId2"/>
          <a:stretch>
            <a:fillRect/>
          </a:stretch>
        </p:blipFill>
        <p:spPr>
          <a:xfrm>
            <a:off x="8255479" y="355136"/>
            <a:ext cx="3098321" cy="1335552"/>
          </a:xfrm>
          <a:prstGeom prst="rect">
            <a:avLst/>
          </a:prstGeom>
        </p:spPr>
      </p:pic>
    </p:spTree>
    <p:extLst>
      <p:ext uri="{BB962C8B-B14F-4D97-AF65-F5344CB8AC3E}">
        <p14:creationId xmlns:p14="http://schemas.microsoft.com/office/powerpoint/2010/main" val="567639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Case2.</a:t>
            </a:r>
          </a:p>
        </p:txBody>
      </p:sp>
      <p:sp>
        <p:nvSpPr>
          <p:cNvPr id="3" name="Content Placeholder 2"/>
          <p:cNvSpPr>
            <a:spLocks noGrp="1"/>
          </p:cNvSpPr>
          <p:nvPr>
            <p:ph idx="1"/>
          </p:nvPr>
        </p:nvSpPr>
        <p:spPr>
          <a:ln w="28575">
            <a:solidFill>
              <a:srgbClr val="C00000"/>
            </a:solidFill>
          </a:ln>
        </p:spPr>
        <p:txBody>
          <a:bodyPr>
            <a:normAutofit fontScale="92500" lnSpcReduction="10000"/>
          </a:bodyPr>
          <a:lstStyle/>
          <a:p>
            <a:r>
              <a:rPr lang="en-US" dirty="0">
                <a:effectLst/>
                <a:latin typeface="PT Serif" panose="020A0603040505020204" pitchFamily="18" charset="77"/>
              </a:rPr>
              <a:t>A 76-year-old man with dialysis-dependent renal failure presented to the emergency department after a </a:t>
            </a:r>
            <a:r>
              <a:rPr lang="en-US" dirty="0">
                <a:solidFill>
                  <a:srgbClr val="FF0000"/>
                </a:solidFill>
                <a:effectLst/>
                <a:latin typeface="PT Serif" panose="020A0603040505020204" pitchFamily="18" charset="77"/>
              </a:rPr>
              <a:t>first seizure. </a:t>
            </a:r>
          </a:p>
          <a:p>
            <a:r>
              <a:rPr lang="en-US" dirty="0">
                <a:effectLst/>
                <a:latin typeface="PT Serif" panose="020A0603040505020204" pitchFamily="18" charset="77"/>
              </a:rPr>
              <a:t>He did not recall the event itself but noted </a:t>
            </a:r>
            <a:r>
              <a:rPr lang="en-US" dirty="0">
                <a:solidFill>
                  <a:srgbClr val="FF0000"/>
                </a:solidFill>
                <a:effectLst/>
                <a:latin typeface="PT Serif" panose="020A0603040505020204" pitchFamily="18" charset="77"/>
              </a:rPr>
              <a:t>blurred vision </a:t>
            </a:r>
            <a:r>
              <a:rPr lang="en-US" dirty="0">
                <a:effectLst/>
                <a:latin typeface="PT Serif" panose="020A0603040505020204" pitchFamily="18" charset="77"/>
              </a:rPr>
              <a:t>preceding it. </a:t>
            </a:r>
          </a:p>
          <a:p>
            <a:r>
              <a:rPr lang="en-US" dirty="0">
                <a:effectLst/>
                <a:latin typeface="PT Serif" panose="020A0603040505020204" pitchFamily="18" charset="77"/>
              </a:rPr>
              <a:t>He had missed several dialysis runs over the prior weeks. </a:t>
            </a:r>
          </a:p>
          <a:p>
            <a:r>
              <a:rPr lang="en-US" dirty="0">
                <a:effectLst/>
                <a:latin typeface="PT Serif" panose="020A0603040505020204" pitchFamily="18" charset="77"/>
              </a:rPr>
              <a:t>On examination, he was disoriented in place and time and had slurred speech .His visual acuity was limited to hand movements. The remainder of his neurologic examination was normal with </a:t>
            </a:r>
            <a:r>
              <a:rPr lang="en-US" dirty="0">
                <a:solidFill>
                  <a:srgbClr val="FF0000"/>
                </a:solidFill>
                <a:effectLst/>
                <a:latin typeface="PT Serif" panose="020A0603040505020204" pitchFamily="18" charset="77"/>
              </a:rPr>
              <a:t>no asterixis or myoclonus. </a:t>
            </a:r>
          </a:p>
          <a:p>
            <a:r>
              <a:rPr lang="en-US" dirty="0">
                <a:effectLst/>
                <a:latin typeface="PT Serif" panose="020A0603040505020204" pitchFamily="18" charset="77"/>
              </a:rPr>
              <a:t>His blood pressure was 200/130 mm Hg. His blood urea nitrogen was 50 mg/dL. </a:t>
            </a:r>
            <a:endParaRPr lang="en-US" dirty="0">
              <a:latin typeface="PT Serif" panose="020A0603040505020204" pitchFamily="18" charset="77"/>
            </a:endParaRPr>
          </a:p>
          <a:p>
            <a:endParaRPr lang="en-US" dirty="0"/>
          </a:p>
        </p:txBody>
      </p:sp>
    </p:spTree>
    <p:extLst>
      <p:ext uri="{BB962C8B-B14F-4D97-AF65-F5344CB8AC3E}">
        <p14:creationId xmlns:p14="http://schemas.microsoft.com/office/powerpoint/2010/main" val="1274422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latin typeface="PT Serif" panose="020A0603040505020204" pitchFamily="18" charset="77"/>
              </a:rPr>
              <a:t>Brain CT &amp; MRI:</a:t>
            </a:r>
          </a:p>
        </p:txBody>
      </p:sp>
      <p:pic>
        <p:nvPicPr>
          <p:cNvPr id="5" name="Picture 4"/>
          <p:cNvPicPr>
            <a:picLocks noChangeAspect="1"/>
          </p:cNvPicPr>
          <p:nvPr/>
        </p:nvPicPr>
        <p:blipFill>
          <a:blip r:embed="rId2"/>
          <a:stretch>
            <a:fillRect/>
          </a:stretch>
        </p:blipFill>
        <p:spPr>
          <a:xfrm>
            <a:off x="1661303" y="2012758"/>
            <a:ext cx="3005587" cy="3786997"/>
          </a:xfrm>
          <a:prstGeom prst="rect">
            <a:avLst/>
          </a:prstGeom>
        </p:spPr>
      </p:pic>
      <p:pic>
        <p:nvPicPr>
          <p:cNvPr id="8" name="Content Placeholder 7">
            <a:extLst>
              <a:ext uri="{FF2B5EF4-FFF2-40B4-BE49-F238E27FC236}">
                <a16:creationId xmlns:a16="http://schemas.microsoft.com/office/drawing/2014/main" id="{33705ACC-8218-D09F-16D2-91CCCD845CF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3566" t="12969" r="20567" b="40764"/>
          <a:stretch/>
        </p:blipFill>
        <p:spPr>
          <a:xfrm>
            <a:off x="4951828" y="1794510"/>
            <a:ext cx="6401972" cy="3993815"/>
          </a:xfrm>
        </p:spPr>
      </p:pic>
    </p:spTree>
    <p:extLst>
      <p:ext uri="{BB962C8B-B14F-4D97-AF65-F5344CB8AC3E}">
        <p14:creationId xmlns:p14="http://schemas.microsoft.com/office/powerpoint/2010/main" val="1725691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Neurological complication related to:</a:t>
            </a:r>
          </a:p>
        </p:txBody>
      </p:sp>
      <p:sp>
        <p:nvSpPr>
          <p:cNvPr id="3" name="Content Placeholder 2"/>
          <p:cNvSpPr>
            <a:spLocks noGrp="1"/>
          </p:cNvSpPr>
          <p:nvPr>
            <p:ph idx="1"/>
          </p:nvPr>
        </p:nvSpPr>
        <p:spPr>
          <a:xfrm>
            <a:off x="838200" y="1825625"/>
            <a:ext cx="10515600" cy="3260725"/>
          </a:xfrm>
          <a:ln w="28575">
            <a:solidFill>
              <a:srgbClr val="C00000"/>
            </a:solidFill>
          </a:ln>
        </p:spPr>
        <p:txBody>
          <a:bodyPr>
            <a:normAutofit/>
          </a:bodyPr>
          <a:lstStyle/>
          <a:p>
            <a:r>
              <a:rPr lang="en-US" sz="3200" dirty="0">
                <a:latin typeface="PT Serif" panose="020A0603040505020204" pitchFamily="18" charset="77"/>
              </a:rPr>
              <a:t>Sometimes relate to </a:t>
            </a:r>
            <a:r>
              <a:rPr lang="en-US" sz="3200" dirty="0">
                <a:solidFill>
                  <a:srgbClr val="FF0000"/>
                </a:solidFill>
                <a:latin typeface="PT Serif" panose="020A0603040505020204" pitchFamily="18" charset="77"/>
              </a:rPr>
              <a:t>systemic conditions </a:t>
            </a:r>
            <a:r>
              <a:rPr lang="en-US" sz="3200" dirty="0">
                <a:latin typeface="PT Serif" panose="020A0603040505020204" pitchFamily="18" charset="77"/>
              </a:rPr>
              <a:t>particularly diabetes mellitus and autoimmune diseases leading directly to both neurological and kidney disease.</a:t>
            </a:r>
          </a:p>
          <a:p>
            <a:pPr marL="0" indent="0">
              <a:buNone/>
            </a:pPr>
            <a:endParaRPr lang="en-US" sz="3200" dirty="0">
              <a:latin typeface="PT Serif" panose="020A0603040505020204" pitchFamily="18" charset="77"/>
            </a:endParaRPr>
          </a:p>
          <a:p>
            <a:r>
              <a:rPr lang="en-US" sz="3200" dirty="0">
                <a:latin typeface="PT Serif" panose="020A0603040505020204" pitchFamily="18" charset="77"/>
              </a:rPr>
              <a:t>Secondary to </a:t>
            </a:r>
            <a:r>
              <a:rPr lang="en-US" sz="3200" dirty="0">
                <a:solidFill>
                  <a:srgbClr val="FF0000"/>
                </a:solidFill>
                <a:latin typeface="PT Serif" panose="020A0603040505020204" pitchFamily="18" charset="77"/>
              </a:rPr>
              <a:t>dialysis </a:t>
            </a:r>
            <a:r>
              <a:rPr lang="en-US" sz="3200" dirty="0">
                <a:latin typeface="PT Serif" panose="020A0603040505020204" pitchFamily="18" charset="77"/>
              </a:rPr>
              <a:t>or subsequent to </a:t>
            </a:r>
            <a:r>
              <a:rPr lang="en-US" sz="3200" dirty="0">
                <a:solidFill>
                  <a:srgbClr val="FF0000"/>
                </a:solidFill>
                <a:latin typeface="PT Serif" panose="020A0603040505020204" pitchFamily="18" charset="77"/>
              </a:rPr>
              <a:t>renal transplantation.</a:t>
            </a:r>
          </a:p>
        </p:txBody>
      </p:sp>
    </p:spTree>
    <p:extLst>
      <p:ext uri="{BB962C8B-B14F-4D97-AF65-F5344CB8AC3E}">
        <p14:creationId xmlns:p14="http://schemas.microsoft.com/office/powerpoint/2010/main" val="696109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000" dirty="0">
                <a:solidFill>
                  <a:srgbClr val="002060"/>
                </a:solidFill>
                <a:latin typeface="PT Serif" panose="020A0603040505020204" pitchFamily="18" charset="77"/>
              </a:rPr>
              <a:t>Diagnosis?</a:t>
            </a:r>
          </a:p>
        </p:txBody>
      </p:sp>
    </p:spTree>
    <p:extLst>
      <p:ext uri="{BB962C8B-B14F-4D97-AF65-F5344CB8AC3E}">
        <p14:creationId xmlns:p14="http://schemas.microsoft.com/office/powerpoint/2010/main" val="23446149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a:bodyPr>
          <a:lstStyle/>
          <a:p>
            <a:r>
              <a:rPr lang="en-US" sz="3600" dirty="0">
                <a:solidFill>
                  <a:srgbClr val="002060"/>
                </a:solidFill>
                <a:latin typeface="PT Serif" panose="020A0603040505020204" pitchFamily="18" charset="77"/>
              </a:rPr>
              <a:t>Posterior reversible encephalopathy syndrome </a:t>
            </a:r>
          </a:p>
        </p:txBody>
      </p:sp>
      <p:sp>
        <p:nvSpPr>
          <p:cNvPr id="3" name="Content Placeholder 2"/>
          <p:cNvSpPr>
            <a:spLocks noGrp="1"/>
          </p:cNvSpPr>
          <p:nvPr>
            <p:ph idx="1"/>
          </p:nvPr>
        </p:nvSpPr>
        <p:spPr>
          <a:ln w="28575">
            <a:solidFill>
              <a:srgbClr val="C00000"/>
            </a:solidFill>
          </a:ln>
        </p:spPr>
        <p:txBody>
          <a:bodyPr>
            <a:normAutofit/>
          </a:bodyPr>
          <a:lstStyle/>
          <a:p>
            <a:r>
              <a:rPr lang="en-US" sz="2400" dirty="0">
                <a:latin typeface="PT Serif" panose="020A0603040505020204" pitchFamily="18" charset="77"/>
              </a:rPr>
              <a:t>Posterior reversible encephalopathy syndrome (PRES) is a </a:t>
            </a:r>
            <a:r>
              <a:rPr lang="en-US" sz="2400" dirty="0" err="1">
                <a:latin typeface="PT Serif" panose="020A0603040505020204" pitchFamily="18" charset="77"/>
              </a:rPr>
              <a:t>clinico</a:t>
            </a:r>
            <a:r>
              <a:rPr lang="en-US" sz="2400" dirty="0">
                <a:latin typeface="PT Serif" panose="020A0603040505020204" pitchFamily="18" charset="77"/>
              </a:rPr>
              <a:t>-radiological disorder predominantly affecting cerebral white matter and is often associated with a rapid increase in blood pressure. </a:t>
            </a:r>
          </a:p>
          <a:p>
            <a:r>
              <a:rPr lang="en-US" sz="2400" dirty="0">
                <a:latin typeface="PT Serif" panose="020A0603040505020204" pitchFamily="18" charset="77"/>
              </a:rPr>
              <a:t>It is also, rarely, associated with systemic autoimmune diseases such as systemic lupus erythematosus.</a:t>
            </a:r>
          </a:p>
          <a:p>
            <a:r>
              <a:rPr lang="en-US" sz="2400" dirty="0" err="1">
                <a:latin typeface="PT Serif" panose="020A0603040505020204" pitchFamily="18" charset="77"/>
              </a:rPr>
              <a:t>Calcineurin</a:t>
            </a:r>
            <a:r>
              <a:rPr lang="en-US" sz="2400" dirty="0">
                <a:latin typeface="PT Serif" panose="020A0603040505020204" pitchFamily="18" charset="77"/>
              </a:rPr>
              <a:t> inhibitors such as cyclosporine and </a:t>
            </a:r>
            <a:r>
              <a:rPr lang="en-US" sz="2400" dirty="0" err="1">
                <a:latin typeface="PT Serif" panose="020A0603040505020204" pitchFamily="18" charset="77"/>
              </a:rPr>
              <a:t>tacromilus</a:t>
            </a:r>
            <a:r>
              <a:rPr lang="en-US" sz="2400" dirty="0">
                <a:latin typeface="PT Serif" panose="020A0603040505020204" pitchFamily="18" charset="77"/>
              </a:rPr>
              <a:t>, which are used for immunosuppression in transplant recipients, are also known to cause PRES.</a:t>
            </a:r>
          </a:p>
          <a:p>
            <a:r>
              <a:rPr lang="en-US" sz="2400" dirty="0">
                <a:latin typeface="PT Serif" panose="020A0603040505020204" pitchFamily="18" charset="77"/>
              </a:rPr>
              <a:t>PRES typically presents with </a:t>
            </a:r>
            <a:r>
              <a:rPr lang="en-US" sz="2400" dirty="0">
                <a:solidFill>
                  <a:srgbClr val="FF0000"/>
                </a:solidFill>
                <a:latin typeface="PT Serif" panose="020A0603040505020204" pitchFamily="18" charset="77"/>
              </a:rPr>
              <a:t>headache, visual disturbance, altered mental state and seizures. </a:t>
            </a:r>
          </a:p>
        </p:txBody>
      </p:sp>
    </p:spTree>
    <p:extLst>
      <p:ext uri="{BB962C8B-B14F-4D97-AF65-F5344CB8AC3E}">
        <p14:creationId xmlns:p14="http://schemas.microsoft.com/office/powerpoint/2010/main" val="4047818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5344886" cy="4351338"/>
          </a:xfrm>
          <a:ln w="28575">
            <a:solidFill>
              <a:srgbClr val="C00000"/>
            </a:solidFill>
          </a:ln>
        </p:spPr>
        <p:txBody>
          <a:bodyPr>
            <a:normAutofit fontScale="92500"/>
          </a:bodyPr>
          <a:lstStyle/>
          <a:p>
            <a:r>
              <a:rPr lang="en-US" dirty="0">
                <a:latin typeface="PT Serif" panose="020A0603040505020204" pitchFamily="18" charset="77"/>
              </a:rPr>
              <a:t>MRI is essential for the diagnosis; typically, but not exclusively, this shows </a:t>
            </a:r>
            <a:r>
              <a:rPr lang="en-US" dirty="0">
                <a:solidFill>
                  <a:srgbClr val="FF0000"/>
                </a:solidFill>
                <a:latin typeface="PT Serif" panose="020A0603040505020204" pitchFamily="18" charset="77"/>
              </a:rPr>
              <a:t>vasogenic oedema in the deep white matter of the occipital and parietal lobes.</a:t>
            </a:r>
          </a:p>
          <a:p>
            <a:endParaRPr lang="en-US" dirty="0">
              <a:solidFill>
                <a:srgbClr val="FF0000"/>
              </a:solidFill>
              <a:latin typeface="PT Serif" panose="020A0603040505020204" pitchFamily="18" charset="77"/>
            </a:endParaRPr>
          </a:p>
          <a:p>
            <a:r>
              <a:rPr lang="en-US" dirty="0">
                <a:latin typeface="PT Serif" panose="020A0603040505020204" pitchFamily="18" charset="77"/>
              </a:rPr>
              <a:t>Its early recognition and aggressive blood pressure control are crucial to preventing permanent neurological deficits</a:t>
            </a:r>
          </a:p>
        </p:txBody>
      </p:sp>
      <p:pic>
        <p:nvPicPr>
          <p:cNvPr id="4" name="Picture 3"/>
          <p:cNvPicPr>
            <a:picLocks noChangeAspect="1"/>
          </p:cNvPicPr>
          <p:nvPr/>
        </p:nvPicPr>
        <p:blipFill>
          <a:blip r:embed="rId2"/>
          <a:stretch>
            <a:fillRect/>
          </a:stretch>
        </p:blipFill>
        <p:spPr>
          <a:xfrm>
            <a:off x="6548846" y="1825625"/>
            <a:ext cx="4804954" cy="4351338"/>
          </a:xfrm>
          <a:prstGeom prst="rect">
            <a:avLst/>
          </a:prstGeom>
        </p:spPr>
      </p:pic>
    </p:spTree>
    <p:extLst>
      <p:ext uri="{BB962C8B-B14F-4D97-AF65-F5344CB8AC3E}">
        <p14:creationId xmlns:p14="http://schemas.microsoft.com/office/powerpoint/2010/main" val="16497387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Wernicke’s encephalopathy </a:t>
            </a:r>
          </a:p>
        </p:txBody>
      </p:sp>
      <p:sp>
        <p:nvSpPr>
          <p:cNvPr id="3" name="Content Placeholder 2"/>
          <p:cNvSpPr>
            <a:spLocks noGrp="1"/>
          </p:cNvSpPr>
          <p:nvPr>
            <p:ph idx="1"/>
          </p:nvPr>
        </p:nvSpPr>
        <p:spPr>
          <a:xfrm>
            <a:off x="838200" y="1825625"/>
            <a:ext cx="10515600" cy="2700655"/>
          </a:xfrm>
          <a:ln w="28575">
            <a:solidFill>
              <a:srgbClr val="C00000"/>
            </a:solidFill>
          </a:ln>
        </p:spPr>
        <p:txBody>
          <a:bodyPr>
            <a:normAutofit/>
          </a:bodyPr>
          <a:lstStyle/>
          <a:p>
            <a:r>
              <a:rPr lang="en-US" sz="2400" dirty="0">
                <a:latin typeface="PT Serif" panose="020A0603040505020204" pitchFamily="18" charset="77"/>
              </a:rPr>
              <a:t>This is a particularly challenging clinical diagnosis, since encephalopathy can have many causes in </a:t>
            </a:r>
            <a:r>
              <a:rPr lang="en-US" sz="2400" dirty="0" err="1">
                <a:latin typeface="PT Serif" panose="020A0603040505020204" pitchFamily="18" charset="77"/>
              </a:rPr>
              <a:t>haemodialysis</a:t>
            </a:r>
            <a:r>
              <a:rPr lang="en-US" sz="2400" dirty="0">
                <a:latin typeface="PT Serif" panose="020A0603040505020204" pitchFamily="18" charset="77"/>
              </a:rPr>
              <a:t> patients (</a:t>
            </a:r>
            <a:r>
              <a:rPr lang="en-US" sz="2400" dirty="0" err="1">
                <a:latin typeface="PT Serif" panose="020A0603040505020204" pitchFamily="18" charset="77"/>
              </a:rPr>
              <a:t>eg</a:t>
            </a:r>
            <a:r>
              <a:rPr lang="en-US" sz="2400" dirty="0">
                <a:latin typeface="PT Serif" panose="020A0603040505020204" pitchFamily="18" charset="77"/>
              </a:rPr>
              <a:t>, hypertensive encephalopathy, drug toxicity, electrolyte and metabolic derangement and dialysis encephalopathy).</a:t>
            </a:r>
          </a:p>
          <a:p>
            <a:r>
              <a:rPr lang="en-US" sz="2400" dirty="0">
                <a:latin typeface="PT Serif" panose="020A0603040505020204" pitchFamily="18" charset="77"/>
              </a:rPr>
              <a:t> Wernicke’s encephalopathy arises through </a:t>
            </a:r>
            <a:r>
              <a:rPr lang="en-US" sz="2400" dirty="0">
                <a:solidFill>
                  <a:srgbClr val="FF0000"/>
                </a:solidFill>
                <a:latin typeface="PT Serif" panose="020A0603040505020204" pitchFamily="18" charset="77"/>
              </a:rPr>
              <a:t>a combination of poor nutritional state (common in dialysis patients) and increased loss of water-soluble vitamins</a:t>
            </a:r>
            <a:r>
              <a:rPr lang="en-US" sz="2400" dirty="0">
                <a:latin typeface="PT Serif" panose="020A0603040505020204" pitchFamily="18" charset="77"/>
              </a:rPr>
              <a:t> during </a:t>
            </a:r>
            <a:r>
              <a:rPr lang="en-US" sz="2400" dirty="0" err="1">
                <a:latin typeface="PT Serif" panose="020A0603040505020204" pitchFamily="18" charset="77"/>
              </a:rPr>
              <a:t>haemodialysis</a:t>
            </a:r>
            <a:r>
              <a:rPr lang="en-US" sz="2400" dirty="0">
                <a:latin typeface="PT Serif" panose="020A0603040505020204" pitchFamily="18" charset="77"/>
              </a:rPr>
              <a:t>.</a:t>
            </a:r>
          </a:p>
        </p:txBody>
      </p:sp>
      <p:pic>
        <p:nvPicPr>
          <p:cNvPr id="5" name="Picture 4"/>
          <p:cNvPicPr>
            <a:picLocks noChangeAspect="1"/>
          </p:cNvPicPr>
          <p:nvPr/>
        </p:nvPicPr>
        <p:blipFill rotWithShape="1">
          <a:blip r:embed="rId2"/>
          <a:srcRect l="27558" t="33450" r="28920" b="38170"/>
          <a:stretch/>
        </p:blipFill>
        <p:spPr>
          <a:xfrm>
            <a:off x="2458527" y="4606506"/>
            <a:ext cx="7203057" cy="2251494"/>
          </a:xfrm>
          <a:prstGeom prst="rect">
            <a:avLst/>
          </a:prstGeom>
        </p:spPr>
      </p:pic>
    </p:spTree>
    <p:extLst>
      <p:ext uri="{BB962C8B-B14F-4D97-AF65-F5344CB8AC3E}">
        <p14:creationId xmlns:p14="http://schemas.microsoft.com/office/powerpoint/2010/main" val="21745083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1" y="1825624"/>
            <a:ext cx="7254240" cy="4540886"/>
          </a:xfrm>
          <a:ln w="28575">
            <a:solidFill>
              <a:srgbClr val="C00000"/>
            </a:solidFill>
          </a:ln>
        </p:spPr>
        <p:txBody>
          <a:bodyPr>
            <a:normAutofit fontScale="92500" lnSpcReduction="20000"/>
          </a:bodyPr>
          <a:lstStyle/>
          <a:p>
            <a:r>
              <a:rPr lang="en-US" sz="2600" dirty="0">
                <a:latin typeface="PT Serif" panose="020A0603040505020204" pitchFamily="18" charset="77"/>
              </a:rPr>
              <a:t>Although classically characterized by the </a:t>
            </a:r>
            <a:r>
              <a:rPr lang="en-US" sz="2600" dirty="0">
                <a:solidFill>
                  <a:srgbClr val="FF0000"/>
                </a:solidFill>
                <a:latin typeface="PT Serif" panose="020A0603040505020204" pitchFamily="18" charset="77"/>
              </a:rPr>
              <a:t>triad of confusion, ataxia and ophthalmoplegia</a:t>
            </a:r>
            <a:r>
              <a:rPr lang="en-US" sz="2600" dirty="0">
                <a:latin typeface="PT Serif" panose="020A0603040505020204" pitchFamily="18" charset="77"/>
              </a:rPr>
              <a:t>, patients may develop </a:t>
            </a:r>
            <a:r>
              <a:rPr lang="en-US" sz="2600" dirty="0">
                <a:solidFill>
                  <a:srgbClr val="FF0000"/>
                </a:solidFill>
                <a:latin typeface="PT Serif" panose="020A0603040505020204" pitchFamily="18" charset="77"/>
              </a:rPr>
              <a:t>atypical features such as chorea, peripheral neuropathy and myoclonus.</a:t>
            </a:r>
            <a:endParaRPr lang="en-US" sz="2600" dirty="0">
              <a:latin typeface="PT Serif" panose="020A0603040505020204" pitchFamily="18" charset="77"/>
            </a:endParaRPr>
          </a:p>
          <a:p>
            <a:r>
              <a:rPr lang="en-US" sz="2600" dirty="0">
                <a:latin typeface="PT Serif" panose="020A0603040505020204" pitchFamily="18" charset="77"/>
              </a:rPr>
              <a:t>One study of ESRD patients with unexplained encephalopathy in the ICU, </a:t>
            </a:r>
            <a:r>
              <a:rPr lang="en-US" sz="2600" dirty="0">
                <a:solidFill>
                  <a:srgbClr val="FF0000"/>
                </a:solidFill>
                <a:latin typeface="PT Serif" panose="020A0603040505020204" pitchFamily="18" charset="77"/>
              </a:rPr>
              <a:t>40% </a:t>
            </a:r>
            <a:r>
              <a:rPr lang="en-US" sz="2600" dirty="0">
                <a:latin typeface="PT Serif" panose="020A0603040505020204" pitchFamily="18" charset="77"/>
              </a:rPr>
              <a:t>of whom were intubated, found significantly lower thiamine levels compared to control ESRD patients (Hung et al).</a:t>
            </a:r>
          </a:p>
          <a:p>
            <a:pPr marL="0" indent="0">
              <a:buNone/>
            </a:pPr>
            <a:endParaRPr lang="en-US" sz="2600" dirty="0">
              <a:latin typeface="PT Serif" panose="020A0603040505020204" pitchFamily="18" charset="77"/>
            </a:endParaRPr>
          </a:p>
          <a:p>
            <a:r>
              <a:rPr lang="en-US" sz="2600" dirty="0">
                <a:latin typeface="PT Serif" panose="020A0603040505020204" pitchFamily="18" charset="77"/>
              </a:rPr>
              <a:t>There is no widely available biochemical assay to aid diagnosis, so clinicians should always consider this reversible condition in patients undergoing dialysis, and treat </a:t>
            </a:r>
            <a:r>
              <a:rPr lang="en-US" sz="2600" dirty="0">
                <a:solidFill>
                  <a:srgbClr val="FF0000"/>
                </a:solidFill>
                <a:latin typeface="PT Serif" panose="020A0603040505020204" pitchFamily="18" charset="77"/>
              </a:rPr>
              <a:t>empirically with parenteral vitamin replacement</a:t>
            </a:r>
            <a:r>
              <a:rPr lang="en-US" sz="2600" dirty="0">
                <a:latin typeface="PT Serif" panose="020A0603040505020204" pitchFamily="18" charset="77"/>
              </a:rPr>
              <a:t> if in any doubt.</a:t>
            </a:r>
          </a:p>
          <a:p>
            <a:endParaRPr lang="en-US" dirty="0"/>
          </a:p>
        </p:txBody>
      </p:sp>
      <p:sp>
        <p:nvSpPr>
          <p:cNvPr id="4" name="Rectangle 3"/>
          <p:cNvSpPr/>
          <p:nvPr/>
        </p:nvSpPr>
        <p:spPr>
          <a:xfrm>
            <a:off x="1105988" y="5632158"/>
            <a:ext cx="10247811" cy="369332"/>
          </a:xfrm>
          <a:prstGeom prst="rect">
            <a:avLst/>
          </a:prstGeom>
        </p:spPr>
        <p:txBody>
          <a:bodyPr wrap="square">
            <a:spAutoFit/>
          </a:bodyPr>
          <a:lstStyle/>
          <a:p>
            <a:r>
              <a:rPr lang="en-US" dirty="0"/>
              <a:t> </a:t>
            </a:r>
            <a:endParaRPr lang="en-US" sz="1400" dirty="0"/>
          </a:p>
        </p:txBody>
      </p:sp>
      <p:pic>
        <p:nvPicPr>
          <p:cNvPr id="6" name="Picture 5">
            <a:extLst>
              <a:ext uri="{FF2B5EF4-FFF2-40B4-BE49-F238E27FC236}">
                <a16:creationId xmlns:a16="http://schemas.microsoft.com/office/drawing/2014/main" id="{0D43BFE4-4609-1120-1C57-7333223D7624}"/>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8263889" y="1837054"/>
            <a:ext cx="3689536" cy="4544568"/>
          </a:xfrm>
          <a:prstGeom prst="rect">
            <a:avLst/>
          </a:prstGeom>
        </p:spPr>
      </p:pic>
    </p:spTree>
    <p:extLst>
      <p:ext uri="{BB962C8B-B14F-4D97-AF65-F5344CB8AC3E}">
        <p14:creationId xmlns:p14="http://schemas.microsoft.com/office/powerpoint/2010/main" val="21483475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Hemodialysis headache </a:t>
            </a:r>
          </a:p>
        </p:txBody>
      </p:sp>
      <p:sp>
        <p:nvSpPr>
          <p:cNvPr id="3" name="Content Placeholder 2"/>
          <p:cNvSpPr>
            <a:spLocks noGrp="1"/>
          </p:cNvSpPr>
          <p:nvPr>
            <p:ph idx="1"/>
          </p:nvPr>
        </p:nvSpPr>
        <p:spPr>
          <a:xfrm>
            <a:off x="838200" y="1825625"/>
            <a:ext cx="10515600" cy="3397885"/>
          </a:xfrm>
          <a:ln w="28575">
            <a:solidFill>
              <a:srgbClr val="C00000"/>
            </a:solidFill>
          </a:ln>
        </p:spPr>
        <p:txBody>
          <a:bodyPr/>
          <a:lstStyle/>
          <a:p>
            <a:r>
              <a:rPr lang="en-US" dirty="0">
                <a:latin typeface="PT Serif" panose="020A0603040505020204" pitchFamily="18" charset="77"/>
              </a:rPr>
              <a:t>This transient headache—probably related to </a:t>
            </a:r>
            <a:r>
              <a:rPr lang="en-US" dirty="0">
                <a:solidFill>
                  <a:srgbClr val="FF0000"/>
                </a:solidFill>
                <a:latin typeface="PT Serif" panose="020A0603040505020204" pitchFamily="18" charset="77"/>
              </a:rPr>
              <a:t>intradialytic hypotension and changes in serum urea and magnesium concentrations</a:t>
            </a:r>
            <a:r>
              <a:rPr lang="en-US" dirty="0">
                <a:latin typeface="PT Serif" panose="020A0603040505020204" pitchFamily="18" charset="77"/>
              </a:rPr>
              <a:t>—develops in about 5% of </a:t>
            </a:r>
            <a:r>
              <a:rPr lang="en-US" dirty="0" err="1">
                <a:latin typeface="PT Serif" panose="020A0603040505020204" pitchFamily="18" charset="77"/>
              </a:rPr>
              <a:t>haemodialysis</a:t>
            </a:r>
            <a:r>
              <a:rPr lang="en-US" dirty="0">
                <a:latin typeface="PT Serif" panose="020A0603040505020204" pitchFamily="18" charset="77"/>
              </a:rPr>
              <a:t> patients, typically towards the end of </a:t>
            </a:r>
            <a:r>
              <a:rPr lang="en-US" dirty="0" err="1">
                <a:latin typeface="PT Serif" panose="020A0603040505020204" pitchFamily="18" charset="77"/>
              </a:rPr>
              <a:t>haemodialysis</a:t>
            </a:r>
            <a:r>
              <a:rPr lang="en-US" dirty="0">
                <a:latin typeface="PT Serif" panose="020A0603040505020204" pitchFamily="18" charset="77"/>
              </a:rPr>
              <a:t> sessions.</a:t>
            </a:r>
          </a:p>
          <a:p>
            <a:endParaRPr lang="en-US" dirty="0">
              <a:latin typeface="PT Serif" panose="020A0603040505020204" pitchFamily="18" charset="77"/>
            </a:endParaRPr>
          </a:p>
          <a:p>
            <a:r>
              <a:rPr lang="en-US" dirty="0">
                <a:latin typeface="PT Serif" panose="020A0603040505020204" pitchFamily="18" charset="77"/>
              </a:rPr>
              <a:t>It is usually a bilateral throbbing or non-pulsating headache that lasts less than 4hours.</a:t>
            </a:r>
          </a:p>
        </p:txBody>
      </p:sp>
    </p:spTree>
    <p:extLst>
      <p:ext uri="{BB962C8B-B14F-4D97-AF65-F5344CB8AC3E}">
        <p14:creationId xmlns:p14="http://schemas.microsoft.com/office/powerpoint/2010/main" val="13821765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4"/>
            <a:ext cx="10515600" cy="4140835"/>
          </a:xfrm>
          <a:ln w="28575">
            <a:solidFill>
              <a:srgbClr val="C00000"/>
            </a:solidFill>
          </a:ln>
        </p:spPr>
        <p:txBody>
          <a:bodyPr>
            <a:normAutofit fontScale="92500" lnSpcReduction="10000"/>
          </a:bodyPr>
          <a:lstStyle/>
          <a:p>
            <a:r>
              <a:rPr lang="en-US" sz="2600" dirty="0">
                <a:solidFill>
                  <a:srgbClr val="C00000"/>
                </a:solidFill>
                <a:latin typeface="PT Serif" panose="020A0603040505020204" pitchFamily="18" charset="77"/>
              </a:rPr>
              <a:t>Diagnostic criteria (international headache classification system) include:</a:t>
            </a:r>
          </a:p>
          <a:p>
            <a:pPr>
              <a:buFont typeface="Wingdings" pitchFamily="2" charset="2"/>
              <a:buChar char="v"/>
            </a:pPr>
            <a:r>
              <a:rPr lang="en-US" sz="2400" dirty="0">
                <a:latin typeface="PT Serif" panose="020A0603040505020204" pitchFamily="18" charset="77"/>
              </a:rPr>
              <a:t> &gt;2 episodes of acute headache with each episode developing during a dialysis session, </a:t>
            </a:r>
          </a:p>
          <a:p>
            <a:pPr>
              <a:buFont typeface="Wingdings" pitchFamily="2" charset="2"/>
              <a:buChar char="v"/>
            </a:pPr>
            <a:r>
              <a:rPr lang="en-US" sz="2400" dirty="0">
                <a:latin typeface="PT Serif" panose="020A0603040505020204" pitchFamily="18" charset="77"/>
              </a:rPr>
              <a:t>Worsening headache during dialysis</a:t>
            </a:r>
          </a:p>
          <a:p>
            <a:pPr>
              <a:buFont typeface="Wingdings" pitchFamily="2" charset="2"/>
              <a:buChar char="v"/>
            </a:pPr>
            <a:r>
              <a:rPr lang="en-US" sz="2400" dirty="0">
                <a:latin typeface="PT Serif" panose="020A0603040505020204" pitchFamily="18" charset="77"/>
              </a:rPr>
              <a:t>Headache resolution within 72hours of completing dialysis. Following successful renal transplantation, the headache must completely cease. </a:t>
            </a:r>
          </a:p>
          <a:p>
            <a:pPr>
              <a:buFont typeface="Wingdings" pitchFamily="2" charset="2"/>
              <a:buChar char="v"/>
            </a:pPr>
            <a:endParaRPr lang="en-US" sz="2400" dirty="0">
              <a:latin typeface="PT Serif" panose="020A0603040505020204" pitchFamily="18" charset="77"/>
            </a:endParaRPr>
          </a:p>
          <a:p>
            <a:r>
              <a:rPr lang="en-US" sz="2400" dirty="0">
                <a:latin typeface="PT Serif" panose="020A0603040505020204" pitchFamily="18" charset="77"/>
              </a:rPr>
              <a:t>There are few studies to support specific treatments. </a:t>
            </a:r>
            <a:r>
              <a:rPr lang="en-US" sz="2400" dirty="0">
                <a:solidFill>
                  <a:srgbClr val="FF0000"/>
                </a:solidFill>
                <a:latin typeface="PT Serif" panose="020A0603040505020204" pitchFamily="18" charset="77"/>
              </a:rPr>
              <a:t>ACE inhibitors and magnesium supplementation </a:t>
            </a:r>
            <a:r>
              <a:rPr lang="en-US" sz="2400" dirty="0">
                <a:latin typeface="PT Serif" panose="020A0603040505020204" pitchFamily="18" charset="77"/>
              </a:rPr>
              <a:t>may be potential treatments (Evans RW et al).</a:t>
            </a:r>
          </a:p>
          <a:p>
            <a:r>
              <a:rPr lang="en-US" sz="2400" dirty="0">
                <a:solidFill>
                  <a:srgbClr val="FF0000"/>
                </a:solidFill>
                <a:latin typeface="PT Serif" panose="020A0603040505020204" pitchFamily="18" charset="77"/>
              </a:rPr>
              <a:t>Acute phase: Acetaminophen, prophylactic: Topiramate, Gabapentin, Amitriptyline,…</a:t>
            </a:r>
          </a:p>
          <a:p>
            <a:pPr marL="0" indent="0">
              <a:buNone/>
            </a:pPr>
            <a:endParaRPr lang="en-US" sz="2400" dirty="0">
              <a:latin typeface="PT Serif" panose="020A0603040505020204" pitchFamily="18" charset="77"/>
            </a:endParaRPr>
          </a:p>
        </p:txBody>
      </p:sp>
    </p:spTree>
    <p:extLst>
      <p:ext uri="{BB962C8B-B14F-4D97-AF65-F5344CB8AC3E}">
        <p14:creationId xmlns:p14="http://schemas.microsoft.com/office/powerpoint/2010/main" val="1181154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Drug toxicity</a:t>
            </a:r>
          </a:p>
        </p:txBody>
      </p:sp>
      <p:sp>
        <p:nvSpPr>
          <p:cNvPr id="3" name="Content Placeholder 2"/>
          <p:cNvSpPr>
            <a:spLocks noGrp="1"/>
          </p:cNvSpPr>
          <p:nvPr>
            <p:ph idx="1"/>
          </p:nvPr>
        </p:nvSpPr>
        <p:spPr>
          <a:ln w="28575">
            <a:solidFill>
              <a:srgbClr val="C00000"/>
            </a:solidFill>
          </a:ln>
        </p:spPr>
        <p:txBody>
          <a:bodyPr>
            <a:noAutofit/>
          </a:bodyPr>
          <a:lstStyle/>
          <a:p>
            <a:r>
              <a:rPr lang="en-US" sz="2000" dirty="0">
                <a:latin typeface="PT Serif" panose="020A0603040505020204" pitchFamily="18" charset="77"/>
              </a:rPr>
              <a:t>Drug toxicity is one of the most common causes of neurological problems in patients with renal failure.</a:t>
            </a:r>
          </a:p>
          <a:p>
            <a:r>
              <a:rPr lang="en-US" sz="2000" dirty="0">
                <a:latin typeface="PT Serif" panose="020A0603040505020204" pitchFamily="18" charset="77"/>
              </a:rPr>
              <a:t>This occurs particularly with </a:t>
            </a:r>
            <a:r>
              <a:rPr lang="en-US" sz="2000" dirty="0" err="1">
                <a:latin typeface="PT Serif" panose="020A0603040505020204" pitchFamily="18" charset="77"/>
              </a:rPr>
              <a:t>penicillins</a:t>
            </a:r>
            <a:r>
              <a:rPr lang="en-US" sz="2000" dirty="0">
                <a:latin typeface="PT Serif" panose="020A0603040505020204" pitchFamily="18" charset="77"/>
              </a:rPr>
              <a:t>, ciprofloxacin, </a:t>
            </a:r>
            <a:r>
              <a:rPr lang="en-US" sz="2000" dirty="0">
                <a:solidFill>
                  <a:srgbClr val="FF0000"/>
                </a:solidFill>
                <a:latin typeface="PT Serif" panose="020A0603040505020204" pitchFamily="18" charset="77"/>
              </a:rPr>
              <a:t>cefepime (nonconvulsive status epilepticus)</a:t>
            </a:r>
            <a:r>
              <a:rPr lang="en-US" sz="2000" dirty="0">
                <a:latin typeface="PT Serif" panose="020A0603040505020204" pitchFamily="18" charset="77"/>
              </a:rPr>
              <a:t>, acyclovir, gabapentin, pregabalin, benzodiazepines and opioids, since these drugs (and often their active metabolites) are renally excreted and poorly removed by dialysis, particularly if protein bound.</a:t>
            </a:r>
          </a:p>
          <a:p>
            <a:r>
              <a:rPr lang="en-US" sz="2000" dirty="0">
                <a:latin typeface="PT Serif" panose="020A0603040505020204" pitchFamily="18" charset="77"/>
              </a:rPr>
              <a:t>For these drugs, </a:t>
            </a:r>
            <a:r>
              <a:rPr lang="en-US" sz="2000" dirty="0">
                <a:solidFill>
                  <a:srgbClr val="FF0000"/>
                </a:solidFill>
                <a:latin typeface="PT Serif" panose="020A0603040505020204" pitchFamily="18" charset="77"/>
              </a:rPr>
              <a:t>dose adjustments </a:t>
            </a:r>
            <a:r>
              <a:rPr lang="en-US" sz="2000" dirty="0">
                <a:latin typeface="PT Serif" panose="020A0603040505020204" pitchFamily="18" charset="77"/>
              </a:rPr>
              <a:t>are often made by reducing the dose, increasing the interval between doses or both.</a:t>
            </a:r>
          </a:p>
          <a:p>
            <a:endParaRPr lang="en-US" sz="2000" dirty="0">
              <a:latin typeface="PT Serif" panose="020A0603040505020204" pitchFamily="18" charset="77"/>
            </a:endParaRPr>
          </a:p>
          <a:p>
            <a:pPr>
              <a:buFont typeface="Wingdings" pitchFamily="2" charset="2"/>
              <a:buChar char="v"/>
            </a:pPr>
            <a:r>
              <a:rPr lang="en-US" sz="2000" dirty="0">
                <a:latin typeface="PT Serif" panose="020A0603040505020204" pitchFamily="18" charset="77"/>
              </a:rPr>
              <a:t>There are many accessible reference sources for dose adjustments in renal failure. For example, the Renal Dosing Database (http://www. globalrph.com/index_renal.htm) provides guidance for both renal (based on creatinine clearance) and </a:t>
            </a:r>
            <a:r>
              <a:rPr lang="en-US" sz="2000" dirty="0" err="1">
                <a:latin typeface="PT Serif" panose="020A0603040505020204" pitchFamily="18" charset="77"/>
              </a:rPr>
              <a:t>haemodialysis</a:t>
            </a:r>
            <a:r>
              <a:rPr lang="en-US" sz="2000" dirty="0">
                <a:latin typeface="PT Serif" panose="020A0603040505020204" pitchFamily="18" charset="77"/>
              </a:rPr>
              <a:t> dosing. </a:t>
            </a:r>
          </a:p>
        </p:txBody>
      </p:sp>
    </p:spTree>
    <p:extLst>
      <p:ext uri="{BB962C8B-B14F-4D97-AF65-F5344CB8AC3E}">
        <p14:creationId xmlns:p14="http://schemas.microsoft.com/office/powerpoint/2010/main" val="3270896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a:bodyPr>
          <a:lstStyle/>
          <a:p>
            <a:r>
              <a:rPr lang="en-US" sz="3200" dirty="0">
                <a:solidFill>
                  <a:srgbClr val="002060"/>
                </a:solidFill>
                <a:latin typeface="PT Serif" panose="020A0603040505020204" pitchFamily="18" charset="77"/>
              </a:rPr>
              <a:t>Diagnosis and management of Uremic Encephalopathy</a:t>
            </a:r>
          </a:p>
        </p:txBody>
      </p:sp>
      <p:sp>
        <p:nvSpPr>
          <p:cNvPr id="3" name="Content Placeholder 2"/>
          <p:cNvSpPr>
            <a:spLocks noGrp="1"/>
          </p:cNvSpPr>
          <p:nvPr>
            <p:ph idx="1"/>
          </p:nvPr>
        </p:nvSpPr>
        <p:spPr>
          <a:ln w="28575">
            <a:solidFill>
              <a:srgbClr val="C00000"/>
            </a:solidFill>
          </a:ln>
        </p:spPr>
        <p:txBody>
          <a:bodyPr>
            <a:normAutofit lnSpcReduction="10000"/>
          </a:bodyPr>
          <a:lstStyle/>
          <a:p>
            <a:pPr>
              <a:buFont typeface="Wingdings" pitchFamily="2" charset="2"/>
              <a:buChar char="v"/>
            </a:pPr>
            <a:r>
              <a:rPr lang="en-US" sz="2400" i="1" dirty="0">
                <a:solidFill>
                  <a:srgbClr val="002060"/>
                </a:solidFill>
                <a:latin typeface="PT Serif" panose="020A0603040505020204" pitchFamily="18" charset="77"/>
              </a:rPr>
              <a:t>The ﬁrst step in the treatment of uremic encephalopathy is to identify the underlying metabolic disturbance. </a:t>
            </a:r>
          </a:p>
          <a:p>
            <a:pPr>
              <a:buFont typeface="Courier New" panose="02070309020205020404" pitchFamily="49" charset="0"/>
              <a:buChar char="o"/>
            </a:pPr>
            <a:endParaRPr lang="en-US" sz="2400" dirty="0">
              <a:latin typeface="PT Serif" panose="020A0603040505020204" pitchFamily="18" charset="77"/>
            </a:endParaRPr>
          </a:p>
          <a:p>
            <a:pPr>
              <a:buFont typeface="Courier New" panose="02070309020205020404" pitchFamily="49" charset="0"/>
              <a:buChar char="o"/>
            </a:pPr>
            <a:r>
              <a:rPr lang="en-US" sz="2400" dirty="0">
                <a:solidFill>
                  <a:srgbClr val="FF0000"/>
                </a:solidFill>
                <a:latin typeface="PT Serif" panose="020A0603040505020204" pitchFamily="18" charset="77"/>
              </a:rPr>
              <a:t>Laboratory blood tests </a:t>
            </a:r>
            <a:r>
              <a:rPr lang="en-US" sz="2400" dirty="0">
                <a:latin typeface="PT Serif" panose="020A0603040505020204" pitchFamily="18" charset="77"/>
              </a:rPr>
              <a:t>should be undertaken and include a complete blood count, electrolyte panel, glucose, urea, creatinine, vitamin B12, folic acid, thyroid function, liver enzymes and ammonia.</a:t>
            </a:r>
          </a:p>
          <a:p>
            <a:pPr>
              <a:buFont typeface="Courier New" panose="02070309020205020404" pitchFamily="49" charset="0"/>
              <a:buChar char="o"/>
            </a:pPr>
            <a:r>
              <a:rPr lang="en-US" sz="2400" dirty="0">
                <a:latin typeface="PT Serif" panose="020A0603040505020204" pitchFamily="18" charset="77"/>
              </a:rPr>
              <a:t>EEG ﬁndings can be of diagnostic value as </a:t>
            </a:r>
            <a:r>
              <a:rPr lang="en-US" sz="2400" dirty="0">
                <a:solidFill>
                  <a:srgbClr val="FF0000"/>
                </a:solidFill>
                <a:latin typeface="PT Serif" panose="020A0603040505020204" pitchFamily="18" charset="77"/>
              </a:rPr>
              <a:t>the degree of EEG changes correlate with severity of encephalopathy</a:t>
            </a:r>
          </a:p>
          <a:p>
            <a:pPr>
              <a:buFont typeface="Courier New" panose="02070309020205020404" pitchFamily="49" charset="0"/>
              <a:buChar char="o"/>
            </a:pPr>
            <a:r>
              <a:rPr lang="en-US" sz="2400" dirty="0">
                <a:latin typeface="PT Serif" panose="020A0603040505020204" pitchFamily="18" charset="77"/>
              </a:rPr>
              <a:t>Cerebral imaging with </a:t>
            </a:r>
            <a:r>
              <a:rPr lang="en-US" sz="2400" dirty="0">
                <a:solidFill>
                  <a:srgbClr val="FF0000"/>
                </a:solidFill>
                <a:latin typeface="PT Serif" panose="020A0603040505020204" pitchFamily="18" charset="77"/>
              </a:rPr>
              <a:t>CT or MRI </a:t>
            </a:r>
            <a:r>
              <a:rPr lang="en-US" sz="2400" dirty="0">
                <a:latin typeface="PT Serif" panose="020A0603040505020204" pitchFamily="18" charset="77"/>
              </a:rPr>
              <a:t>is required to exclude a space-occupying lesion, hemorrhage or ischemic stroke.</a:t>
            </a:r>
          </a:p>
          <a:p>
            <a:pPr>
              <a:buFont typeface="Courier New" panose="02070309020205020404" pitchFamily="49" charset="0"/>
              <a:buChar char="o"/>
            </a:pPr>
            <a:r>
              <a:rPr lang="en-US" sz="2400" dirty="0">
                <a:latin typeface="PT Serif" panose="020A0603040505020204" pitchFamily="18" charset="77"/>
              </a:rPr>
              <a:t>It may be necessary to conduct a </a:t>
            </a:r>
            <a:r>
              <a:rPr lang="en-US" sz="2400" dirty="0">
                <a:solidFill>
                  <a:srgbClr val="FF0000"/>
                </a:solidFill>
                <a:latin typeface="PT Serif" panose="020A0603040505020204" pitchFamily="18" charset="77"/>
              </a:rPr>
              <a:t>lumbar puncture </a:t>
            </a:r>
            <a:r>
              <a:rPr lang="en-US" sz="2400" dirty="0">
                <a:latin typeface="PT Serif" panose="020A0603040505020204" pitchFamily="18" charset="77"/>
              </a:rPr>
              <a:t>if the patient becomes febrile to investigate the possibility of meningitis or encephalitis</a:t>
            </a:r>
          </a:p>
        </p:txBody>
      </p:sp>
    </p:spTree>
    <p:extLst>
      <p:ext uri="{BB962C8B-B14F-4D97-AF65-F5344CB8AC3E}">
        <p14:creationId xmlns:p14="http://schemas.microsoft.com/office/powerpoint/2010/main" val="3562239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4944291" cy="4351338"/>
          </a:xfrm>
          <a:ln w="28575">
            <a:solidFill>
              <a:srgbClr val="C00000"/>
            </a:solidFill>
          </a:ln>
        </p:spPr>
        <p:txBody>
          <a:bodyPr>
            <a:normAutofit lnSpcReduction="10000"/>
          </a:bodyPr>
          <a:lstStyle/>
          <a:p>
            <a:r>
              <a:rPr lang="en-US" dirty="0">
                <a:latin typeface="PT Serif" panose="020A0603040505020204" pitchFamily="18" charset="77"/>
              </a:rPr>
              <a:t>The typical features of an EEG in uremic neuropathy are often non-speciﬁc such as a slowing of the alpha rhythm with </a:t>
            </a:r>
            <a:r>
              <a:rPr lang="en-US" dirty="0">
                <a:solidFill>
                  <a:srgbClr val="FF0000"/>
                </a:solidFill>
                <a:latin typeface="PT Serif" panose="020A0603040505020204" pitchFamily="18" charset="77"/>
              </a:rPr>
              <a:t>excess delta and theta waves.</a:t>
            </a:r>
          </a:p>
          <a:p>
            <a:r>
              <a:rPr lang="en-US" dirty="0">
                <a:latin typeface="PT Serif" panose="020A0603040505020204" pitchFamily="18" charset="77"/>
              </a:rPr>
              <a:t>The presence of </a:t>
            </a:r>
            <a:r>
              <a:rPr lang="en-US" dirty="0" err="1">
                <a:solidFill>
                  <a:srgbClr val="FF0000"/>
                </a:solidFill>
                <a:latin typeface="PT Serif" panose="020A0603040505020204" pitchFamily="18" charset="77"/>
              </a:rPr>
              <a:t>triphasic</a:t>
            </a:r>
            <a:r>
              <a:rPr lang="en-US" dirty="0">
                <a:solidFill>
                  <a:srgbClr val="FF0000"/>
                </a:solidFill>
                <a:latin typeface="PT Serif" panose="020A0603040505020204" pitchFamily="18" charset="77"/>
              </a:rPr>
              <a:t> sharp waves </a:t>
            </a:r>
            <a:r>
              <a:rPr lang="en-US" dirty="0">
                <a:latin typeface="PT Serif" panose="020A0603040505020204" pitchFamily="18" charset="77"/>
              </a:rPr>
              <a:t>on EEG is considered a speciﬁc feature of metabolic </a:t>
            </a:r>
            <a:r>
              <a:rPr lang="en-US" dirty="0" err="1">
                <a:latin typeface="PT Serif" panose="020A0603040505020204" pitchFamily="18" charset="77"/>
              </a:rPr>
              <a:t>encephalopathies</a:t>
            </a:r>
            <a:r>
              <a:rPr lang="en-US" dirty="0">
                <a:latin typeface="PT Serif" panose="020A0603040505020204" pitchFamily="18" charset="77"/>
              </a:rPr>
              <a:t> </a:t>
            </a:r>
          </a:p>
        </p:txBody>
      </p:sp>
      <p:pic>
        <p:nvPicPr>
          <p:cNvPr id="4" name="Picture 3"/>
          <p:cNvPicPr>
            <a:picLocks noChangeAspect="1"/>
          </p:cNvPicPr>
          <p:nvPr/>
        </p:nvPicPr>
        <p:blipFill>
          <a:blip r:embed="rId2"/>
          <a:stretch>
            <a:fillRect/>
          </a:stretch>
        </p:blipFill>
        <p:spPr>
          <a:xfrm>
            <a:off x="5947954" y="1690688"/>
            <a:ext cx="5405846" cy="4486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57726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6705600" cy="3216638"/>
          </a:xfrm>
          <a:ln w="28575">
            <a:solidFill>
              <a:srgbClr val="C00000"/>
            </a:solidFill>
          </a:ln>
        </p:spPr>
        <p:txBody>
          <a:bodyPr>
            <a:normAutofit lnSpcReduction="10000"/>
          </a:bodyPr>
          <a:lstStyle/>
          <a:p>
            <a:r>
              <a:rPr lang="en-US" dirty="0">
                <a:latin typeface="PT Serif" panose="020A0603040505020204" pitchFamily="18" charset="77"/>
              </a:rPr>
              <a:t>Most neurological dialysis complications develop in both </a:t>
            </a:r>
            <a:r>
              <a:rPr lang="en-US" dirty="0" err="1">
                <a:latin typeface="PT Serif" panose="020A0603040505020204" pitchFamily="18" charset="77"/>
              </a:rPr>
              <a:t>haemodialysis</a:t>
            </a:r>
            <a:r>
              <a:rPr lang="en-US" dirty="0">
                <a:latin typeface="PT Serif" panose="020A0603040505020204" pitchFamily="18" charset="77"/>
              </a:rPr>
              <a:t> and peritoneal dialysis. </a:t>
            </a:r>
          </a:p>
          <a:p>
            <a:pPr marL="0" indent="0">
              <a:buNone/>
            </a:pPr>
            <a:endParaRPr lang="en-US" dirty="0">
              <a:latin typeface="PT Serif" panose="020A0603040505020204" pitchFamily="18" charset="77"/>
            </a:endParaRPr>
          </a:p>
          <a:p>
            <a:r>
              <a:rPr lang="en-US" dirty="0">
                <a:latin typeface="PT Serif" panose="020A0603040505020204" pitchFamily="18" charset="77"/>
              </a:rPr>
              <a:t>Complications associated with </a:t>
            </a:r>
            <a:r>
              <a:rPr lang="en-US" dirty="0" err="1">
                <a:solidFill>
                  <a:srgbClr val="FF0000"/>
                </a:solidFill>
                <a:latin typeface="PT Serif" panose="020A0603040505020204" pitchFamily="18" charset="77"/>
              </a:rPr>
              <a:t>haemodynamic</a:t>
            </a:r>
            <a:r>
              <a:rPr lang="en-US" dirty="0">
                <a:solidFill>
                  <a:srgbClr val="FF0000"/>
                </a:solidFill>
                <a:latin typeface="PT Serif" panose="020A0603040505020204" pitchFamily="18" charset="77"/>
              </a:rPr>
              <a:t> instability </a:t>
            </a:r>
            <a:r>
              <a:rPr lang="en-US" dirty="0">
                <a:latin typeface="PT Serif" panose="020A0603040505020204" pitchFamily="18" charset="77"/>
              </a:rPr>
              <a:t>are more likely in those undergoing </a:t>
            </a:r>
            <a:r>
              <a:rPr lang="en-US" dirty="0" err="1">
                <a:solidFill>
                  <a:srgbClr val="FF0000"/>
                </a:solidFill>
                <a:latin typeface="PT Serif" panose="020A0603040505020204" pitchFamily="18" charset="77"/>
              </a:rPr>
              <a:t>haemodialysis</a:t>
            </a:r>
            <a:r>
              <a:rPr lang="en-US" dirty="0">
                <a:solidFill>
                  <a:srgbClr val="FF0000"/>
                </a:solidFill>
                <a:latin typeface="PT Serif" panose="020A0603040505020204" pitchFamily="18" charset="77"/>
              </a:rPr>
              <a:t>. </a:t>
            </a:r>
          </a:p>
        </p:txBody>
      </p:sp>
      <p:sp>
        <p:nvSpPr>
          <p:cNvPr id="4" name="Rectangle 3"/>
          <p:cNvSpPr/>
          <p:nvPr/>
        </p:nvSpPr>
        <p:spPr>
          <a:xfrm>
            <a:off x="957942" y="5253633"/>
            <a:ext cx="10395858" cy="369332"/>
          </a:xfrm>
          <a:prstGeom prst="rect">
            <a:avLst/>
          </a:prstGeom>
        </p:spPr>
        <p:txBody>
          <a:bodyPr wrap="square">
            <a:spAutoFit/>
          </a:bodyPr>
          <a:lstStyle/>
          <a:p>
            <a:r>
              <a:rPr lang="en-US" dirty="0"/>
              <a:t> </a:t>
            </a:r>
          </a:p>
        </p:txBody>
      </p:sp>
      <p:pic>
        <p:nvPicPr>
          <p:cNvPr id="6" name="Picture 5">
            <a:extLst>
              <a:ext uri="{FF2B5EF4-FFF2-40B4-BE49-F238E27FC236}">
                <a16:creationId xmlns:a16="http://schemas.microsoft.com/office/drawing/2014/main" id="{FC66F397-0552-2374-D18F-05E10F666770}"/>
              </a:ext>
            </a:extLst>
          </p:cNvPr>
          <p:cNvPicPr>
            <a:picLocks noChangeAspect="1"/>
          </p:cNvPicPr>
          <p:nvPr/>
        </p:nvPicPr>
        <p:blipFill rotWithShape="1">
          <a:blip r:embed="rId2">
            <a:extLst>
              <a:ext uri="{28A0092B-C50C-407E-A947-70E740481C1C}">
                <a14:useLocalDpi xmlns:a14="http://schemas.microsoft.com/office/drawing/2010/main" val="0"/>
              </a:ext>
            </a:extLst>
          </a:blip>
          <a:srcRect l="7543" t="62262" r="72548" b="22968"/>
          <a:stretch/>
        </p:blipFill>
        <p:spPr>
          <a:xfrm>
            <a:off x="7658100" y="1825625"/>
            <a:ext cx="3966210" cy="321663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716262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860030" cy="1325563"/>
          </a:xfrm>
          <a:solidFill>
            <a:schemeClr val="accent1">
              <a:lumMod val="20000"/>
              <a:lumOff val="80000"/>
            </a:schemeClr>
          </a:solidFill>
          <a:ln>
            <a:solidFill>
              <a:schemeClr val="bg1"/>
            </a:solidFill>
          </a:ln>
        </p:spPr>
        <p:txBody>
          <a:bodyPr>
            <a:normAutofit/>
          </a:bodyPr>
          <a:lstStyle/>
          <a:p>
            <a:r>
              <a:rPr lang="en-US" sz="3600" dirty="0">
                <a:solidFill>
                  <a:srgbClr val="002060"/>
                </a:solidFill>
                <a:latin typeface="PT Serif" panose="020A0603040505020204" pitchFamily="18" charset="77"/>
              </a:rPr>
              <a:t>Treatment of uremic convulsion</a:t>
            </a:r>
          </a:p>
        </p:txBody>
      </p:sp>
      <p:sp>
        <p:nvSpPr>
          <p:cNvPr id="3" name="Content Placeholder 2"/>
          <p:cNvSpPr>
            <a:spLocks noGrp="1"/>
          </p:cNvSpPr>
          <p:nvPr>
            <p:ph idx="1"/>
          </p:nvPr>
        </p:nvSpPr>
        <p:spPr>
          <a:xfrm>
            <a:off x="838200" y="1825625"/>
            <a:ext cx="7700010" cy="4351338"/>
          </a:xfrm>
          <a:ln w="28575">
            <a:solidFill>
              <a:srgbClr val="C00000"/>
            </a:solidFill>
          </a:ln>
        </p:spPr>
        <p:txBody>
          <a:bodyPr>
            <a:normAutofit fontScale="92500"/>
          </a:bodyPr>
          <a:lstStyle/>
          <a:p>
            <a:r>
              <a:rPr lang="en-US" dirty="0">
                <a:latin typeface="PT Serif" panose="020A0603040505020204" pitchFamily="18" charset="77"/>
              </a:rPr>
              <a:t>Seizures in patients with CKD are common and contribute to encephalopathy. It is estimated that </a:t>
            </a:r>
            <a:r>
              <a:rPr lang="en-US" dirty="0">
                <a:solidFill>
                  <a:srgbClr val="FF0000"/>
                </a:solidFill>
                <a:latin typeface="PT Serif" panose="020A0603040505020204" pitchFamily="18" charset="77"/>
              </a:rPr>
              <a:t>10% percent </a:t>
            </a:r>
            <a:r>
              <a:rPr lang="en-US" dirty="0">
                <a:latin typeface="PT Serif" panose="020A0603040505020204" pitchFamily="18" charset="77"/>
              </a:rPr>
              <a:t>of patients with CKD will have a seizure at some point.</a:t>
            </a:r>
          </a:p>
          <a:p>
            <a:r>
              <a:rPr lang="en-US" dirty="0">
                <a:latin typeface="PT Serif" panose="020A0603040505020204" pitchFamily="18" charset="77"/>
              </a:rPr>
              <a:t>Drug of choice in dialysis seizure: </a:t>
            </a:r>
            <a:r>
              <a:rPr lang="en-US" dirty="0">
                <a:solidFill>
                  <a:srgbClr val="FF0000"/>
                </a:solidFill>
                <a:latin typeface="PT Serif" panose="020A0603040505020204" pitchFamily="18" charset="77"/>
              </a:rPr>
              <a:t>Levetiracetam</a:t>
            </a:r>
          </a:p>
          <a:p>
            <a:r>
              <a:rPr lang="en-US" dirty="0">
                <a:latin typeface="PT Serif" panose="020A0603040505020204" pitchFamily="18" charset="77"/>
              </a:rPr>
              <a:t>Always give post dialysis supplemental dose of:</a:t>
            </a:r>
          </a:p>
          <a:p>
            <a:pPr>
              <a:buFont typeface="Wingdings" pitchFamily="2" charset="2"/>
              <a:buChar char="v"/>
            </a:pPr>
            <a:r>
              <a:rPr lang="en-US" dirty="0">
                <a:solidFill>
                  <a:srgbClr val="FF0000"/>
                </a:solidFill>
                <a:latin typeface="PT Serif" panose="020A0603040505020204" pitchFamily="18" charset="77"/>
              </a:rPr>
              <a:t>Levetiracetam, </a:t>
            </a:r>
          </a:p>
          <a:p>
            <a:pPr>
              <a:buFont typeface="Wingdings" pitchFamily="2" charset="2"/>
              <a:buChar char="v"/>
            </a:pPr>
            <a:r>
              <a:rPr lang="en-US" dirty="0">
                <a:solidFill>
                  <a:srgbClr val="FF0000"/>
                </a:solidFill>
                <a:latin typeface="PT Serif" panose="020A0603040505020204" pitchFamily="18" charset="77"/>
              </a:rPr>
              <a:t>Gabapentin, </a:t>
            </a:r>
          </a:p>
          <a:p>
            <a:pPr>
              <a:buFont typeface="Wingdings" pitchFamily="2" charset="2"/>
              <a:buChar char="v"/>
            </a:pPr>
            <a:r>
              <a:rPr lang="en-US" dirty="0">
                <a:solidFill>
                  <a:srgbClr val="FF0000"/>
                </a:solidFill>
                <a:latin typeface="PT Serif" panose="020A0603040505020204" pitchFamily="18" charset="77"/>
              </a:rPr>
              <a:t>Pregabalin.</a:t>
            </a:r>
          </a:p>
          <a:p>
            <a:endParaRPr lang="en-US" dirty="0"/>
          </a:p>
        </p:txBody>
      </p:sp>
      <p:pic>
        <p:nvPicPr>
          <p:cNvPr id="7" name="Picture 6">
            <a:extLst>
              <a:ext uri="{FF2B5EF4-FFF2-40B4-BE49-F238E27FC236}">
                <a16:creationId xmlns:a16="http://schemas.microsoft.com/office/drawing/2014/main" id="{6D73B4BF-1B7C-092A-35E8-4B44C2658A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8230" y="80010"/>
            <a:ext cx="3493770" cy="67779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0066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Anterior ischemic optic neuropathy </a:t>
            </a:r>
          </a:p>
        </p:txBody>
      </p:sp>
      <p:sp>
        <p:nvSpPr>
          <p:cNvPr id="3" name="Content Placeholder 2"/>
          <p:cNvSpPr>
            <a:spLocks noGrp="1"/>
          </p:cNvSpPr>
          <p:nvPr>
            <p:ph idx="1"/>
          </p:nvPr>
        </p:nvSpPr>
        <p:spPr>
          <a:xfrm>
            <a:off x="838200" y="1825625"/>
            <a:ext cx="6442166" cy="2929255"/>
          </a:xfrm>
          <a:ln w="28575">
            <a:solidFill>
              <a:srgbClr val="C00000"/>
            </a:solidFill>
          </a:ln>
        </p:spPr>
        <p:txBody>
          <a:bodyPr/>
          <a:lstStyle/>
          <a:p>
            <a:r>
              <a:rPr lang="en-US" dirty="0">
                <a:latin typeface="PT Serif" panose="020A0603040505020204" pitchFamily="18" charset="77"/>
              </a:rPr>
              <a:t>Anterior ischemic optic neuropathy can develop during hemodialysis through vascular compromise to the prelaminar optic nerve. </a:t>
            </a:r>
          </a:p>
          <a:p>
            <a:r>
              <a:rPr lang="en-US" dirty="0">
                <a:latin typeface="PT Serif" panose="020A0603040505020204" pitchFamily="18" charset="77"/>
              </a:rPr>
              <a:t>Additional risk factors include co-existing anemia and dialysis-induced hypotension*</a:t>
            </a:r>
          </a:p>
        </p:txBody>
      </p:sp>
      <p:sp>
        <p:nvSpPr>
          <p:cNvPr id="4" name="Rectangle 3"/>
          <p:cNvSpPr/>
          <p:nvPr/>
        </p:nvSpPr>
        <p:spPr>
          <a:xfrm>
            <a:off x="954677" y="4889817"/>
            <a:ext cx="10282646" cy="646331"/>
          </a:xfrm>
          <a:prstGeom prst="rect">
            <a:avLst/>
          </a:prstGeom>
        </p:spPr>
        <p:txBody>
          <a:bodyPr wrap="square">
            <a:spAutoFit/>
          </a:bodyPr>
          <a:lstStyle/>
          <a:p>
            <a:r>
              <a:rPr lang="en-US" dirty="0"/>
              <a:t> *</a:t>
            </a:r>
            <a:r>
              <a:rPr lang="en-US" dirty="0" err="1"/>
              <a:t>Basile</a:t>
            </a:r>
            <a:r>
              <a:rPr lang="en-US" dirty="0"/>
              <a:t> C, </a:t>
            </a:r>
            <a:r>
              <a:rPr lang="en-US" dirty="0" err="1"/>
              <a:t>Addabbo</a:t>
            </a:r>
            <a:r>
              <a:rPr lang="en-US" dirty="0"/>
              <a:t> G, </a:t>
            </a:r>
            <a:r>
              <a:rPr lang="en-US" dirty="0" err="1"/>
              <a:t>Montanaro</a:t>
            </a:r>
            <a:r>
              <a:rPr lang="en-US" dirty="0"/>
              <a:t> A. Anterior ischemic optic neuropathy and dialysis: role of hypotension and anemia. J </a:t>
            </a:r>
            <a:r>
              <a:rPr lang="en-US" dirty="0" err="1"/>
              <a:t>Nephrol</a:t>
            </a:r>
            <a:r>
              <a:rPr lang="en-US" dirty="0"/>
              <a:t> 2001;14:420–3. </a:t>
            </a:r>
          </a:p>
        </p:txBody>
      </p:sp>
      <p:pic>
        <p:nvPicPr>
          <p:cNvPr id="5" name="Picture 4"/>
          <p:cNvPicPr>
            <a:picLocks noChangeAspect="1"/>
          </p:cNvPicPr>
          <p:nvPr/>
        </p:nvPicPr>
        <p:blipFill>
          <a:blip r:embed="rId2"/>
          <a:stretch>
            <a:fillRect/>
          </a:stretch>
        </p:blipFill>
        <p:spPr>
          <a:xfrm>
            <a:off x="7428411" y="2063931"/>
            <a:ext cx="3925389" cy="2333897"/>
          </a:xfrm>
          <a:prstGeom prst="rect">
            <a:avLst/>
          </a:prstGeom>
        </p:spPr>
      </p:pic>
    </p:spTree>
    <p:extLst>
      <p:ext uri="{BB962C8B-B14F-4D97-AF65-F5344CB8AC3E}">
        <p14:creationId xmlns:p14="http://schemas.microsoft.com/office/powerpoint/2010/main" val="24621574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38200" y="664233"/>
            <a:ext cx="10515600" cy="5840083"/>
          </a:xfrm>
          <a:prstGeom prst="rect">
            <a:avLst/>
          </a:prstGeom>
        </p:spPr>
      </p:pic>
    </p:spTree>
    <p:extLst>
      <p:ext uri="{BB962C8B-B14F-4D97-AF65-F5344CB8AC3E}">
        <p14:creationId xmlns:p14="http://schemas.microsoft.com/office/powerpoint/2010/main" val="2059917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20490" y="2994659"/>
            <a:ext cx="7433310" cy="971551"/>
          </a:xfrm>
        </p:spPr>
        <p:txBody>
          <a:bodyPr>
            <a:normAutofit/>
          </a:bodyPr>
          <a:lstStyle/>
          <a:p>
            <a:pPr marL="0" indent="0" algn="ctr">
              <a:buNone/>
            </a:pPr>
            <a:r>
              <a:rPr lang="en-US" sz="4800" i="1" dirty="0">
                <a:solidFill>
                  <a:srgbClr val="C00000"/>
                </a:solidFill>
                <a:latin typeface="PT Serif" panose="020A0603040505020204" pitchFamily="18" charset="77"/>
              </a:rPr>
              <a:t>Peripheral nervous system</a:t>
            </a:r>
          </a:p>
        </p:txBody>
      </p:sp>
      <p:pic>
        <p:nvPicPr>
          <p:cNvPr id="5" name="Picture 4">
            <a:extLst>
              <a:ext uri="{FF2B5EF4-FFF2-40B4-BE49-F238E27FC236}">
                <a16:creationId xmlns:a16="http://schemas.microsoft.com/office/drawing/2014/main" id="{B60D97A1-1EC8-D6D8-577E-EF9A1364F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920490" cy="6858000"/>
          </a:xfrm>
          <a:prstGeom prst="rect">
            <a:avLst/>
          </a:prstGeom>
        </p:spPr>
      </p:pic>
    </p:spTree>
    <p:extLst>
      <p:ext uri="{BB962C8B-B14F-4D97-AF65-F5344CB8AC3E}">
        <p14:creationId xmlns:p14="http://schemas.microsoft.com/office/powerpoint/2010/main" val="3873620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Case3.</a:t>
            </a:r>
          </a:p>
        </p:txBody>
      </p:sp>
      <p:sp>
        <p:nvSpPr>
          <p:cNvPr id="3" name="Content Placeholder 2"/>
          <p:cNvSpPr>
            <a:spLocks noGrp="1"/>
          </p:cNvSpPr>
          <p:nvPr>
            <p:ph idx="1"/>
          </p:nvPr>
        </p:nvSpPr>
        <p:spPr>
          <a:ln w="28575">
            <a:solidFill>
              <a:srgbClr val="C00000"/>
            </a:solidFill>
          </a:ln>
        </p:spPr>
        <p:txBody>
          <a:bodyPr>
            <a:normAutofit/>
          </a:bodyPr>
          <a:lstStyle/>
          <a:p>
            <a:r>
              <a:rPr lang="en-US" dirty="0">
                <a:latin typeface="PT Serif" panose="020A0603040505020204" pitchFamily="18" charset="77"/>
              </a:rPr>
              <a:t>A 62-year-old male with a history of long-standing Type 2 diabetes mellitus was diagnosed to have chronic kidney disease 2 months back. </a:t>
            </a:r>
          </a:p>
          <a:p>
            <a:r>
              <a:rPr lang="en-US" dirty="0">
                <a:solidFill>
                  <a:srgbClr val="FF0000"/>
                </a:solidFill>
                <a:latin typeface="PT Serif" panose="020A0603040505020204" pitchFamily="18" charset="77"/>
              </a:rPr>
              <a:t>A brachiocephalic AV fistula </a:t>
            </a:r>
            <a:r>
              <a:rPr lang="en-US" dirty="0">
                <a:latin typeface="PT Serif" panose="020A0603040505020204" pitchFamily="18" charset="77"/>
              </a:rPr>
              <a:t>was created on the left side for being initiated on hemodialysis. </a:t>
            </a:r>
          </a:p>
          <a:p>
            <a:r>
              <a:rPr lang="en-US" dirty="0">
                <a:latin typeface="PT Serif" panose="020A0603040505020204" pitchFamily="18" charset="77"/>
              </a:rPr>
              <a:t>Soon after the procedure, he developed </a:t>
            </a:r>
            <a:r>
              <a:rPr lang="en-US" dirty="0">
                <a:solidFill>
                  <a:srgbClr val="FF0000"/>
                </a:solidFill>
                <a:latin typeface="PT Serif" panose="020A0603040505020204" pitchFamily="18" charset="77"/>
              </a:rPr>
              <a:t>numbness in his left hand and was unable to move the fingers of his left hand. </a:t>
            </a:r>
          </a:p>
          <a:p>
            <a:r>
              <a:rPr lang="en-US" dirty="0">
                <a:latin typeface="PT Serif" panose="020A0603040505020204" pitchFamily="18" charset="77"/>
              </a:rPr>
              <a:t>His left radial pulse was well palpable. </a:t>
            </a:r>
          </a:p>
        </p:txBody>
      </p:sp>
    </p:spTree>
    <p:extLst>
      <p:ext uri="{BB962C8B-B14F-4D97-AF65-F5344CB8AC3E}">
        <p14:creationId xmlns:p14="http://schemas.microsoft.com/office/powerpoint/2010/main" val="34337206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340415" y="632544"/>
            <a:ext cx="5155993" cy="5811838"/>
          </a:xfrm>
          <a:prstGeom prst="rect">
            <a:avLst/>
          </a:prstGeom>
        </p:spPr>
      </p:pic>
      <p:sp>
        <p:nvSpPr>
          <p:cNvPr id="5" name="Rectangle 4"/>
          <p:cNvSpPr/>
          <p:nvPr/>
        </p:nvSpPr>
        <p:spPr>
          <a:xfrm>
            <a:off x="531963" y="1276305"/>
            <a:ext cx="5319623" cy="4524315"/>
          </a:xfrm>
          <a:prstGeom prst="rect">
            <a:avLst/>
          </a:prstGeom>
          <a:ln w="38100">
            <a:solidFill>
              <a:srgbClr val="C00000"/>
            </a:solidFill>
          </a:ln>
        </p:spPr>
        <p:txBody>
          <a:bodyPr wrap="square">
            <a:spAutoFit/>
          </a:bodyPr>
          <a:lstStyle/>
          <a:p>
            <a:pPr marL="342900" indent="-342900">
              <a:buFont typeface="Arial" panose="020B0604020202020204" pitchFamily="34" charset="0"/>
              <a:buChar char="•"/>
            </a:pPr>
            <a:r>
              <a:rPr lang="en-US" sz="2400" dirty="0">
                <a:latin typeface="PT Serif" panose="020A0603040505020204" pitchFamily="18" charset="77"/>
              </a:rPr>
              <a:t>On clinical examination, he was unable to flex or extend his left wrist and was unable to flex or extend the fingers of the left hand, with sensory loss over the dorsum and palmar aspect of the left hand, suggestive of radial, median, and ulnar nerve palsy on the left side. </a:t>
            </a:r>
          </a:p>
          <a:p>
            <a:endParaRPr lang="en-US" sz="2400" dirty="0">
              <a:latin typeface="PT Serif" panose="020A0603040505020204" pitchFamily="18" charset="77"/>
            </a:endParaRPr>
          </a:p>
          <a:p>
            <a:pPr marL="342900" indent="-342900">
              <a:buFont typeface="Arial" panose="020B0604020202020204" pitchFamily="34" charset="0"/>
              <a:buChar char="•"/>
            </a:pPr>
            <a:r>
              <a:rPr lang="en-US" sz="2400" dirty="0">
                <a:latin typeface="PT Serif" panose="020A0603040505020204" pitchFamily="18" charset="77"/>
              </a:rPr>
              <a:t>Nerve conduction study was done, and the </a:t>
            </a:r>
            <a:r>
              <a:rPr lang="en-US" sz="2400" dirty="0">
                <a:solidFill>
                  <a:srgbClr val="FF0000"/>
                </a:solidFill>
                <a:latin typeface="PT Serif" panose="020A0603040505020204" pitchFamily="18" charset="77"/>
              </a:rPr>
              <a:t>left median, radial and ulnar nerves were not stimulable</a:t>
            </a:r>
            <a:r>
              <a:rPr lang="en-US" dirty="0">
                <a:solidFill>
                  <a:srgbClr val="FF0000"/>
                </a:solidFill>
              </a:rPr>
              <a:t>.</a:t>
            </a:r>
          </a:p>
        </p:txBody>
      </p:sp>
    </p:spTree>
    <p:extLst>
      <p:ext uri="{BB962C8B-B14F-4D97-AF65-F5344CB8AC3E}">
        <p14:creationId xmlns:p14="http://schemas.microsoft.com/office/powerpoint/2010/main" val="24891766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4000" dirty="0">
                <a:solidFill>
                  <a:srgbClr val="002060"/>
                </a:solidFill>
                <a:latin typeface="PT Serif" panose="020A0603040505020204" pitchFamily="18" charset="77"/>
              </a:rPr>
              <a:t>Diagnosis?</a:t>
            </a:r>
          </a:p>
        </p:txBody>
      </p:sp>
    </p:spTree>
    <p:extLst>
      <p:ext uri="{BB962C8B-B14F-4D97-AF65-F5344CB8AC3E}">
        <p14:creationId xmlns:p14="http://schemas.microsoft.com/office/powerpoint/2010/main" val="40913190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Vascular access-related nerve injury </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Surgical nerve injury related to </a:t>
            </a:r>
            <a:r>
              <a:rPr lang="en-US" dirty="0">
                <a:solidFill>
                  <a:srgbClr val="FF0000"/>
                </a:solidFill>
                <a:latin typeface="PT Serif" panose="020A0603040505020204" pitchFamily="18" charset="77"/>
              </a:rPr>
              <a:t>arteriovenous fistulae </a:t>
            </a:r>
            <a:r>
              <a:rPr lang="en-US" dirty="0">
                <a:latin typeface="PT Serif" panose="020A0603040505020204" pitchFamily="18" charset="77"/>
              </a:rPr>
              <a:t>can occur immediately postoperatively or in the long term. </a:t>
            </a:r>
          </a:p>
          <a:p>
            <a:r>
              <a:rPr lang="en-US" dirty="0">
                <a:latin typeface="PT Serif" panose="020A0603040505020204" pitchFamily="18" charset="77"/>
              </a:rPr>
              <a:t>The proximity of the </a:t>
            </a:r>
            <a:r>
              <a:rPr lang="en-US" dirty="0">
                <a:solidFill>
                  <a:srgbClr val="FF0000"/>
                </a:solidFill>
                <a:latin typeface="PT Serif" panose="020A0603040505020204" pitchFamily="18" charset="77"/>
              </a:rPr>
              <a:t>median nerve </a:t>
            </a:r>
            <a:r>
              <a:rPr lang="en-US" dirty="0">
                <a:latin typeface="PT Serif" panose="020A0603040505020204" pitchFamily="18" charset="77"/>
              </a:rPr>
              <a:t>to the brachial artery makes it susceptible during formation of </a:t>
            </a:r>
            <a:r>
              <a:rPr lang="en-US" dirty="0" err="1">
                <a:latin typeface="PT Serif" panose="020A0603040505020204" pitchFamily="18" charset="77"/>
              </a:rPr>
              <a:t>brachio</a:t>
            </a:r>
            <a:r>
              <a:rPr lang="en-US" dirty="0">
                <a:latin typeface="PT Serif" panose="020A0603040505020204" pitchFamily="18" charset="77"/>
              </a:rPr>
              <a:t>-cephalic fistulae. </a:t>
            </a:r>
          </a:p>
          <a:p>
            <a:pPr marL="0" indent="0">
              <a:buNone/>
            </a:pPr>
            <a:endParaRPr lang="en-US" dirty="0">
              <a:latin typeface="PT Serif" panose="020A0603040505020204" pitchFamily="18" charset="77"/>
            </a:endParaRPr>
          </a:p>
          <a:p>
            <a:r>
              <a:rPr lang="en-US" dirty="0">
                <a:latin typeface="PT Serif" panose="020A0603040505020204" pitchFamily="18" charset="77"/>
              </a:rPr>
              <a:t>Disabling median nerve compression may result from a </a:t>
            </a:r>
            <a:r>
              <a:rPr lang="en-US" dirty="0">
                <a:solidFill>
                  <a:srgbClr val="FF0000"/>
                </a:solidFill>
                <a:latin typeface="PT Serif" panose="020A0603040505020204" pitchFamily="18" charset="77"/>
              </a:rPr>
              <a:t>hematoma and pseudoaneurysm formation </a:t>
            </a:r>
            <a:r>
              <a:rPr lang="en-US" dirty="0">
                <a:latin typeface="PT Serif" panose="020A0603040505020204" pitchFamily="18" charset="77"/>
              </a:rPr>
              <a:t>relating to surgery. </a:t>
            </a:r>
          </a:p>
        </p:txBody>
      </p:sp>
    </p:spTree>
    <p:extLst>
      <p:ext uri="{BB962C8B-B14F-4D97-AF65-F5344CB8AC3E}">
        <p14:creationId xmlns:p14="http://schemas.microsoft.com/office/powerpoint/2010/main" val="1659085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10515600" cy="3295015"/>
          </a:xfrm>
          <a:ln w="28575">
            <a:solidFill>
              <a:srgbClr val="C00000"/>
            </a:solidFill>
          </a:ln>
        </p:spPr>
        <p:txBody>
          <a:bodyPr>
            <a:normAutofit fontScale="92500"/>
          </a:bodyPr>
          <a:lstStyle/>
          <a:p>
            <a:r>
              <a:rPr lang="en-US" dirty="0">
                <a:latin typeface="PT Serif" panose="020A0603040505020204" pitchFamily="18" charset="77"/>
              </a:rPr>
              <a:t>Arteriovenous fistula surgery may lead to ischemic neuropathy of the median nerve in </a:t>
            </a:r>
            <a:r>
              <a:rPr lang="en-US" dirty="0">
                <a:solidFill>
                  <a:srgbClr val="FF0000"/>
                </a:solidFill>
                <a:latin typeface="PT Serif" panose="020A0603040505020204" pitchFamily="18" charset="77"/>
              </a:rPr>
              <a:t>1%–10% </a:t>
            </a:r>
            <a:r>
              <a:rPr lang="en-US" dirty="0">
                <a:latin typeface="PT Serif" panose="020A0603040505020204" pitchFamily="18" charset="77"/>
              </a:rPr>
              <a:t>of cases.</a:t>
            </a:r>
          </a:p>
          <a:p>
            <a:r>
              <a:rPr lang="en-US" dirty="0">
                <a:latin typeface="PT Serif" panose="020A0603040505020204" pitchFamily="18" charset="77"/>
              </a:rPr>
              <a:t>It is probably a </a:t>
            </a:r>
            <a:r>
              <a:rPr lang="en-US" dirty="0">
                <a:solidFill>
                  <a:srgbClr val="FF0000"/>
                </a:solidFill>
                <a:latin typeface="PT Serif" panose="020A0603040505020204" pitchFamily="18" charset="77"/>
              </a:rPr>
              <a:t>‘steal’ phenomenon</a:t>
            </a:r>
            <a:r>
              <a:rPr lang="en-US" dirty="0">
                <a:latin typeface="PT Serif" panose="020A0603040505020204" pitchFamily="18" charset="77"/>
              </a:rPr>
              <a:t>, where the vascular access site depletes blood supply to the distal nerve causing axonal loss.* </a:t>
            </a:r>
          </a:p>
          <a:p>
            <a:r>
              <a:rPr lang="en-US" dirty="0">
                <a:latin typeface="PT Serif" panose="020A0603040505020204" pitchFamily="18" charset="77"/>
              </a:rPr>
              <a:t>Additional risk factors include diabetes and severe peripheral vascular disease. If diagnosed, </a:t>
            </a:r>
            <a:r>
              <a:rPr lang="en-US" dirty="0">
                <a:solidFill>
                  <a:srgbClr val="FF0000"/>
                </a:solidFill>
                <a:latin typeface="PT Serif" panose="020A0603040505020204" pitchFamily="18" charset="77"/>
              </a:rPr>
              <a:t>it is essential to re-establish distal perfusion without delay; this may require closure of the </a:t>
            </a:r>
            <a:r>
              <a:rPr lang="en-US" dirty="0" err="1">
                <a:solidFill>
                  <a:srgbClr val="FF0000"/>
                </a:solidFill>
                <a:latin typeface="PT Serif" panose="020A0603040505020204" pitchFamily="18" charset="77"/>
              </a:rPr>
              <a:t>arteriovenous</a:t>
            </a:r>
            <a:r>
              <a:rPr lang="en-US" dirty="0">
                <a:solidFill>
                  <a:srgbClr val="FF0000"/>
                </a:solidFill>
                <a:latin typeface="PT Serif" panose="020A0603040505020204" pitchFamily="18" charset="77"/>
              </a:rPr>
              <a:t> fistula.</a:t>
            </a:r>
          </a:p>
          <a:p>
            <a:endParaRPr lang="en-US" dirty="0"/>
          </a:p>
        </p:txBody>
      </p:sp>
      <p:sp>
        <p:nvSpPr>
          <p:cNvPr id="4" name="Rectangle 3"/>
          <p:cNvSpPr/>
          <p:nvPr/>
        </p:nvSpPr>
        <p:spPr>
          <a:xfrm>
            <a:off x="1140822" y="5715298"/>
            <a:ext cx="10212977" cy="646331"/>
          </a:xfrm>
          <a:prstGeom prst="rect">
            <a:avLst/>
          </a:prstGeom>
        </p:spPr>
        <p:txBody>
          <a:bodyPr wrap="square">
            <a:spAutoFit/>
          </a:bodyPr>
          <a:lstStyle/>
          <a:p>
            <a:r>
              <a:rPr lang="en-US" dirty="0"/>
              <a:t>*</a:t>
            </a:r>
            <a:r>
              <a:rPr lang="en-US" dirty="0" err="1"/>
              <a:t>Thermann</a:t>
            </a:r>
            <a:r>
              <a:rPr lang="en-US" dirty="0"/>
              <a:t> F, </a:t>
            </a:r>
            <a:r>
              <a:rPr lang="en-US" dirty="0" err="1"/>
              <a:t>Kornhuber</a:t>
            </a:r>
            <a:r>
              <a:rPr lang="en-US" dirty="0"/>
              <a:t> M. Ischemic </a:t>
            </a:r>
            <a:r>
              <a:rPr lang="en-US" dirty="0" err="1"/>
              <a:t>monomelic</a:t>
            </a:r>
            <a:r>
              <a:rPr lang="en-US" dirty="0"/>
              <a:t> neuropathy: a rare but important complication after hemodialysis access placement-a review. J </a:t>
            </a:r>
            <a:r>
              <a:rPr lang="en-US" dirty="0" err="1"/>
              <a:t>Vasc</a:t>
            </a:r>
            <a:r>
              <a:rPr lang="en-US" dirty="0"/>
              <a:t> Access 2011;12:113–9. </a:t>
            </a:r>
          </a:p>
        </p:txBody>
      </p:sp>
    </p:spTree>
    <p:extLst>
      <p:ext uri="{BB962C8B-B14F-4D97-AF65-F5344CB8AC3E}">
        <p14:creationId xmlns:p14="http://schemas.microsoft.com/office/powerpoint/2010/main" val="34177478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Carpal tunnel syndrome </a:t>
            </a:r>
          </a:p>
        </p:txBody>
      </p:sp>
      <p:sp>
        <p:nvSpPr>
          <p:cNvPr id="3" name="Content Placeholder 2"/>
          <p:cNvSpPr>
            <a:spLocks noGrp="1"/>
          </p:cNvSpPr>
          <p:nvPr>
            <p:ph idx="1"/>
          </p:nvPr>
        </p:nvSpPr>
        <p:spPr>
          <a:xfrm>
            <a:off x="838200" y="1825624"/>
            <a:ext cx="6945630" cy="4297679"/>
          </a:xfrm>
          <a:ln w="28575">
            <a:solidFill>
              <a:srgbClr val="C00000"/>
            </a:solidFill>
          </a:ln>
        </p:spPr>
        <p:txBody>
          <a:bodyPr>
            <a:normAutofit/>
          </a:bodyPr>
          <a:lstStyle/>
          <a:p>
            <a:r>
              <a:rPr lang="en-US" sz="2400" dirty="0">
                <a:latin typeface="PT Serif" panose="020A0603040505020204" pitchFamily="18" charset="77"/>
              </a:rPr>
              <a:t>The factors implicated include local </a:t>
            </a:r>
            <a:r>
              <a:rPr lang="en-US" sz="2400" dirty="0">
                <a:solidFill>
                  <a:srgbClr val="FF0000"/>
                </a:solidFill>
                <a:latin typeface="PT Serif" panose="020A0603040505020204" pitchFamily="18" charset="77"/>
              </a:rPr>
              <a:t>amyloid deposition, venous hypertension distal to the arteriovenous fistula, </a:t>
            </a:r>
            <a:r>
              <a:rPr lang="en-US" sz="2400" dirty="0" err="1">
                <a:solidFill>
                  <a:srgbClr val="FF0000"/>
                </a:solidFill>
                <a:latin typeface="PT Serif" panose="020A0603040505020204" pitchFamily="18" charset="77"/>
              </a:rPr>
              <a:t>uraemic</a:t>
            </a:r>
            <a:r>
              <a:rPr lang="en-US" sz="2400" dirty="0">
                <a:solidFill>
                  <a:srgbClr val="FF0000"/>
                </a:solidFill>
                <a:latin typeface="PT Serif" panose="020A0603040505020204" pitchFamily="18" charset="77"/>
              </a:rPr>
              <a:t> damage to median nerve and increased extracellular volume leading to nerve ischemia. </a:t>
            </a:r>
          </a:p>
          <a:p>
            <a:r>
              <a:rPr lang="en-US" sz="2400" dirty="0">
                <a:latin typeface="PT Serif" panose="020A0603040505020204" pitchFamily="18" charset="77"/>
              </a:rPr>
              <a:t>Studies looking at the results of surgical treatment suggest that dialysis-related carpal tunnel syndrome has a higher risk of </a:t>
            </a:r>
            <a:r>
              <a:rPr lang="en-US" sz="2400" dirty="0">
                <a:solidFill>
                  <a:srgbClr val="FF0000"/>
                </a:solidFill>
                <a:latin typeface="PT Serif" panose="020A0603040505020204" pitchFamily="18" charset="77"/>
              </a:rPr>
              <a:t>recurrence</a:t>
            </a:r>
            <a:r>
              <a:rPr lang="en-US" sz="2400" dirty="0">
                <a:latin typeface="PT Serif" panose="020A0603040505020204" pitchFamily="18" charset="77"/>
              </a:rPr>
              <a:t>, more postoperative complications and a </a:t>
            </a:r>
            <a:r>
              <a:rPr lang="en-US" sz="2400" dirty="0">
                <a:solidFill>
                  <a:srgbClr val="FF0000"/>
                </a:solidFill>
                <a:latin typeface="PT Serif" panose="020A0603040505020204" pitchFamily="18" charset="77"/>
              </a:rPr>
              <a:t>slower recovery</a:t>
            </a:r>
            <a:r>
              <a:rPr lang="en-US" sz="2400" dirty="0">
                <a:latin typeface="PT Serif" panose="020A0603040505020204" pitchFamily="18" charset="77"/>
              </a:rPr>
              <a:t>, compared with idiopathic carpal tunnel syndrome (Kang HJ et al).</a:t>
            </a:r>
          </a:p>
        </p:txBody>
      </p:sp>
      <p:sp>
        <p:nvSpPr>
          <p:cNvPr id="4" name="Rectangle 3"/>
          <p:cNvSpPr/>
          <p:nvPr/>
        </p:nvSpPr>
        <p:spPr>
          <a:xfrm>
            <a:off x="975360" y="5576798"/>
            <a:ext cx="10546080" cy="369332"/>
          </a:xfrm>
          <a:prstGeom prst="rect">
            <a:avLst/>
          </a:prstGeom>
        </p:spPr>
        <p:txBody>
          <a:bodyPr wrap="square">
            <a:spAutoFit/>
          </a:bodyPr>
          <a:lstStyle/>
          <a:p>
            <a:r>
              <a:rPr lang="en-US" dirty="0"/>
              <a:t> </a:t>
            </a:r>
          </a:p>
        </p:txBody>
      </p:sp>
      <p:pic>
        <p:nvPicPr>
          <p:cNvPr id="6" name="Picture 5">
            <a:extLst>
              <a:ext uri="{FF2B5EF4-FFF2-40B4-BE49-F238E27FC236}">
                <a16:creationId xmlns:a16="http://schemas.microsoft.com/office/drawing/2014/main" id="{40607E72-9C2B-FAB5-2281-AAA5FB1935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9627" y="1825625"/>
            <a:ext cx="3414173" cy="4297680"/>
          </a:xfrm>
          <a:prstGeom prst="rect">
            <a:avLst/>
          </a:prstGeom>
        </p:spPr>
      </p:pic>
    </p:spTree>
    <p:extLst>
      <p:ext uri="{BB962C8B-B14F-4D97-AF65-F5344CB8AC3E}">
        <p14:creationId xmlns:p14="http://schemas.microsoft.com/office/powerpoint/2010/main" val="2962455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6696" t="45704" r="50339" b="16871"/>
          <a:stretch/>
        </p:blipFill>
        <p:spPr>
          <a:xfrm>
            <a:off x="2133600" y="114300"/>
            <a:ext cx="7924800" cy="662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551256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Peripheral neuropathy </a:t>
            </a:r>
          </a:p>
        </p:txBody>
      </p:sp>
      <p:sp>
        <p:nvSpPr>
          <p:cNvPr id="3" name="Content Placeholder 2"/>
          <p:cNvSpPr>
            <a:spLocks noGrp="1"/>
          </p:cNvSpPr>
          <p:nvPr>
            <p:ph idx="1"/>
          </p:nvPr>
        </p:nvSpPr>
        <p:spPr>
          <a:ln w="28575">
            <a:solidFill>
              <a:srgbClr val="C00000"/>
            </a:solidFill>
          </a:ln>
        </p:spPr>
        <p:txBody>
          <a:bodyPr>
            <a:normAutofit fontScale="92500"/>
          </a:bodyPr>
          <a:lstStyle/>
          <a:p>
            <a:r>
              <a:rPr lang="en-US" sz="2400" dirty="0">
                <a:latin typeface="PT Serif" panose="020A0603040505020204" pitchFamily="18" charset="77"/>
              </a:rPr>
              <a:t>Peripheral neuropathy in CKD, also known as uremic neuropathy, is the most common neurological complication of CKD and aﬀects </a:t>
            </a:r>
            <a:r>
              <a:rPr lang="en-US" sz="2400" dirty="0">
                <a:solidFill>
                  <a:srgbClr val="FF0000"/>
                </a:solidFill>
                <a:latin typeface="PT Serif" panose="020A0603040505020204" pitchFamily="18" charset="77"/>
              </a:rPr>
              <a:t>50-90%</a:t>
            </a:r>
            <a:r>
              <a:rPr lang="en-US" sz="2400" dirty="0">
                <a:latin typeface="PT Serif" panose="020A0603040505020204" pitchFamily="18" charset="77"/>
              </a:rPr>
              <a:t> of dialysis patients</a:t>
            </a:r>
          </a:p>
          <a:p>
            <a:r>
              <a:rPr lang="en-US" sz="2400" dirty="0">
                <a:latin typeface="PT Serif" panose="020A0603040505020204" pitchFamily="18" charset="77"/>
              </a:rPr>
              <a:t>In milder forms, patients usually report distal paresthesia predominantly affecting the lower limbs, and on examination have loss of vibration sense and absent ankle reflexes. More severe forms can present with weakness. </a:t>
            </a:r>
          </a:p>
          <a:p>
            <a:r>
              <a:rPr lang="en-US" sz="2400" dirty="0">
                <a:latin typeface="PT Serif" panose="020A0603040505020204" pitchFamily="18" charset="77"/>
              </a:rPr>
              <a:t>Neurophysiology typically shows a </a:t>
            </a:r>
            <a:r>
              <a:rPr lang="en-US" sz="2400" dirty="0">
                <a:solidFill>
                  <a:srgbClr val="FF0000"/>
                </a:solidFill>
                <a:latin typeface="PT Serif" panose="020A0603040505020204" pitchFamily="18" charset="77"/>
              </a:rPr>
              <a:t>length-dependent predominantly axonal mixed sensory motor neuropathy</a:t>
            </a:r>
          </a:p>
          <a:p>
            <a:r>
              <a:rPr lang="en-US" sz="2400" dirty="0">
                <a:latin typeface="PT Serif" panose="020A0603040505020204" pitchFamily="18" charset="77"/>
              </a:rPr>
              <a:t>In addition to the damage of large motor and sensory ﬁbers in </a:t>
            </a:r>
            <a:r>
              <a:rPr lang="en-US" sz="2400" dirty="0" err="1">
                <a:latin typeface="PT Serif" panose="020A0603040505020204" pitchFamily="18" charset="77"/>
              </a:rPr>
              <a:t>uraemic</a:t>
            </a:r>
            <a:r>
              <a:rPr lang="en-US" sz="2400" dirty="0">
                <a:latin typeface="PT Serif" panose="020A0603040505020204" pitchFamily="18" charset="77"/>
              </a:rPr>
              <a:t> neuropathy, </a:t>
            </a:r>
            <a:r>
              <a:rPr lang="en-US" sz="2400" dirty="0">
                <a:solidFill>
                  <a:srgbClr val="FF0000"/>
                </a:solidFill>
                <a:latin typeface="PT Serif" panose="020A0603040505020204" pitchFamily="18" charset="77"/>
              </a:rPr>
              <a:t>small ﬁber neuropathy </a:t>
            </a:r>
            <a:r>
              <a:rPr lang="en-US" sz="2400" dirty="0">
                <a:latin typeface="PT Serif" panose="020A0603040505020204" pitchFamily="18" charset="77"/>
              </a:rPr>
              <a:t>may also occur(Autonomic neuropathy)</a:t>
            </a:r>
          </a:p>
          <a:p>
            <a:r>
              <a:rPr lang="en-US" sz="2400" dirty="0">
                <a:effectLst/>
                <a:latin typeface="PT Serif" panose="020A0603040505020204" pitchFamily="18" charset="77"/>
              </a:rPr>
              <a:t>More rarely (0.6% of dialyzed patients), an </a:t>
            </a:r>
            <a:r>
              <a:rPr lang="en-US" sz="2400" dirty="0">
                <a:solidFill>
                  <a:srgbClr val="FF0000"/>
                </a:solidFill>
                <a:effectLst/>
                <a:latin typeface="PT Serif" panose="020A0603040505020204" pitchFamily="18" charset="77"/>
              </a:rPr>
              <a:t>acute, fulminant, severe motor polyneuropathy mimicking Guillain-Barre ́ syndrome. </a:t>
            </a:r>
            <a:endParaRPr lang="en-US" sz="2400" dirty="0">
              <a:solidFill>
                <a:srgbClr val="FF0000"/>
              </a:solidFill>
              <a:latin typeface="PT Serif" panose="020A0603040505020204" pitchFamily="18" charset="77"/>
            </a:endParaRPr>
          </a:p>
          <a:p>
            <a:endParaRPr lang="en-US" dirty="0">
              <a:latin typeface="PT Serif" panose="020A0603040505020204" pitchFamily="18" charset="77"/>
            </a:endParaRPr>
          </a:p>
          <a:p>
            <a:endParaRPr lang="en-US" dirty="0"/>
          </a:p>
        </p:txBody>
      </p:sp>
      <p:pic>
        <p:nvPicPr>
          <p:cNvPr id="4" name="Picture 3"/>
          <p:cNvPicPr>
            <a:picLocks noChangeAspect="1"/>
          </p:cNvPicPr>
          <p:nvPr/>
        </p:nvPicPr>
        <p:blipFill>
          <a:blip r:embed="rId2"/>
          <a:stretch>
            <a:fillRect/>
          </a:stretch>
        </p:blipFill>
        <p:spPr>
          <a:xfrm>
            <a:off x="7054188" y="365124"/>
            <a:ext cx="4371211" cy="1325563"/>
          </a:xfrm>
          <a:prstGeom prst="rect">
            <a:avLst/>
          </a:prstGeom>
        </p:spPr>
      </p:pic>
    </p:spTree>
    <p:extLst>
      <p:ext uri="{BB962C8B-B14F-4D97-AF65-F5344CB8AC3E}">
        <p14:creationId xmlns:p14="http://schemas.microsoft.com/office/powerpoint/2010/main" val="13250207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10515600" cy="3373392"/>
          </a:xfrm>
          <a:ln w="28575">
            <a:solidFill>
              <a:srgbClr val="C00000"/>
            </a:solidFill>
          </a:ln>
        </p:spPr>
        <p:txBody>
          <a:bodyPr>
            <a:normAutofit fontScale="92500"/>
          </a:bodyPr>
          <a:lstStyle/>
          <a:p>
            <a:r>
              <a:rPr lang="en-US" dirty="0">
                <a:latin typeface="PT Serif" panose="020A0603040505020204" pitchFamily="18" charset="77"/>
              </a:rPr>
              <a:t>Research has recently demonstrated that </a:t>
            </a:r>
            <a:r>
              <a:rPr lang="en-US" dirty="0" err="1">
                <a:solidFill>
                  <a:srgbClr val="FF0000"/>
                </a:solidFill>
                <a:latin typeface="PT Serif" panose="020A0603040505020204" pitchFamily="18" charset="77"/>
              </a:rPr>
              <a:t>hyperkalaemia</a:t>
            </a:r>
            <a:r>
              <a:rPr lang="en-US" dirty="0">
                <a:latin typeface="PT Serif" panose="020A0603040505020204" pitchFamily="18" charset="77"/>
              </a:rPr>
              <a:t> has a pivotal role in uremic neuropathy. </a:t>
            </a:r>
          </a:p>
          <a:p>
            <a:r>
              <a:rPr lang="en-US" dirty="0">
                <a:latin typeface="PT Serif" panose="020A0603040505020204" pitchFamily="18" charset="77"/>
              </a:rPr>
              <a:t>These studies provided evidence that </a:t>
            </a:r>
            <a:r>
              <a:rPr lang="en-US" dirty="0" err="1">
                <a:latin typeface="PT Serif" panose="020A0603040505020204" pitchFamily="18" charset="77"/>
              </a:rPr>
              <a:t>hyperkalaemia</a:t>
            </a:r>
            <a:r>
              <a:rPr lang="en-US" dirty="0">
                <a:latin typeface="PT Serif" panose="020A0603040505020204" pitchFamily="18" charset="77"/>
              </a:rPr>
              <a:t> impairs nerve function in a dose-dependent manner and this dysfunction can be normalized with the removal of excess serum potassium.</a:t>
            </a:r>
          </a:p>
          <a:p>
            <a:r>
              <a:rPr lang="en-US" dirty="0">
                <a:solidFill>
                  <a:srgbClr val="FF0000"/>
                </a:solidFill>
                <a:latin typeface="PT Serif" panose="020A0603040505020204" pitchFamily="18" charset="77"/>
              </a:rPr>
              <a:t>These studies also suggest that maintaining normal levels of potassium in CKD patients may prevent peripheral nerve injury (Arnold R et al)</a:t>
            </a:r>
          </a:p>
        </p:txBody>
      </p:sp>
      <p:sp>
        <p:nvSpPr>
          <p:cNvPr id="4" name="Rectangle 3"/>
          <p:cNvSpPr/>
          <p:nvPr/>
        </p:nvSpPr>
        <p:spPr>
          <a:xfrm>
            <a:off x="838200" y="5657671"/>
            <a:ext cx="10515600" cy="369332"/>
          </a:xfrm>
          <a:prstGeom prst="rect">
            <a:avLst/>
          </a:prstGeom>
        </p:spPr>
        <p:txBody>
          <a:bodyPr wrap="square">
            <a:spAutoFit/>
          </a:bodyPr>
          <a:lstStyle/>
          <a:p>
            <a:r>
              <a:rPr lang="en-US" dirty="0"/>
              <a:t> </a:t>
            </a:r>
          </a:p>
        </p:txBody>
      </p:sp>
    </p:spTree>
    <p:extLst>
      <p:ext uri="{BB962C8B-B14F-4D97-AF65-F5344CB8AC3E}">
        <p14:creationId xmlns:p14="http://schemas.microsoft.com/office/powerpoint/2010/main" val="16202759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Diagnosis and management </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The gold standard for diagnosis of neuropathy is clinical neurological examination including nerve conduction studies.</a:t>
            </a:r>
          </a:p>
          <a:p>
            <a:endParaRPr lang="en-US" dirty="0">
              <a:latin typeface="PT Serif" panose="020A0603040505020204" pitchFamily="18" charset="77"/>
            </a:endParaRPr>
          </a:p>
          <a:p>
            <a:r>
              <a:rPr lang="en-US" dirty="0">
                <a:latin typeface="PT Serif" panose="020A0603040505020204" pitchFamily="18" charset="77"/>
              </a:rPr>
              <a:t>Clinical diagnosis of neuropathy in CKD requires eliminating </a:t>
            </a:r>
            <a:r>
              <a:rPr lang="en-US" dirty="0">
                <a:solidFill>
                  <a:srgbClr val="FF0000"/>
                </a:solidFill>
                <a:latin typeface="PT Serif" panose="020A0603040505020204" pitchFamily="18" charset="77"/>
              </a:rPr>
              <a:t>other causes of neuropathy </a:t>
            </a:r>
            <a:r>
              <a:rPr lang="en-US" dirty="0">
                <a:latin typeface="PT Serif" panose="020A0603040505020204" pitchFamily="18" charset="77"/>
              </a:rPr>
              <a:t>such as glucose </a:t>
            </a:r>
            <a:r>
              <a:rPr lang="en-US" dirty="0" err="1">
                <a:latin typeface="PT Serif" panose="020A0603040505020204" pitchFamily="18" charset="77"/>
              </a:rPr>
              <a:t>dysmetabolism</a:t>
            </a:r>
            <a:r>
              <a:rPr lang="en-US" dirty="0">
                <a:latin typeface="PT Serif" panose="020A0603040505020204" pitchFamily="18" charset="77"/>
              </a:rPr>
              <a:t> and connective tissue disease (DM, vasculitis, CIDP)</a:t>
            </a:r>
          </a:p>
          <a:p>
            <a:r>
              <a:rPr lang="en-US" dirty="0">
                <a:latin typeface="PT Serif" panose="020A0603040505020204" pitchFamily="18" charset="77"/>
              </a:rPr>
              <a:t> Similar symptoms with an acute onset or rapid progression may indicate a diﬀerent causality such as </a:t>
            </a:r>
            <a:r>
              <a:rPr lang="en-US" dirty="0" err="1">
                <a:solidFill>
                  <a:srgbClr val="FF0000"/>
                </a:solidFill>
                <a:latin typeface="PT Serif" panose="020A0603040505020204" pitchFamily="18" charset="77"/>
              </a:rPr>
              <a:t>Guillian</a:t>
            </a:r>
            <a:r>
              <a:rPr lang="en-US" dirty="0">
                <a:solidFill>
                  <a:srgbClr val="FF0000"/>
                </a:solidFill>
                <a:latin typeface="PT Serif" panose="020A0603040505020204" pitchFamily="18" charset="77"/>
              </a:rPr>
              <a:t> Barre Syndrome or </a:t>
            </a:r>
            <a:r>
              <a:rPr lang="en-US" dirty="0" err="1">
                <a:solidFill>
                  <a:srgbClr val="FF0000"/>
                </a:solidFill>
                <a:latin typeface="PT Serif" panose="020A0603040505020204" pitchFamily="18" charset="77"/>
              </a:rPr>
              <a:t>vasculitic</a:t>
            </a:r>
            <a:r>
              <a:rPr lang="en-US" dirty="0">
                <a:solidFill>
                  <a:srgbClr val="FF0000"/>
                </a:solidFill>
                <a:latin typeface="PT Serif" panose="020A0603040505020204" pitchFamily="18" charset="77"/>
              </a:rPr>
              <a:t> neuropathy</a:t>
            </a:r>
          </a:p>
        </p:txBody>
      </p:sp>
    </p:spTree>
    <p:extLst>
      <p:ext uri="{BB962C8B-B14F-4D97-AF65-F5344CB8AC3E}">
        <p14:creationId xmlns:p14="http://schemas.microsoft.com/office/powerpoint/2010/main" val="7211912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Treatment</a:t>
            </a:r>
          </a:p>
        </p:txBody>
      </p:sp>
      <p:sp>
        <p:nvSpPr>
          <p:cNvPr id="3" name="Content Placeholder 2"/>
          <p:cNvSpPr>
            <a:spLocks noGrp="1"/>
          </p:cNvSpPr>
          <p:nvPr>
            <p:ph idx="1"/>
          </p:nvPr>
        </p:nvSpPr>
        <p:spPr>
          <a:ln w="28575">
            <a:solidFill>
              <a:srgbClr val="C00000"/>
            </a:solidFill>
          </a:ln>
        </p:spPr>
        <p:txBody>
          <a:bodyPr/>
          <a:lstStyle/>
          <a:p>
            <a:r>
              <a:rPr lang="en-US" dirty="0">
                <a:latin typeface="PT Serif" panose="020A0603040505020204" pitchFamily="18" charset="77"/>
              </a:rPr>
              <a:t>Hemofiltration</a:t>
            </a:r>
          </a:p>
          <a:p>
            <a:r>
              <a:rPr lang="en-US" dirty="0">
                <a:latin typeface="PT Serif" panose="020A0603040505020204" pitchFamily="18" charset="77"/>
              </a:rPr>
              <a:t>Renal transplantation</a:t>
            </a:r>
          </a:p>
          <a:p>
            <a:r>
              <a:rPr lang="en-US" dirty="0">
                <a:latin typeface="PT Serif" panose="020A0603040505020204" pitchFamily="18" charset="77"/>
              </a:rPr>
              <a:t>Normal levels of potassium</a:t>
            </a:r>
          </a:p>
          <a:p>
            <a:r>
              <a:rPr lang="en-US">
                <a:latin typeface="PT Serif" panose="020A0603040505020204" pitchFamily="18" charset="77"/>
              </a:rPr>
              <a:t>Anticonvulsants </a:t>
            </a:r>
            <a:r>
              <a:rPr lang="en-US" dirty="0">
                <a:latin typeface="PT Serif" panose="020A0603040505020204" pitchFamily="18" charset="77"/>
              </a:rPr>
              <a:t>(Anticonvulsants such as pregabalin or gabapentin have </a:t>
            </a:r>
            <a:r>
              <a:rPr lang="en-US" dirty="0">
                <a:solidFill>
                  <a:srgbClr val="FF0000"/>
                </a:solidFill>
                <a:latin typeface="PT Serif" panose="020A0603040505020204" pitchFamily="18" charset="77"/>
              </a:rPr>
              <a:t>dosing restrictions </a:t>
            </a:r>
            <a:r>
              <a:rPr lang="en-US" dirty="0">
                <a:latin typeface="PT Serif" panose="020A0603040505020204" pitchFamily="18" charset="77"/>
              </a:rPr>
              <a:t>in patients according to creatinine clearance)</a:t>
            </a:r>
          </a:p>
        </p:txBody>
      </p:sp>
    </p:spTree>
    <p:extLst>
      <p:ext uri="{BB962C8B-B14F-4D97-AF65-F5344CB8AC3E}">
        <p14:creationId xmlns:p14="http://schemas.microsoft.com/office/powerpoint/2010/main" val="18078060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Myopathy</a:t>
            </a:r>
          </a:p>
        </p:txBody>
      </p:sp>
      <p:sp>
        <p:nvSpPr>
          <p:cNvPr id="3" name="Content Placeholder 2"/>
          <p:cNvSpPr>
            <a:spLocks noGrp="1"/>
          </p:cNvSpPr>
          <p:nvPr>
            <p:ph idx="1"/>
          </p:nvPr>
        </p:nvSpPr>
        <p:spPr>
          <a:xfrm>
            <a:off x="838200" y="1825625"/>
            <a:ext cx="7461069" cy="4351338"/>
          </a:xfrm>
          <a:ln w="28575">
            <a:solidFill>
              <a:srgbClr val="C00000"/>
            </a:solidFill>
          </a:ln>
        </p:spPr>
        <p:txBody>
          <a:bodyPr>
            <a:normAutofit fontScale="85000" lnSpcReduction="20000"/>
          </a:bodyPr>
          <a:lstStyle/>
          <a:p>
            <a:r>
              <a:rPr lang="en-US" dirty="0">
                <a:latin typeface="PT Serif" panose="020A0603040505020204" pitchFamily="18" charset="77"/>
              </a:rPr>
              <a:t>Approximately </a:t>
            </a:r>
            <a:r>
              <a:rPr lang="en-US" dirty="0">
                <a:solidFill>
                  <a:srgbClr val="FF0000"/>
                </a:solidFill>
                <a:latin typeface="PT Serif" panose="020A0603040505020204" pitchFamily="18" charset="77"/>
              </a:rPr>
              <a:t>50% </a:t>
            </a:r>
            <a:r>
              <a:rPr lang="en-US" dirty="0">
                <a:latin typeface="PT Serif" panose="020A0603040505020204" pitchFamily="18" charset="77"/>
              </a:rPr>
              <a:t>of CKD patients on dialysis are aﬀected by myopathy. </a:t>
            </a:r>
          </a:p>
          <a:p>
            <a:r>
              <a:rPr lang="en-US" dirty="0">
                <a:latin typeface="PT Serif" panose="020A0603040505020204" pitchFamily="18" charset="77"/>
              </a:rPr>
              <a:t>Myopathy is characterized by proximal muscle weakness in the muscles of the lower limbs.</a:t>
            </a:r>
          </a:p>
          <a:p>
            <a:pPr>
              <a:buFont typeface="Wingdings" pitchFamily="2" charset="2"/>
              <a:buChar char="Ø"/>
            </a:pPr>
            <a:r>
              <a:rPr lang="en-US" dirty="0">
                <a:latin typeface="PT Serif" panose="020A0603040505020204" pitchFamily="18" charset="77"/>
              </a:rPr>
              <a:t>Possible etiologies of myopathy include:</a:t>
            </a:r>
          </a:p>
          <a:p>
            <a:pPr>
              <a:buFont typeface="Wingdings" pitchFamily="2" charset="2"/>
              <a:buChar char="Ø"/>
            </a:pPr>
            <a:endParaRPr lang="en-US" dirty="0">
              <a:latin typeface="PT Serif" panose="020A0603040505020204" pitchFamily="18" charset="77"/>
            </a:endParaRPr>
          </a:p>
          <a:p>
            <a:pPr>
              <a:buFont typeface="Wingdings" pitchFamily="2" charset="2"/>
              <a:buChar char="v"/>
            </a:pPr>
            <a:r>
              <a:rPr lang="en-US" dirty="0">
                <a:solidFill>
                  <a:srgbClr val="FF0000"/>
                </a:solidFill>
                <a:latin typeface="PT Serif" panose="020A0603040505020204" pitchFamily="18" charset="77"/>
              </a:rPr>
              <a:t>Hyperparathyroidism, </a:t>
            </a:r>
          </a:p>
          <a:p>
            <a:pPr>
              <a:buFont typeface="Wingdings" pitchFamily="2" charset="2"/>
              <a:buChar char="v"/>
            </a:pPr>
            <a:r>
              <a:rPr lang="en-US" dirty="0">
                <a:solidFill>
                  <a:srgbClr val="FF0000"/>
                </a:solidFill>
                <a:latin typeface="PT Serif" panose="020A0603040505020204" pitchFamily="18" charset="77"/>
              </a:rPr>
              <a:t>Metabolic bone disease with vitamin D deﬁciency, </a:t>
            </a:r>
          </a:p>
          <a:p>
            <a:pPr>
              <a:buFont typeface="Wingdings" pitchFamily="2" charset="2"/>
              <a:buChar char="v"/>
            </a:pPr>
            <a:r>
              <a:rPr lang="en-US" dirty="0">
                <a:solidFill>
                  <a:srgbClr val="FF0000"/>
                </a:solidFill>
                <a:latin typeface="PT Serif" panose="020A0603040505020204" pitchFamily="18" charset="77"/>
              </a:rPr>
              <a:t>Impaired potassium regulation, </a:t>
            </a:r>
          </a:p>
          <a:p>
            <a:pPr>
              <a:buFont typeface="Wingdings" pitchFamily="2" charset="2"/>
              <a:buChar char="v"/>
            </a:pPr>
            <a:r>
              <a:rPr lang="en-US" dirty="0">
                <a:solidFill>
                  <a:srgbClr val="FF0000"/>
                </a:solidFill>
                <a:latin typeface="PT Serif" panose="020A0603040505020204" pitchFamily="18" charset="77"/>
              </a:rPr>
              <a:t>Accumulation of uremic toxins ,</a:t>
            </a:r>
          </a:p>
          <a:p>
            <a:pPr>
              <a:buFont typeface="Wingdings" pitchFamily="2" charset="2"/>
              <a:buChar char="v"/>
            </a:pPr>
            <a:r>
              <a:rPr lang="en-US" dirty="0">
                <a:solidFill>
                  <a:srgbClr val="FF0000"/>
                </a:solidFill>
                <a:latin typeface="PT Serif" panose="020A0603040505020204" pitchFamily="18" charset="77"/>
              </a:rPr>
              <a:t>Carnitine deﬁciency </a:t>
            </a:r>
          </a:p>
          <a:p>
            <a:pPr>
              <a:buFont typeface="Wingdings" pitchFamily="2" charset="2"/>
              <a:buChar char="v"/>
            </a:pPr>
            <a:r>
              <a:rPr lang="en-US" dirty="0">
                <a:solidFill>
                  <a:srgbClr val="FF0000"/>
                </a:solidFill>
                <a:latin typeface="PT Serif" panose="020A0603040505020204" pitchFamily="18" charset="77"/>
              </a:rPr>
              <a:t>Medication (statin, corticosteroid, colchicine,…)</a:t>
            </a:r>
          </a:p>
        </p:txBody>
      </p:sp>
      <p:pic>
        <p:nvPicPr>
          <p:cNvPr id="6" name="Picture 5">
            <a:extLst>
              <a:ext uri="{FF2B5EF4-FFF2-40B4-BE49-F238E27FC236}">
                <a16:creationId xmlns:a16="http://schemas.microsoft.com/office/drawing/2014/main" id="{5D0859B1-D7B8-D40F-CE31-53972BBA7272}"/>
              </a:ext>
            </a:extLst>
          </p:cNvPr>
          <p:cNvPicPr>
            <a:picLocks noChangeAspect="1"/>
          </p:cNvPicPr>
          <p:nvPr/>
        </p:nvPicPr>
        <p:blipFill rotWithShape="1">
          <a:blip r:embed="rId2">
            <a:extLst>
              <a:ext uri="{28A0092B-C50C-407E-A947-70E740481C1C}">
                <a14:useLocalDpi xmlns:a14="http://schemas.microsoft.com/office/drawing/2010/main" val="0"/>
              </a:ext>
            </a:extLst>
          </a:blip>
          <a:srcRect t="2453"/>
          <a:stretch/>
        </p:blipFill>
        <p:spPr>
          <a:xfrm>
            <a:off x="8412480" y="1825625"/>
            <a:ext cx="3509010" cy="4297521"/>
          </a:xfrm>
          <a:prstGeom prst="rect">
            <a:avLst/>
          </a:prstGeom>
        </p:spPr>
      </p:pic>
    </p:spTree>
    <p:extLst>
      <p:ext uri="{BB962C8B-B14F-4D97-AF65-F5344CB8AC3E}">
        <p14:creationId xmlns:p14="http://schemas.microsoft.com/office/powerpoint/2010/main" val="7559179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Diagnosis and management</a:t>
            </a:r>
          </a:p>
        </p:txBody>
      </p:sp>
      <p:sp>
        <p:nvSpPr>
          <p:cNvPr id="3" name="Content Placeholder 2"/>
          <p:cNvSpPr>
            <a:spLocks noGrp="1"/>
          </p:cNvSpPr>
          <p:nvPr>
            <p:ph idx="1"/>
          </p:nvPr>
        </p:nvSpPr>
        <p:spPr>
          <a:ln w="28575">
            <a:solidFill>
              <a:srgbClr val="C00000"/>
            </a:solidFill>
          </a:ln>
        </p:spPr>
        <p:txBody>
          <a:bodyPr>
            <a:normAutofit/>
          </a:bodyPr>
          <a:lstStyle/>
          <a:p>
            <a:r>
              <a:rPr lang="en-US" sz="2400" dirty="0">
                <a:latin typeface="PT Serif" panose="020A0603040505020204" pitchFamily="18" charset="77"/>
              </a:rPr>
              <a:t>No diagnostic tool or biochemical parameter can be used to diagnose uremic myopathy and </a:t>
            </a:r>
            <a:r>
              <a:rPr lang="en-US" sz="2400" dirty="0">
                <a:solidFill>
                  <a:srgbClr val="FF0000"/>
                </a:solidFill>
                <a:latin typeface="PT Serif" panose="020A0603040505020204" pitchFamily="18" charset="77"/>
              </a:rPr>
              <a:t>electromyography as well as levels of muscle enzymes are typically normal </a:t>
            </a:r>
            <a:r>
              <a:rPr lang="en-US" sz="2400" dirty="0">
                <a:latin typeface="PT Serif" panose="020A0603040505020204" pitchFamily="18" charset="77"/>
              </a:rPr>
              <a:t>in these patients.</a:t>
            </a:r>
          </a:p>
          <a:p>
            <a:r>
              <a:rPr lang="en-US" sz="2400" dirty="0">
                <a:latin typeface="PT Serif" panose="020A0603040505020204" pitchFamily="18" charset="77"/>
              </a:rPr>
              <a:t>However, demonstration of weakness in proximal pelvic muscles is a strong indicator of myopathy. </a:t>
            </a:r>
          </a:p>
          <a:p>
            <a:r>
              <a:rPr lang="en-US" sz="2400" dirty="0">
                <a:latin typeface="PT Serif" panose="020A0603040505020204" pitchFamily="18" charset="77"/>
              </a:rPr>
              <a:t>Muscle biopsy studies have shown </a:t>
            </a:r>
            <a:r>
              <a:rPr lang="en-US" sz="2400" dirty="0">
                <a:solidFill>
                  <a:srgbClr val="FF0000"/>
                </a:solidFill>
                <a:latin typeface="PT Serif" panose="020A0603040505020204" pitchFamily="18" charset="77"/>
              </a:rPr>
              <a:t>atrophy of type II ﬁbers and ﬁber splitting, but</a:t>
            </a:r>
            <a:r>
              <a:rPr lang="en-US" sz="2400" dirty="0">
                <a:latin typeface="PT Serif" panose="020A0603040505020204" pitchFamily="18" charset="77"/>
              </a:rPr>
              <a:t> biopsy is rarely undertaken due to the invasive nature of the procedure. </a:t>
            </a:r>
          </a:p>
          <a:p>
            <a:r>
              <a:rPr lang="en-US" sz="2400" dirty="0">
                <a:latin typeface="PT Serif" panose="020A0603040505020204" pitchFamily="18" charset="77"/>
              </a:rPr>
              <a:t>No speciﬁc treatment exists for uremic myopathy however management of the potential contributing factors such as </a:t>
            </a:r>
            <a:r>
              <a:rPr lang="en-US" sz="2400" dirty="0">
                <a:solidFill>
                  <a:srgbClr val="FF0000"/>
                </a:solidFill>
                <a:latin typeface="PT Serif" panose="020A0603040505020204" pitchFamily="18" charset="77"/>
              </a:rPr>
              <a:t>hyperparathyroidism, vitamin D and anemia may be beneﬁcial. </a:t>
            </a:r>
          </a:p>
        </p:txBody>
      </p:sp>
      <p:pic>
        <p:nvPicPr>
          <p:cNvPr id="4" name="Picture 3"/>
          <p:cNvPicPr>
            <a:picLocks noChangeAspect="1"/>
          </p:cNvPicPr>
          <p:nvPr/>
        </p:nvPicPr>
        <p:blipFill>
          <a:blip r:embed="rId2"/>
          <a:stretch>
            <a:fillRect/>
          </a:stretch>
        </p:blipFill>
        <p:spPr>
          <a:xfrm>
            <a:off x="8801100" y="132556"/>
            <a:ext cx="2552700" cy="1693069"/>
          </a:xfrm>
          <a:prstGeom prst="rect">
            <a:avLst/>
          </a:prstGeom>
        </p:spPr>
      </p:pic>
    </p:spTree>
    <p:extLst>
      <p:ext uri="{BB962C8B-B14F-4D97-AF65-F5344CB8AC3E}">
        <p14:creationId xmlns:p14="http://schemas.microsoft.com/office/powerpoint/2010/main" val="26112335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7034" t="31895" r="50000" b="21674"/>
          <a:stretch/>
        </p:blipFill>
        <p:spPr>
          <a:xfrm>
            <a:off x="2211977" y="0"/>
            <a:ext cx="7410993" cy="6857999"/>
          </a:xfrm>
          <a:prstGeom prst="rect">
            <a:avLst/>
          </a:prstGeom>
        </p:spPr>
      </p:pic>
    </p:spTree>
    <p:extLst>
      <p:ext uri="{BB962C8B-B14F-4D97-AF65-F5344CB8AC3E}">
        <p14:creationId xmlns:p14="http://schemas.microsoft.com/office/powerpoint/2010/main" val="7192478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a:solidFill>
                  <a:srgbClr val="002060"/>
                </a:solidFill>
                <a:latin typeface="PT Serif" panose="020A0603040505020204" pitchFamily="18" charset="77"/>
              </a:rPr>
              <a:t>Key points</a:t>
            </a:r>
          </a:p>
        </p:txBody>
      </p:sp>
      <p:sp>
        <p:nvSpPr>
          <p:cNvPr id="3" name="Content Placeholder 2"/>
          <p:cNvSpPr>
            <a:spLocks noGrp="1"/>
          </p:cNvSpPr>
          <p:nvPr>
            <p:ph idx="1"/>
          </p:nvPr>
        </p:nvSpPr>
        <p:spPr>
          <a:xfrm>
            <a:off x="838200" y="1825625"/>
            <a:ext cx="7391400" cy="4667250"/>
          </a:xfrm>
          <a:ln w="28575">
            <a:solidFill>
              <a:srgbClr val="C00000"/>
            </a:solidFill>
          </a:ln>
        </p:spPr>
        <p:txBody>
          <a:bodyPr>
            <a:normAutofit/>
          </a:bodyPr>
          <a:lstStyle/>
          <a:p>
            <a:pPr>
              <a:buFont typeface="Wingdings" panose="05000000000000000000" pitchFamily="2" charset="2"/>
              <a:buChar char="v"/>
            </a:pPr>
            <a:r>
              <a:rPr lang="en-US" dirty="0">
                <a:latin typeface="PT Serif" panose="020A0603040505020204" pitchFamily="18" charset="77"/>
              </a:rPr>
              <a:t>Neurological complications are highly prevalent in CKD and are a major cause of morbidity and mortality. </a:t>
            </a:r>
          </a:p>
          <a:p>
            <a:pPr>
              <a:buFont typeface="Wingdings" panose="05000000000000000000" pitchFamily="2" charset="2"/>
              <a:buChar char="v"/>
            </a:pPr>
            <a:r>
              <a:rPr lang="en-US" dirty="0">
                <a:latin typeface="PT Serif" panose="020A0603040505020204" pitchFamily="18" charset="77"/>
              </a:rPr>
              <a:t>Presentations of altered mental status may be differentiated according to </a:t>
            </a:r>
            <a:r>
              <a:rPr lang="en-US" dirty="0">
                <a:solidFill>
                  <a:srgbClr val="FF0000"/>
                </a:solidFill>
                <a:latin typeface="PT Serif" panose="020A0603040505020204" pitchFamily="18" charset="77"/>
              </a:rPr>
              <a:t>acute vs. chronic CNS derangements. </a:t>
            </a:r>
          </a:p>
          <a:p>
            <a:pPr>
              <a:buFont typeface="Wingdings" panose="05000000000000000000" pitchFamily="2" charset="2"/>
              <a:buChar char="v"/>
            </a:pPr>
            <a:r>
              <a:rPr lang="en-US" dirty="0">
                <a:latin typeface="PT Serif" panose="020A0603040505020204" pitchFamily="18" charset="77"/>
              </a:rPr>
              <a:t>Physical disability in CKD is highly prevalent most commonly caused by </a:t>
            </a:r>
            <a:r>
              <a:rPr lang="en-US" dirty="0">
                <a:solidFill>
                  <a:srgbClr val="FF0000"/>
                </a:solidFill>
                <a:latin typeface="PT Serif" panose="020A0603040505020204" pitchFamily="18" charset="77"/>
              </a:rPr>
              <a:t>peripheral neuropathy, autonomic neuropathy and myopathy. </a:t>
            </a:r>
          </a:p>
          <a:p>
            <a:endParaRPr lang="en-US" dirty="0"/>
          </a:p>
        </p:txBody>
      </p:sp>
      <p:pic>
        <p:nvPicPr>
          <p:cNvPr id="5" name="Picture 4">
            <a:extLst>
              <a:ext uri="{FF2B5EF4-FFF2-40B4-BE49-F238E27FC236}">
                <a16:creationId xmlns:a16="http://schemas.microsoft.com/office/drawing/2014/main" id="{56C3F14E-7CFA-E3B8-402A-8C9788D78A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1039" y="1825625"/>
            <a:ext cx="3189345" cy="4667250"/>
          </a:xfrm>
          <a:prstGeom prst="rect">
            <a:avLst/>
          </a:prstGeom>
        </p:spPr>
      </p:pic>
    </p:spTree>
    <p:extLst>
      <p:ext uri="{BB962C8B-B14F-4D97-AF65-F5344CB8AC3E}">
        <p14:creationId xmlns:p14="http://schemas.microsoft.com/office/powerpoint/2010/main" val="1720180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6048725" y="139430"/>
            <a:ext cx="5011947" cy="6638560"/>
          </a:xfrm>
          <a:prstGeom prst="rect">
            <a:avLst/>
          </a:prstGeom>
        </p:spPr>
      </p:pic>
      <p:pic>
        <p:nvPicPr>
          <p:cNvPr id="5" name="Picture 4">
            <a:extLst>
              <a:ext uri="{FF2B5EF4-FFF2-40B4-BE49-F238E27FC236}">
                <a16:creationId xmlns:a16="http://schemas.microsoft.com/office/drawing/2014/main" id="{71462099-C77F-1D42-06FA-4FABE0AF3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523" y="139430"/>
            <a:ext cx="5217074" cy="6638560"/>
          </a:xfrm>
          <a:prstGeom prst="rect">
            <a:avLst/>
          </a:prstGeom>
        </p:spPr>
      </p:pic>
    </p:spTree>
    <p:extLst>
      <p:ext uri="{BB962C8B-B14F-4D97-AF65-F5344CB8AC3E}">
        <p14:creationId xmlns:p14="http://schemas.microsoft.com/office/powerpoint/2010/main" val="28678315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902" t="15883" r="19492" b="37285"/>
          <a:stretch/>
        </p:blipFill>
        <p:spPr>
          <a:xfrm>
            <a:off x="401415" y="203009"/>
            <a:ext cx="6016637" cy="3796937"/>
          </a:xfrm>
          <a:prstGeom prst="rect">
            <a:avLst/>
          </a:prstGeom>
        </p:spPr>
      </p:pic>
      <p:pic>
        <p:nvPicPr>
          <p:cNvPr id="3" name="Picture 2"/>
          <p:cNvPicPr>
            <a:picLocks noChangeAspect="1"/>
          </p:cNvPicPr>
          <p:nvPr/>
        </p:nvPicPr>
        <p:blipFill rotWithShape="1">
          <a:blip r:embed="rId3"/>
          <a:srcRect l="24733" t="11078" r="27776" b="31742"/>
          <a:stretch/>
        </p:blipFill>
        <p:spPr>
          <a:xfrm>
            <a:off x="6616459" y="203009"/>
            <a:ext cx="5174126" cy="3394206"/>
          </a:xfrm>
          <a:prstGeom prst="rect">
            <a:avLst/>
          </a:prstGeom>
        </p:spPr>
      </p:pic>
      <p:pic>
        <p:nvPicPr>
          <p:cNvPr id="5" name="Picture 4"/>
          <p:cNvPicPr>
            <a:picLocks noChangeAspect="1"/>
          </p:cNvPicPr>
          <p:nvPr/>
        </p:nvPicPr>
        <p:blipFill rotWithShape="1">
          <a:blip r:embed="rId4"/>
          <a:srcRect l="25354" t="13900" r="26722" b="24351"/>
          <a:stretch/>
        </p:blipFill>
        <p:spPr>
          <a:xfrm>
            <a:off x="401415" y="3759331"/>
            <a:ext cx="6478437" cy="2990363"/>
          </a:xfrm>
          <a:prstGeom prst="rect">
            <a:avLst/>
          </a:prstGeom>
        </p:spPr>
      </p:pic>
      <p:pic>
        <p:nvPicPr>
          <p:cNvPr id="6" name="Content Placeholder 3">
            <a:extLst>
              <a:ext uri="{FF2B5EF4-FFF2-40B4-BE49-F238E27FC236}">
                <a16:creationId xmlns:a16="http://schemas.microsoft.com/office/drawing/2014/main" id="{FF7EBB76-4BD4-5EC9-1724-08209DD8D62B}"/>
              </a:ext>
            </a:extLst>
          </p:cNvPr>
          <p:cNvPicPr>
            <a:picLocks noChangeAspect="1"/>
          </p:cNvPicPr>
          <p:nvPr/>
        </p:nvPicPr>
        <p:blipFill rotWithShape="1">
          <a:blip r:embed="rId5"/>
          <a:srcRect l="26359" t="11880" r="26696" b="4863"/>
          <a:stretch/>
        </p:blipFill>
        <p:spPr>
          <a:xfrm>
            <a:off x="6616460" y="3886200"/>
            <a:ext cx="4969750" cy="2863494"/>
          </a:xfrm>
          <a:prstGeom prst="rect">
            <a:avLst/>
          </a:prstGeom>
        </p:spPr>
      </p:pic>
    </p:spTree>
    <p:extLst>
      <p:ext uri="{BB962C8B-B14F-4D97-AF65-F5344CB8AC3E}">
        <p14:creationId xmlns:p14="http://schemas.microsoft.com/office/powerpoint/2010/main" val="3663858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6330" y="2891789"/>
            <a:ext cx="6427470" cy="1017271"/>
          </a:xfrm>
          <a:solidFill>
            <a:schemeClr val="bg1"/>
          </a:solidFill>
        </p:spPr>
        <p:txBody>
          <a:bodyPr>
            <a:normAutofit/>
          </a:bodyPr>
          <a:lstStyle/>
          <a:p>
            <a:pPr marL="0" indent="0" algn="ctr">
              <a:buNone/>
            </a:pPr>
            <a:r>
              <a:rPr lang="en-US" sz="4800" i="1" dirty="0">
                <a:solidFill>
                  <a:srgbClr val="C00000"/>
                </a:solidFill>
                <a:latin typeface="PT Serif" panose="020A0603040505020204" pitchFamily="18" charset="77"/>
              </a:rPr>
              <a:t>Central nervous system </a:t>
            </a:r>
          </a:p>
        </p:txBody>
      </p:sp>
      <p:pic>
        <p:nvPicPr>
          <p:cNvPr id="5" name="Picture 4">
            <a:extLst>
              <a:ext uri="{FF2B5EF4-FFF2-40B4-BE49-F238E27FC236}">
                <a16:creationId xmlns:a16="http://schemas.microsoft.com/office/drawing/2014/main" id="{DB65707F-D755-9687-DD3E-BD13D7ECE6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85821" cy="6858000"/>
          </a:xfrm>
          <a:prstGeom prst="rect">
            <a:avLst/>
          </a:prstGeom>
        </p:spPr>
      </p:pic>
    </p:spTree>
    <p:extLst>
      <p:ext uri="{BB962C8B-B14F-4D97-AF65-F5344CB8AC3E}">
        <p14:creationId xmlns:p14="http://schemas.microsoft.com/office/powerpoint/2010/main" val="42661074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i="1" dirty="0">
                <a:solidFill>
                  <a:srgbClr val="C00000"/>
                </a:solidFill>
                <a:latin typeface="PT Serif" panose="020A0603040505020204" pitchFamily="18" charset="77"/>
              </a:rPr>
              <a:t>Thanks for your attention</a:t>
            </a:r>
          </a:p>
        </p:txBody>
      </p:sp>
    </p:spTree>
    <p:extLst>
      <p:ext uri="{BB962C8B-B14F-4D97-AF65-F5344CB8AC3E}">
        <p14:creationId xmlns:p14="http://schemas.microsoft.com/office/powerpoint/2010/main" val="3955060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rotWithShape="1">
          <a:blip r:embed="rId2"/>
          <a:srcRect l="27846" t="14347" r="28887" b="24395"/>
          <a:stretch/>
        </p:blipFill>
        <p:spPr>
          <a:xfrm>
            <a:off x="741872" y="365125"/>
            <a:ext cx="10826151" cy="6389358"/>
          </a:xfrm>
          <a:prstGeom prst="rect">
            <a:avLst/>
          </a:prstGeom>
        </p:spPr>
      </p:pic>
    </p:spTree>
    <p:extLst>
      <p:ext uri="{BB962C8B-B14F-4D97-AF65-F5344CB8AC3E}">
        <p14:creationId xmlns:p14="http://schemas.microsoft.com/office/powerpoint/2010/main" val="903952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1068" t="16484" r="30524" b="15270"/>
          <a:stretch/>
        </p:blipFill>
        <p:spPr>
          <a:xfrm>
            <a:off x="424543" y="234496"/>
            <a:ext cx="10929257" cy="6366601"/>
          </a:xfrm>
          <a:prstGeom prst="rect">
            <a:avLst/>
          </a:prstGeom>
        </p:spPr>
      </p:pic>
    </p:spTree>
    <p:extLst>
      <p:ext uri="{BB962C8B-B14F-4D97-AF65-F5344CB8AC3E}">
        <p14:creationId xmlns:p14="http://schemas.microsoft.com/office/powerpoint/2010/main" val="2815125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TotalTime>
  <Words>3539</Words>
  <Application>Microsoft Macintosh PowerPoint</Application>
  <PresentationFormat>Widescreen</PresentationFormat>
  <Paragraphs>264</Paragraphs>
  <Slides>70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vt:lpstr>
      <vt:lpstr>Calibri</vt:lpstr>
      <vt:lpstr>Calibri Light</vt:lpstr>
      <vt:lpstr>Courier New</vt:lpstr>
      <vt:lpstr>PT Serif</vt:lpstr>
      <vt:lpstr>Wingdings</vt:lpstr>
      <vt:lpstr>Office Theme</vt:lpstr>
      <vt:lpstr>Neurological complications of renal dialysis</vt:lpstr>
      <vt:lpstr>PowerPoint Presentation</vt:lpstr>
      <vt:lpstr>PowerPoint Presentation</vt:lpstr>
      <vt:lpstr>Neurological complication related to:</vt:lpstr>
      <vt:lpstr>PowerPoint Presentation</vt:lpstr>
      <vt:lpstr>PowerPoint Presentation</vt:lpstr>
      <vt:lpstr>PowerPoint Presentation</vt:lpstr>
      <vt:lpstr>PowerPoint Presentation</vt:lpstr>
      <vt:lpstr>PowerPoint Presentation</vt:lpstr>
      <vt:lpstr>Cerebral hemorrhage </vt:lpstr>
      <vt:lpstr>PowerPoint Presentation</vt:lpstr>
      <vt:lpstr>PowerPoint Presentation</vt:lpstr>
      <vt:lpstr>Treatment of uremic bleeding</vt:lpstr>
      <vt:lpstr>Case1.</vt:lpstr>
      <vt:lpstr>Brain CT &amp; MRI:</vt:lpstr>
      <vt:lpstr>PowerPoint Presentation</vt:lpstr>
      <vt:lpstr>Cerebral thrombosis </vt:lpstr>
      <vt:lpstr>PowerPoint Presentation</vt:lpstr>
      <vt:lpstr>Risk factors</vt:lpstr>
      <vt:lpstr>DIAGNOSTIC CONSIDERATIONS </vt:lpstr>
      <vt:lpstr>PowerPoint Presentation</vt:lpstr>
      <vt:lpstr>Diagnosis and management</vt:lpstr>
      <vt:lpstr>PowerPoint Presentation</vt:lpstr>
      <vt:lpstr>Case1. ? Watershed Infarct</vt:lpstr>
      <vt:lpstr>PowerPoint Presentation</vt:lpstr>
      <vt:lpstr>Suggestions for dialysis prescribing in acute stroke</vt:lpstr>
      <vt:lpstr>Central pontine myelination (Osmotic Demyelination Syndrome)(ODS)</vt:lpstr>
      <vt:lpstr>Cause of ODS:</vt:lpstr>
      <vt:lpstr>PowerPoint Presentation</vt:lpstr>
      <vt:lpstr>Dialysis dementia </vt:lpstr>
      <vt:lpstr>PowerPoint Presentation</vt:lpstr>
      <vt:lpstr>Diagnosis and management</vt:lpstr>
      <vt:lpstr>Encephalopathy and delirium</vt:lpstr>
      <vt:lpstr>Causes</vt:lpstr>
      <vt:lpstr>Disequilibrium syndrome</vt:lpstr>
      <vt:lpstr>PowerPoint Presentation</vt:lpstr>
      <vt:lpstr>Parkinson’s disease</vt:lpstr>
      <vt:lpstr>Case2.</vt:lpstr>
      <vt:lpstr>Brain CT &amp; MRI:</vt:lpstr>
      <vt:lpstr>PowerPoint Presentation</vt:lpstr>
      <vt:lpstr>Posterior reversible encephalopathy syndrome </vt:lpstr>
      <vt:lpstr>PowerPoint Presentation</vt:lpstr>
      <vt:lpstr>Wernicke’s encephalopathy </vt:lpstr>
      <vt:lpstr>PowerPoint Presentation</vt:lpstr>
      <vt:lpstr>Hemodialysis headache </vt:lpstr>
      <vt:lpstr>PowerPoint Presentation</vt:lpstr>
      <vt:lpstr>Drug toxicity</vt:lpstr>
      <vt:lpstr>Diagnosis and management of Uremic Encephalopathy</vt:lpstr>
      <vt:lpstr>PowerPoint Presentation</vt:lpstr>
      <vt:lpstr>Treatment of uremic convulsion</vt:lpstr>
      <vt:lpstr>Anterior ischemic optic neuropathy </vt:lpstr>
      <vt:lpstr>PowerPoint Presentation</vt:lpstr>
      <vt:lpstr>PowerPoint Presentation</vt:lpstr>
      <vt:lpstr>Case3.</vt:lpstr>
      <vt:lpstr>PowerPoint Presentation</vt:lpstr>
      <vt:lpstr>PowerPoint Presentation</vt:lpstr>
      <vt:lpstr>Vascular access-related nerve injury </vt:lpstr>
      <vt:lpstr>PowerPoint Presentation</vt:lpstr>
      <vt:lpstr>Carpal tunnel syndrome </vt:lpstr>
      <vt:lpstr>Peripheral neuropathy </vt:lpstr>
      <vt:lpstr>PowerPoint Presentation</vt:lpstr>
      <vt:lpstr>Diagnosis and management </vt:lpstr>
      <vt:lpstr>Treatment</vt:lpstr>
      <vt:lpstr>Myopathy</vt:lpstr>
      <vt:lpstr>Diagnosis and management</vt:lpstr>
      <vt:lpstr>PowerPoint Presentation</vt:lpstr>
      <vt:lpstr>Key points</vt:lpstr>
      <vt:lpstr>PowerPoint Presentation</vt:lpstr>
      <vt:lpstr>PowerPoint Presentation</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Neurological complications of renal dialysis</dc:title>
  <dc:creator>ACER</dc:creator>
  <cp:lastModifiedBy>Microsoft Office User</cp:lastModifiedBy>
  <cp:revision>147</cp:revision>
  <dcterms:created xsi:type="dcterms:W3CDTF">2020-01-04T17:18:37Z</dcterms:created>
  <dcterms:modified xsi:type="dcterms:W3CDTF">2026-07-05T15:56:48Z</dcterms:modified>
</cp:coreProperties>
</file>