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42"/>
  </p:notesMasterIdLst>
  <p:sldIdLst>
    <p:sldId id="276" r:id="rId2"/>
    <p:sldId id="278" r:id="rId3"/>
    <p:sldId id="468" r:id="rId4"/>
    <p:sldId id="527" r:id="rId5"/>
    <p:sldId id="551" r:id="rId6"/>
    <p:sldId id="552" r:id="rId7"/>
    <p:sldId id="553" r:id="rId8"/>
    <p:sldId id="556" r:id="rId9"/>
    <p:sldId id="554" r:id="rId10"/>
    <p:sldId id="555" r:id="rId11"/>
    <p:sldId id="561" r:id="rId12"/>
    <p:sldId id="562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536" r:id="rId21"/>
    <p:sldId id="537" r:id="rId22"/>
    <p:sldId id="538" r:id="rId23"/>
    <p:sldId id="539" r:id="rId24"/>
    <p:sldId id="540" r:id="rId25"/>
    <p:sldId id="541" r:id="rId26"/>
    <p:sldId id="557" r:id="rId27"/>
    <p:sldId id="542" r:id="rId28"/>
    <p:sldId id="543" r:id="rId29"/>
    <p:sldId id="545" r:id="rId30"/>
    <p:sldId id="546" r:id="rId31"/>
    <p:sldId id="547" r:id="rId32"/>
    <p:sldId id="548" r:id="rId33"/>
    <p:sldId id="549" r:id="rId34"/>
    <p:sldId id="558" r:id="rId35"/>
    <p:sldId id="550" r:id="rId36"/>
    <p:sldId id="559" r:id="rId37"/>
    <p:sldId id="563" r:id="rId38"/>
    <p:sldId id="564" r:id="rId39"/>
    <p:sldId id="565" r:id="rId40"/>
    <p:sldId id="378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5097" autoAdjust="0"/>
  </p:normalViewPr>
  <p:slideViewPr>
    <p:cSldViewPr snapToGrid="0">
      <p:cViewPr varScale="1">
        <p:scale>
          <a:sx n="83" d="100"/>
          <a:sy n="83" d="100"/>
        </p:scale>
        <p:origin x="1541" y="77"/>
      </p:cViewPr>
      <p:guideLst/>
    </p:cSldViewPr>
  </p:slideViewPr>
  <p:outlineViewPr>
    <p:cViewPr>
      <p:scale>
        <a:sx n="33" d="100"/>
        <a:sy n="33" d="100"/>
      </p:scale>
      <p:origin x="0" y="-15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68"/>
    </p:cViewPr>
  </p:sorter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7A3449E3-7104-4CC2-A630-F70B881B63F2}" type="datetimeFigureOut">
              <a:rPr lang="fa-IR" smtClean="0"/>
              <a:t>07/02/1448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81091D7-2672-4C73-92E8-4CEE9A514C0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7873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416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51BD7-206C-EB8F-88CA-753D145E8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172D73-DFE5-AE6D-E5B9-6D67D5EA5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D55929-1FA7-CEB0-7C3B-E32419598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E56EA3-01A6-F872-8C6F-54CE7A309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819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FA9D7-8B84-AA4F-A07D-771D9F98E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FEDC8F-886C-C781-9347-DF8E5D18C5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4E9974-978E-85FF-A32B-2B640015F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8880D-0404-6986-DBFF-DCC596372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091D7-2672-4C73-92E8-4CEE9A514C00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0028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25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8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75725"/>
            <a:ext cx="1503123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2" y="675725"/>
            <a:ext cx="592220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6"/>
            <a:ext cx="9476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0"/>
            <a:ext cx="592220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69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36307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149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43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2" y="2228002"/>
            <a:ext cx="389952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2" y="2228003"/>
            <a:ext cx="390766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42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2" y="2926051"/>
            <a:ext cx="3899527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9308" y="2228003"/>
            <a:ext cx="3601635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1"/>
            <a:ext cx="3907662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26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65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00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9" y="601200"/>
            <a:ext cx="824040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7" y="5262295"/>
            <a:ext cx="426532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190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8093" y="599725"/>
            <a:ext cx="8238706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6"/>
            <a:ext cx="7989752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15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9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1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06000" indent="-306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42" y="1423911"/>
            <a:ext cx="8313516" cy="401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08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90" y="1721675"/>
            <a:ext cx="6293110" cy="51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35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764" y="1951290"/>
            <a:ext cx="81113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acid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sequestrants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(including the phosphate binder,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sevelamer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not be used when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triglycerides are &gt;400 mg/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(&gt;4.5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/L), and their use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relatively contraindicated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triglycerides are &gt;200 mg/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(&gt;2.3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/L) since they may increase triglycerides in some patients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lower both total and LDL cholesterol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may be a good choice when phosphate lowering is also desired.</a:t>
            </a:r>
          </a:p>
        </p:txBody>
      </p:sp>
    </p:spTree>
    <p:extLst>
      <p:ext uri="{BB962C8B-B14F-4D97-AF65-F5344CB8AC3E}">
        <p14:creationId xmlns:p14="http://schemas.microsoft.com/office/powerpoint/2010/main" val="3415942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183" y="3893286"/>
            <a:ext cx="7456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proprotein</a:t>
            </a:r>
            <a:r>
              <a:rPr lang="en-US" b="1" dirty="0"/>
              <a:t> </a:t>
            </a:r>
            <a:r>
              <a:rPr lang="en-US" b="1" dirty="0" smtClean="0"/>
              <a:t>convertase </a:t>
            </a:r>
            <a:r>
              <a:rPr lang="en-US" b="1" dirty="0" err="1" smtClean="0"/>
              <a:t>subtilisin</a:t>
            </a:r>
            <a:r>
              <a:rPr lang="en-US" b="1" dirty="0" smtClean="0"/>
              <a:t>/</a:t>
            </a:r>
            <a:r>
              <a:rPr lang="en-US" b="1" dirty="0" err="1" smtClean="0"/>
              <a:t>kexin</a:t>
            </a:r>
            <a:r>
              <a:rPr lang="en-US" b="1" dirty="0" smtClean="0"/>
              <a:t> </a:t>
            </a:r>
            <a:r>
              <a:rPr lang="en-US" b="1" dirty="0"/>
              <a:t>type 9 (PCSK9) inhibitors</a:t>
            </a:r>
          </a:p>
        </p:txBody>
      </p:sp>
      <p:sp>
        <p:nvSpPr>
          <p:cNvPr id="7" name="Rectangle 6"/>
          <p:cNvSpPr/>
          <p:nvPr/>
        </p:nvSpPr>
        <p:spPr>
          <a:xfrm>
            <a:off x="441183" y="4715200"/>
            <a:ext cx="7306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trials of these agents among the dialysis population.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441183" y="1859714"/>
            <a:ext cx="8462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Nicotinic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first-line therapy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severe hypertriglyceridemia (&gt;500 mg/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or 5.8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against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pancreatitis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contraindicated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5089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EAA2F-66FF-626B-3167-63F874262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7AD91-7A38-E30A-F9D7-DCAA6240D5F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err="1" smtClean="0"/>
              <a:t>ihd</a:t>
            </a:r>
            <a:endParaRPr lang="en-US" b="1" dirty="0"/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B533C2-8225-7FDA-3CCE-A30C8D817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1F9459-6C19-1141-CFE0-3D1624D6306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28B6BF-7A7B-4B1F-5B37-3E089453C0E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3BC2A7-D1BD-D7E3-4238-0A9E63BE8187}"/>
              </a:ext>
            </a:extLst>
          </p:cNvPr>
          <p:cNvSpPr txBox="1"/>
          <p:nvPr/>
        </p:nvSpPr>
        <p:spPr>
          <a:xfrm>
            <a:off x="571764" y="1938398"/>
            <a:ext cx="8041160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Ischemic Heart Disease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incidence of myocardial infarction is significantly higher in ESRD patients.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presenting with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myocardial infarction (AMI)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poor clinical outcomes, with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 mortality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within the first year. Both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atherosclerosis and arteriosclerosis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contribute to the disease pathogenesis.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Arteriosclerosis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lead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ventricular hypertrophy (LVH),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increases myocardial oxygen demand,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subendocardial ischemia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Additionally, small coronary artery disease plays a crucial role in the development of AMI.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188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2CDDE-808A-8716-A4D9-48A7C2518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FF2AE-8BEF-6DF8-8313-FDC1C35BE94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 err="1"/>
              <a:t>ihd</a:t>
            </a:r>
            <a:endParaRPr lang="en-US" b="1" dirty="0"/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3DDCC1-FCDE-9948-AE02-F1899F3EE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7BDE4D-D938-722E-6D4E-BBD0A00CEB2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99FBE-0390-A437-C671-EFE5303B34FB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8D2774-88D1-3C23-0F7F-CAE5D684F626}"/>
              </a:ext>
            </a:extLst>
          </p:cNvPr>
          <p:cNvSpPr txBox="1"/>
          <p:nvPr/>
        </p:nvSpPr>
        <p:spPr>
          <a:xfrm>
            <a:off x="761998" y="1653554"/>
            <a:ext cx="8041160" cy="475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Routine screening is not recommended.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specific laboratory test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 cardiovascular risk in dialysis patients.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stress testing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performed for this patient population.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of Ischemic Heart Disease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agents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as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aspirin, beta-blockers, ACE inhibitors, and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nitrates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treatment of acute myocardial infarction (AMI)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secondary prevention.</a:t>
            </a:r>
          </a:p>
        </p:txBody>
      </p:sp>
    </p:spTree>
    <p:extLst>
      <p:ext uri="{BB962C8B-B14F-4D97-AF65-F5344CB8AC3E}">
        <p14:creationId xmlns:p14="http://schemas.microsoft.com/office/powerpoint/2010/main" val="1930633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29254-1A17-1046-1AD6-782285118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264F-F02C-E910-4751-489FE0BA36B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b="1" cap="none" dirty="0">
              <a:solidFill>
                <a:prstClr val="white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55CD92-0EF0-6EC9-FE11-397A16909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436C1D-D610-A145-4E50-D02CBB9F87FA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F6F93-4AAA-BA4B-5EA1-4C12EEC431B8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682E2-E6AD-7A5C-2270-1AB3E4BA7FE6}"/>
              </a:ext>
            </a:extLst>
          </p:cNvPr>
          <p:cNvSpPr txBox="1"/>
          <p:nvPr/>
        </p:nvSpPr>
        <p:spPr>
          <a:xfrm>
            <a:off x="480083" y="1824289"/>
            <a:ext cx="804116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Angina Pectoris: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management of angina in dialysis patients is similar to that in the general population. First-line therapy includes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sublingual nitroglycerin, long-acting oral nitrates, beta-blockers, and calcium channel blockers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all of which are appropriate options. In dialysis patients, standard doses of sublingual and oral nitrates are administered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atenolol and metoprolol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extensively cleared with hemodialysis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carvedilol and labetalol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not have substantial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related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clearance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Predialysis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 nitroglycerin ointment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hour prior to a hemodialysis session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972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F43AF-9083-B83A-E732-E6BE75C93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2EA55-9485-5BAA-C286-3497D337C8B1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DCD892-60DA-DEB6-5029-93CF79170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B561D4-A301-AC99-E1E4-557540AE34B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BFFD1C-2258-3665-59D9-C290164740B9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A794CC-259A-7957-CCEA-C3E3FC485486}"/>
              </a:ext>
            </a:extLst>
          </p:cNvPr>
          <p:cNvSpPr txBox="1"/>
          <p:nvPr/>
        </p:nvSpPr>
        <p:spPr>
          <a:xfrm>
            <a:off x="641927" y="1552753"/>
            <a:ext cx="8041160" cy="5115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Angina During Hemodialysis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who experience angina pectoris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first time during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hemodialysis, several effective therapeutic interventions are available. Administering supplemental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 via nasal cannula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recommended.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angina is accompanied by hypotension, blood pressure should be supported by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elevating the patient's legs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administering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intravenous saline.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cases where the patient presents with hypertension,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sublingual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nitroglycerin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reducing the blood flow rate and discontinuing ultrafiltration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beneficial.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394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46C81-6198-BE6E-0616-FA62CE99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C06C1-9C3F-7E60-FA3F-713EC5BA18A7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EAC779-BD06-C565-8BB1-0242A3386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66CCBD-D1C5-22CA-81AE-8B52EF92C3E0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6632AA-34DE-9CD4-FAEB-9EFE159582CC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3DBC5F-4700-76FC-0D15-EFECF262B0B8}"/>
              </a:ext>
            </a:extLst>
          </p:cNvPr>
          <p:cNvSpPr txBox="1"/>
          <p:nvPr/>
        </p:nvSpPr>
        <p:spPr>
          <a:xfrm>
            <a:off x="571764" y="1938398"/>
            <a:ext cx="804116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Revascularization: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Coronary artery bypass grafting (CABG) and angioplasty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stenting are highly beneficial compared to medical therapy alone in patients who are suitable candidates for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surgery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2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53FF6-986D-8F0C-8291-8FDD00C4D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23B4E-AFF5-A7BA-56AC-76FF7D106CE9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Cardiomyopathy and Heart Failure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1F8802-840A-26FE-7FBD-772A9E790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40E2A4-C7E9-A4D8-CF72-B917B3A4602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060657-32F6-09A0-3477-1B384551A6D3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9DBC9-B082-4F8A-5E4F-FCB7C0E1A868}"/>
              </a:ext>
            </a:extLst>
          </p:cNvPr>
          <p:cNvSpPr txBox="1"/>
          <p:nvPr/>
        </p:nvSpPr>
        <p:spPr>
          <a:xfrm>
            <a:off x="480083" y="1857553"/>
            <a:ext cx="804116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Pathophysiology:</a:t>
            </a: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Heart failure has a high prevalence among dialysis patients and is associated with both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 and nontraditional cardiovascular risk factors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distress, pulmonary edema, and fluid overload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characteristic features of heart failure, these signs may not always be evident.</a:t>
            </a: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Heart failure may result from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ventricular dysfunction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can be either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systolic dysfunction or diastolic dysfunction with a preserved ejection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fraction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4939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57BE8-BD2A-0535-9112-439C81CA4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01F60-79F5-33F5-9D9E-C0F20CFC2AE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Cardiomyopathy and Heart Failure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E9D1F-0A3C-1D16-CA08-00C34CB1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A334A6-DD3C-DA32-9898-49ADBDD3C96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75801E-A651-9D6B-8AE2-8D950F64D9E9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D01A7-7AF0-C847-4965-2C63F202A273}"/>
              </a:ext>
            </a:extLst>
          </p:cNvPr>
          <p:cNvSpPr txBox="1"/>
          <p:nvPr/>
        </p:nvSpPr>
        <p:spPr>
          <a:xfrm>
            <a:off x="571764" y="1938398"/>
            <a:ext cx="8041160" cy="2377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Diastolic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dysfunction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associated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ventricular hypertrophy and systolic hypertension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—both of which are highly prevalent in dialysis patients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Systolic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dysfunction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arises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ischemic heart disease and dilated cardiomyopathy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109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326845" y="843836"/>
            <a:ext cx="7372896" cy="26043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0"/>
            <a:r>
              <a:rPr lang="en-US" sz="4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CARDIVASCULAR DISEASE</a:t>
            </a:r>
            <a:endParaRPr lang="en-US" sz="4000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39" y="843836"/>
            <a:ext cx="1032588" cy="13802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28292" y="6244585"/>
            <a:ext cx="23653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latin typeface="IRNazanin" panose="02000506000000020002" pitchFamily="2" charset="-78"/>
                <a:cs typeface="B Nazanin" panose="00000400000000000000" pitchFamily="2" charset="-78"/>
              </a:rPr>
              <a:t>تیرماه </a:t>
            </a:r>
            <a:r>
              <a:rPr lang="fa-IR" sz="2400" dirty="0">
                <a:solidFill>
                  <a:schemeClr val="accent3">
                    <a:lumMod val="75000"/>
                  </a:schemeClr>
                </a:solidFill>
                <a:latin typeface="IRNazanin" panose="02000506000000020002" pitchFamily="2" charset="-78"/>
                <a:cs typeface="B Nazanin" panose="00000400000000000000" pitchFamily="2" charset="-78"/>
              </a:rPr>
              <a:t>1405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07775" y="3895075"/>
            <a:ext cx="7744733" cy="1460575"/>
            <a:chOff x="655495" y="3321169"/>
            <a:chExt cx="2467265" cy="1432807"/>
          </a:xfrm>
        </p:grpSpPr>
        <p:sp>
          <p:nvSpPr>
            <p:cNvPr id="15" name="Rounded Rectangle 14"/>
            <p:cNvSpPr/>
            <p:nvPr/>
          </p:nvSpPr>
          <p:spPr>
            <a:xfrm>
              <a:off x="664233" y="3321169"/>
              <a:ext cx="2458527" cy="1302590"/>
            </a:xfrm>
            <a:prstGeom prst="roundRect">
              <a:avLst/>
            </a:prstGeom>
            <a:effectLst>
              <a:outerShdw blurRad="38100" dist="25400" dir="5400000" rotWithShape="0">
                <a:srgbClr val="000000">
                  <a:alpha val="55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5495" y="3395312"/>
              <a:ext cx="2467265" cy="135866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Dr. Leila Khosravi</a:t>
              </a:r>
            </a:p>
            <a:p>
              <a:pPr algn="ctr" rtl="1"/>
              <a:r>
                <a:rPr 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Assistant Professor of Nephrology Group</a:t>
              </a:r>
            </a:p>
            <a:p>
              <a:pPr algn="ctr" rtl="1"/>
              <a:endParaRPr lang="en-US" sz="2800" b="1" dirty="0">
                <a:solidFill>
                  <a:schemeClr val="bg1"/>
                </a:solidFill>
                <a:latin typeface="IRNazanin" panose="02000506000000020002" pitchFamily="2" charset="-78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502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586B4-9691-5683-D336-0F4AA9FA3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239BF-76CF-F9A6-0923-D9A0E0C00EAF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Cardiomyopathy and Heart Failure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E0E80A-6724-16B2-AFAB-D0894458D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8564B4-8DAE-DA09-A0C9-5C0E2A41FB49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60F4F9-3FCD-5D2A-AAD6-48A8F3FD693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6B6D69-4E70-9644-0E9C-314FD882EB0D}"/>
              </a:ext>
            </a:extLst>
          </p:cNvPr>
          <p:cNvSpPr txBox="1"/>
          <p:nvPr/>
        </p:nvSpPr>
        <p:spPr>
          <a:xfrm>
            <a:off x="571764" y="1938398"/>
            <a:ext cx="8041160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dialysis patients are predisposed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fluid retention and pulmonary edema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due to their underlying condition,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dysfunction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be a cause of fluid retention in some cases. pulmonary edema, even with only a slight increase 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interdialytic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weight gain,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Furthermore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serve as a key indicator of cardiac dysfunction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Finally, another key diagnostic clue is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hypotension during dialysis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may indicate cardiac dysfunction resulting from reduced intravascular volume.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KDOQI guidelines recommend performing echocardiography at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initiation of dialysis, after achieving dry weight, and repeating it at least every 3 years.</a:t>
            </a:r>
            <a:endParaRPr lang="fa-I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060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52E07-EAC1-8502-8723-B6A5A28F3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B0C1E-56CE-B6B2-B843-07332E1091E4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Pericardial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D7BAF8-49F3-F415-EA21-16A0154B4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F0DCEA-1C29-BA03-855A-A4A983178ED4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D7615A-BB70-2241-D156-3A1B1F8C419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7001A3-2FFB-A1C9-424E-0B83A273FE16}"/>
              </a:ext>
            </a:extLst>
          </p:cNvPr>
          <p:cNvSpPr txBox="1"/>
          <p:nvPr/>
        </p:nvSpPr>
        <p:spPr>
          <a:xfrm>
            <a:off x="451693" y="1626644"/>
            <a:ext cx="823139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Pericardial disease is most commonly seen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uremia or during dialysis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highest reported prevalence of pericardial disease in dialysis patients is approximately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20%.</a:t>
            </a:r>
          </a:p>
          <a:p>
            <a:pPr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Uremic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Pericarditis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Uremic pericarditis is a manifestation that occurs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 prior to dialysis or within 8 week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of initiating dialysis therapy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Today, uremic pericarditis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occurs but responds well to the initiation of dialysis treatment.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068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C6B46-D80F-B5D4-AD30-D39C1DA5B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91A35-C6C1-F7ED-2C55-87BBF49098B7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Dialysis-Associated Pericarditis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C972BE-D40C-89E0-4B74-943D0186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4934E9-EA6D-975F-37F9-533709968DD4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956BF-637D-BC92-3A3D-5DC84D0C60F4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1CB02C-413A-2289-8B8D-84F5F934C588}"/>
              </a:ext>
            </a:extLst>
          </p:cNvPr>
          <p:cNvSpPr txBox="1"/>
          <p:nvPr/>
        </p:nvSpPr>
        <p:spPr>
          <a:xfrm>
            <a:off x="571764" y="1938398"/>
            <a:ext cx="8041160" cy="3035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disease is a syndrome seen in patients who are on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stable dialysis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program, and it is more common than uremic pericarditis.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etiology of this disease is still not well understood, but it may be due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inadequate dialysis and fluid retention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body. medications may also contribute, 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hydralazine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minoxidil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70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81544-6A4F-819C-15BC-1DAC08369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E2043-0628-BF25-26CD-EFC8A7953E90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and Diagnostic Findings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2CDE4B-D7F1-B22E-CE2B-64382CB9F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8E6064-56BF-9736-5A69-E5B1CB0E1F2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190942-E423-D811-E965-748CD89D659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3865B9-F72E-D6CE-DC07-4CEC42EEAC5F}"/>
              </a:ext>
            </a:extLst>
          </p:cNvPr>
          <p:cNvSpPr txBox="1"/>
          <p:nvPr/>
        </p:nvSpPr>
        <p:spPr>
          <a:xfrm>
            <a:off x="313146" y="1579632"/>
            <a:ext cx="8041160" cy="527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most common symptom of pericarditis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pleuritic chest pain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worsens in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supine position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improves when leaning forward.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Pericarditis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also present with nonspecific symptoms 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fever, chills, weakness, malaise, and cough,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which respiratory symptoms may indicate pericardial effusion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pericardial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friction rub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audible.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hemodialysis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presence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significant pericardial fluid. Jugular venous distention, pulsus paradoxus, and diminished heart sounds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also be observed.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radiography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be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indicative.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dialysis-associated pericarditis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electrocardiogram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usually normal.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19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66992-E878-2C08-E8F6-D0F97D70C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3A8F9-B5C8-64FA-6088-C7E22A380B6E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Pericardial Disease-Treatment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83C48A-1D7F-DDBF-76C7-36012C7ED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126D83-BA15-91A9-6B58-29E9AA1C22ED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C0893A-8429-9C31-A642-C00534843D27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7D330-1B25-0DA4-C18C-F5A488634AAB}"/>
              </a:ext>
            </a:extLst>
          </p:cNvPr>
          <p:cNvSpPr txBox="1"/>
          <p:nvPr/>
        </p:nvSpPr>
        <p:spPr>
          <a:xfrm>
            <a:off x="571764" y="1938398"/>
            <a:ext cx="8041160" cy="4193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Serial monitoring of the patient: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Amounts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less than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cc of pericardial fluid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usually asymptomatic and commonly seen in dialysis patients, requiring no therapeutic intervention. Larger accumulations, however, carry a risk of tamponade and necessitate closer evaluation and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serial echocardiography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Hemodynamic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echocardiographic changes are not always helpful in diagnosing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tamponade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681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AB8F0-5B30-1D42-280E-BA7512E53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EA9CE-77E8-AC22-199C-7B3D71B6FC78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Hemodialysis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8D4E6-CA24-C526-1AFE-9C6B5DFA6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709EE6-93AE-6370-2610-FC23B9EFE369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D76BFE-81E8-244F-6382-753675E664D1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E9868D-0C5D-684A-4F31-EA29B0342D47}"/>
              </a:ext>
            </a:extLst>
          </p:cNvPr>
          <p:cNvSpPr txBox="1"/>
          <p:nvPr/>
        </p:nvSpPr>
        <p:spPr>
          <a:xfrm>
            <a:off x="571764" y="1968389"/>
            <a:ext cx="8041160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 dialysis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effective in only 50% of patients, meaning increasing the frequency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dialysis to 5 to 7 days per week along with strict control of electrolytes, volume, and dietary regimen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of potassium supplements or potassium solution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added to the dialysate is recommended to prevent hypokalemia during daily dialysis.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 alkalosis,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bicarbonate concentration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dialysate should also be reduced. Levels 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phosphate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also be supplemented.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risk of hemorrhagic tamponade, the use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heparin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during dialysis should be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avoided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32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AB8F0-5B30-1D42-280E-BA7512E53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EA9CE-77E8-AC22-199C-7B3D71B6FC78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Adjunctive Drug Therapies:</a:t>
            </a:r>
            <a:endParaRPr lang="en-US" b="1" cap="none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8D4E6-CA24-C526-1AFE-9C6B5DFA6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709EE6-93AE-6370-2610-FC23B9EFE369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D76BFE-81E8-244F-6382-753675E664D1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E9868D-0C5D-684A-4F31-EA29B0342D47}"/>
              </a:ext>
            </a:extLst>
          </p:cNvPr>
          <p:cNvSpPr txBox="1"/>
          <p:nvPr/>
        </p:nvSpPr>
        <p:spPr>
          <a:xfrm>
            <a:off x="466009" y="2014571"/>
            <a:ext cx="8041160" cy="308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Adjunctive Drug Therapies: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include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of injectable and oral glucocorticoid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well as non-steroidal anti-inflammatory drugs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have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effect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are generally not required.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Colchicine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an option for pericarditis due to inflammatory conditions, although this agent has a narrow therapeutic window in patients receiving dialysis.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498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AAA61-DC51-7D77-2A84-1AF2A2212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3E5F0-B076-68B0-3411-CF6EA0C98E4D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Drainage Procedure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8C3C0-A162-CF65-AC5A-41898C992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52E757-1E44-F377-F7DD-A255C1B8DC0D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B3BC2-86C4-07A6-3240-E4B29D0EAC1D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DD087A-7FD9-0C30-58AB-27F33B5680B3}"/>
              </a:ext>
            </a:extLst>
          </p:cNvPr>
          <p:cNvSpPr txBox="1"/>
          <p:nvPr/>
        </p:nvSpPr>
        <p:spPr>
          <a:xfrm>
            <a:off x="571764" y="1938398"/>
            <a:ext cx="804116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 drainage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required when pericardial fluid is abundant, because the patient may suddenly develop tamponade without any prior warning signs.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echocardiography may be critical for determining the amount of pericardial fluid.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Drainage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pericardial fluid, preferably via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subxiphoid pericardiostomy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with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pericardial fluid volume greater than 250 cc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echocardiography (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posterior echo-free space &gt; 1 cm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even in the absence of hemodynamic signs.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6851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D2F2E-B5EE-6C11-31ED-2314648E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29FBC-FD46-97DC-D9E1-180F11D98A6F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Valvular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5CDEB4-CCB8-B2C4-381B-DEC16F46C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5472C0-21C3-B4D8-456D-A28FEE854718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486239-0607-347D-9C12-997B8BB647D6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FAAC5-5146-10C1-02BA-27D414540228}"/>
              </a:ext>
            </a:extLst>
          </p:cNvPr>
          <p:cNvSpPr txBox="1"/>
          <p:nvPr/>
        </p:nvSpPr>
        <p:spPr>
          <a:xfrm>
            <a:off x="571764" y="1938398"/>
            <a:ext cx="8041160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Endocarditis:</a:t>
            </a:r>
            <a:endParaRPr lang="en-US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Infective endocarditis – Infective endocarditis is one of the common complications associated with hemodialysis in patients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Vascular catheters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predispose patients to infection and catheter-related endocarditis. A large number of patients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gram-positive bacterial infections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(such as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aureus, Staphylococcus epidermidis, and Enterococcus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mitral valve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most commonly affected valve.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012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89824-4DAA-7C49-FA22-BAF7897EA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5AE3-D9C3-47E3-09A8-CBB838848882}"/>
              </a:ext>
            </a:extLst>
          </p:cNvPr>
          <p:cNvSpPr txBox="1">
            <a:spLocks/>
          </p:cNvSpPr>
          <p:nvPr/>
        </p:nvSpPr>
        <p:spPr>
          <a:xfrm>
            <a:off x="1267134" y="574177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Endocarditis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F9826C-D8DE-1CA6-9808-E11C4AC77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19185A-103E-F2A9-FFB3-7DC9BE5DC92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7FBFFB-FD1C-03AB-9D21-021763B2E0FA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C05C51-D8F4-D7C1-B9AA-3094229CBB52}"/>
              </a:ext>
            </a:extLst>
          </p:cNvPr>
          <p:cNvSpPr txBox="1"/>
          <p:nvPr/>
        </p:nvSpPr>
        <p:spPr>
          <a:xfrm>
            <a:off x="368564" y="1601851"/>
            <a:ext cx="8041160" cy="4909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and </a:t>
            </a: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Signs:</a:t>
            </a:r>
            <a:endParaRPr lang="fa-IR" sz="20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Murmurs, leukocytosis, and septic emboli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observed.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evaluating murmurs in dialysis patients is very difficult because these patients often have murmurs on cardiac auscultation due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anemia and calcification of the A-V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[fistula].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infection, their body temperature rises, which may reach slightly above the normal level, and sometimes they present with high fever.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manifestation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orthostatic dizziness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 patients with positive blood cultures, there are sometimes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minor neurological manifestations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may be mistaken for the disequilibrium syndrome in uremic patients.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34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FCB34-02BF-62BD-76FE-59DCE799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9A37-962F-A151-933A-4118DA117532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52624-D1F0-D701-E89E-757730279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8241CF-F843-937D-66FD-7C802D4FEE52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039D0A-39BE-BBDA-3784-4C3A1B2384D2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D9BCED-F82D-9236-A015-60E2EFF20C81}"/>
              </a:ext>
            </a:extLst>
          </p:cNvPr>
          <p:cNvSpPr txBox="1"/>
          <p:nvPr/>
        </p:nvSpPr>
        <p:spPr>
          <a:xfrm>
            <a:off x="641927" y="1768871"/>
            <a:ext cx="804116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with end-stage renal disease (ESRD), the mortality rate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diseases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30 times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higher than that of the general population.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elevated risk may be attributed to the high prevalence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diabetes, hypertension, and left ventricular hypertrophy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along with non-traditional risk factors such as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chronic fluid retention, hyperphosphatemia, anemia, oxidative stress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other complications arising from the uremic state.</a:t>
            </a:r>
          </a:p>
        </p:txBody>
      </p:sp>
    </p:spTree>
    <p:extLst>
      <p:ext uri="{BB962C8B-B14F-4D97-AF65-F5344CB8AC3E}">
        <p14:creationId xmlns:p14="http://schemas.microsoft.com/office/powerpoint/2010/main" val="42471209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B9CD3-3DCA-B027-4346-50043DBCC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210C4-7B27-0856-7DCD-FDD219F53DB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Endocarditis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F5FE3-C94B-EC03-A27E-ED8029EE6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244D9C-AE0B-A30D-6AF9-3451671C1AE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E85DE5-E802-EBA8-57C3-B56AE848EC26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FD03A7-D99A-16A4-AC79-772BE7660D81}"/>
              </a:ext>
            </a:extLst>
          </p:cNvPr>
          <p:cNvSpPr txBox="1"/>
          <p:nvPr/>
        </p:nvSpPr>
        <p:spPr>
          <a:xfrm>
            <a:off x="571764" y="1938398"/>
            <a:ext cx="8041160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Diagnosis: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clinical suspicion and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blood cultures. Transthoracic echocardiography, especially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transesophageal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echocardiography(TEE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helpful in diagnosis.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65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BA60D-3E59-5F7D-B9EA-0C8562A3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E2916-45D3-C537-8B31-4AF8D6015BE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Endocarditis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202EB4-FE0D-30A4-7EC7-A6E722320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E0F50A-01F4-A562-97F9-092BF94DF9B7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575F2A-7C44-58E3-ED9D-993C4710F40B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08E32D-3F85-745B-8E89-414E5E6EE428}"/>
              </a:ext>
            </a:extLst>
          </p:cNvPr>
          <p:cNvSpPr txBox="1"/>
          <p:nvPr/>
        </p:nvSpPr>
        <p:spPr>
          <a:xfrm>
            <a:off x="571764" y="1938398"/>
            <a:ext cx="8041160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Endocarditis in dialysis patients is usually associated with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gram-positive organisms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treatment regimen is based on bacterial sensitivity. In general, the standard treatment in a dialysis patient with fever and a dialysis catheter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intravenous vancomycin empirically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given that most Staphylococcus aureus bacteria are resistant to methicillin.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5081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2000C-82D6-97E5-48B2-AD0820533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A38F-D417-19E2-7907-5D1C11457FFD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Valve Calcification and Stenosis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82D11-A58B-416A-DE8E-F1EB74EA9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6CEA2D-7FC0-6B01-A6F8-967FC0D9C71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07949C-2AAE-F3FA-10E5-E4AE9290D4A3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6FEBE-8984-7BE4-9C51-9F624CBCE2FE}"/>
              </a:ext>
            </a:extLst>
          </p:cNvPr>
          <p:cNvSpPr txBox="1"/>
          <p:nvPr/>
        </p:nvSpPr>
        <p:spPr>
          <a:xfrm>
            <a:off x="571764" y="1938398"/>
            <a:ext cx="8041160" cy="2843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Calcification of the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mitral valve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occurs in more than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hemodialysis patients. Calcification of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aortic valve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occurs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25% to 50%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dialysis patients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phenomenon is caused by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increased parathyroid hormone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levels and elevated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calcium or blood phosphorus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levels.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 and duration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dialysis are other risk factors.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18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76A6B-1951-615D-CF76-3463D23A7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32F09-ECB4-236D-58A8-682DAF5CCE7C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Valve Calcification and Stenosis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B6C91F-0B20-72CA-13F9-CC75FD29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EC89B1-ABB4-295D-68DA-B58F3E6B851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963CBD-4F5C-778A-9ED8-BFDD38F9E62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B1B2D-ADB5-6B9E-9B98-BADF22E48082}"/>
              </a:ext>
            </a:extLst>
          </p:cNvPr>
          <p:cNvSpPr txBox="1"/>
          <p:nvPr/>
        </p:nvSpPr>
        <p:spPr>
          <a:xfrm>
            <a:off x="571764" y="1938398"/>
            <a:ext cx="804116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Symptoms: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Angina pectoris, congestive heart failure, and syncope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main symptoms 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aortic stenosis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a-IR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Recurrent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episodes of hypotension during hemodialysis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 key diagnostic clue for cardiac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reduced filling.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classic systolic murmur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radiating to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carotids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audible. after S1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ceases prior to S2; additionally, S2 may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fixed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paradoxically split.</a:t>
            </a:r>
          </a:p>
        </p:txBody>
      </p:sp>
    </p:spTree>
    <p:extLst>
      <p:ext uri="{BB962C8B-B14F-4D97-AF65-F5344CB8AC3E}">
        <p14:creationId xmlns:p14="http://schemas.microsoft.com/office/powerpoint/2010/main" val="25808319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76A6B-1951-615D-CF76-3463D23A7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32F09-ECB4-236D-58A8-682DAF5CCE7C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Valve Calcification and Stenosis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B6C91F-0B20-72CA-13F9-CC75FD29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EC89B1-ABB4-295D-68DA-B58F3E6B851F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963CBD-4F5C-778A-9ED8-BFDD38F9E62E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B1B2D-ADB5-6B9E-9B98-BADF22E48082}"/>
              </a:ext>
            </a:extLst>
          </p:cNvPr>
          <p:cNvSpPr txBox="1"/>
          <p:nvPr/>
        </p:nvSpPr>
        <p:spPr>
          <a:xfrm>
            <a:off x="350091" y="1670544"/>
            <a:ext cx="8041160" cy="1114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091" y="2323095"/>
            <a:ext cx="664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echocardiography and cardiac catheterization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11282" y="3715435"/>
            <a:ext cx="6323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replacement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0091" y="2938648"/>
            <a:ext cx="1412951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  <a:endParaRPr lang="en-US" sz="20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43999" y="3715435"/>
            <a:ext cx="5517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tissue versus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 tissue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bioprosthetic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valves</a:t>
            </a:r>
          </a:p>
        </p:txBody>
      </p:sp>
    </p:spTree>
    <p:extLst>
      <p:ext uri="{BB962C8B-B14F-4D97-AF65-F5344CB8AC3E}">
        <p14:creationId xmlns:p14="http://schemas.microsoft.com/office/powerpoint/2010/main" val="13966329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7F492-2B4A-9D20-3BAC-EBEDDEFF6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57562-5981-CDE7-5D22-EF1153D5218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Arrhythmias, Cardiac Arrest, and Sudden Death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5EFD6-ED76-D02F-D688-F81B73BDD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3ECC16-9163-B5AB-D980-5156E646BD3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B0982F-8B09-FCBE-50AB-966429E1793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58CA-FB1D-AB64-72F7-47A9C8A6F597}"/>
              </a:ext>
            </a:extLst>
          </p:cNvPr>
          <p:cNvSpPr txBox="1"/>
          <p:nvPr/>
        </p:nvSpPr>
        <p:spPr>
          <a:xfrm>
            <a:off x="571764" y="1938398"/>
            <a:ext cx="8041160" cy="3305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Factors: 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concomitant conditions in dialysis patients predispose them to cardiac arrhythmias, including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ventricular hypertrophy, atrial and ventricular enlargement, valvular disorders, and ischemic heart disease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addition,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electrolyte imbalances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affect the cardiac conduction system—such as fluctuations 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potassium, calcium, hydrogen, and magnesium level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s—are common in dialysis patients and vary widely.</a:t>
            </a:r>
          </a:p>
        </p:txBody>
      </p:sp>
    </p:spTree>
    <p:extLst>
      <p:ext uri="{BB962C8B-B14F-4D97-AF65-F5344CB8AC3E}">
        <p14:creationId xmlns:p14="http://schemas.microsoft.com/office/powerpoint/2010/main" val="38541889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7F492-2B4A-9D20-3BAC-EBEDDEFF6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57562-5981-CDE7-5D22-EF1153D52185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200" b="1" cap="none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Arrhythmias, Cardiac Arrest, and Sudden Death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5EFD6-ED76-D02F-D688-F81B73BDD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3ECC16-9163-B5AB-D980-5156E646BD31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B0982F-8B09-FCBE-50AB-966429E17930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58CA-FB1D-AB64-72F7-47A9C8A6F597}"/>
              </a:ext>
            </a:extLst>
          </p:cNvPr>
          <p:cNvSpPr txBox="1"/>
          <p:nvPr/>
        </p:nvSpPr>
        <p:spPr>
          <a:xfrm>
            <a:off x="571764" y="1552753"/>
            <a:ext cx="8041160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348818" y="2051416"/>
            <a:ext cx="8047513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session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terminated and blood returned cautiously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Urgent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cardioversion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advanced cardiac life support (ACLS) guidelines is indicated for all patients with an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rhythm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dialysis facilities should have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automated external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defibrillators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staff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in their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Amiodarone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first-line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 intervention for ventricular tachycardia in the general population, is dosed identically in patients receiving dialysis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Airway management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cardiac monitoring is essential.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procainamide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other class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antiarrhythmics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undertaken with caution as they may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 QT prolongation and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torsades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pointes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receiving dialysis.</a:t>
            </a:r>
          </a:p>
        </p:txBody>
      </p:sp>
    </p:spTree>
    <p:extLst>
      <p:ext uri="{BB962C8B-B14F-4D97-AF65-F5344CB8AC3E}">
        <p14:creationId xmlns:p14="http://schemas.microsoft.com/office/powerpoint/2010/main" val="11881012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55" y="1531455"/>
            <a:ext cx="8118763" cy="492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941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799" y="143165"/>
            <a:ext cx="7435273" cy="671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176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18" y="683491"/>
            <a:ext cx="8820727" cy="617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8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C4B4D-A8EF-0F4D-5AF7-C8EB75C70FDC}"/>
              </a:ext>
            </a:extLst>
          </p:cNvPr>
          <p:cNvSpPr txBox="1"/>
          <p:nvPr/>
        </p:nvSpPr>
        <p:spPr>
          <a:xfrm>
            <a:off x="641927" y="1428402"/>
            <a:ext cx="3297775" cy="4274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Risk Factors: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Hypertension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Diabetes mellitus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Dyslipidemia (lipid disorders)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ventricular hypertrophy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inactivity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Obesity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 history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674AF9-A4FE-BB22-7949-E0B638B37829}"/>
              </a:ext>
            </a:extLst>
          </p:cNvPr>
          <p:cNvSpPr txBox="1"/>
          <p:nvPr/>
        </p:nvSpPr>
        <p:spPr>
          <a:xfrm>
            <a:off x="4426086" y="1428402"/>
            <a:ext cx="4533090" cy="5520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Nontraditional Risk Factors: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Calcium, phosphorus, parathyroid hormone (PTH), and vitamin D metabolism disorders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 disorders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Homocysteine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Oxidative stress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Malnutrition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Albuminuria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Thrombogenic factors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Uremic toxins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and sodium retention (fluid overload)</a:t>
            </a:r>
          </a:p>
        </p:txBody>
      </p:sp>
    </p:spTree>
    <p:extLst>
      <p:ext uri="{BB962C8B-B14F-4D97-AF65-F5344CB8AC3E}">
        <p14:creationId xmlns:p14="http://schemas.microsoft.com/office/powerpoint/2010/main" val="36544683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1AF43-1E01-430E-9894-30F5EE27A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9" y="707011"/>
            <a:ext cx="8399281" cy="58257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B804D4-3478-498B-55DE-C3BBC4F9BCF9}"/>
              </a:ext>
            </a:extLst>
          </p:cNvPr>
          <p:cNvSpPr txBox="1"/>
          <p:nvPr/>
        </p:nvSpPr>
        <p:spPr>
          <a:xfrm>
            <a:off x="304800" y="916317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accent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با تشکر فراوان از اساتید و همکاران محترم گروه نفرولوژی</a:t>
            </a:r>
            <a:endParaRPr lang="en-US" sz="2800" dirty="0">
              <a:solidFill>
                <a:schemeClr val="accent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773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3974" y="1868577"/>
            <a:ext cx="79672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one-third of patients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hypertriglyceridemia,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 above 200 mg/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(2.26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/L), with levels occasionally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mg/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(6.8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/L) or higher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predominant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downregulation of functional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lipoprotein lipase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resulting in reduced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lipolysis of triglyceride-rich very low-density lipoproteins (VLDL)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yielding high quantities of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atherogenic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remnant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lipoproteins.</a:t>
            </a:r>
          </a:p>
        </p:txBody>
      </p:sp>
    </p:spTree>
    <p:extLst>
      <p:ext uri="{BB962C8B-B14F-4D97-AF65-F5344CB8AC3E}">
        <p14:creationId xmlns:p14="http://schemas.microsoft.com/office/powerpoint/2010/main" val="1732837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914" y="1709771"/>
            <a:ext cx="832517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basic defects may be enhanced by </a:t>
            </a:r>
            <a:r>
              <a:rPr lang="el-G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adrenergic blockers,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carbohydrate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diets,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glucose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peritoneal dialysate,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heparin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decreased hepatic blood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cardiac disease.</a:t>
            </a:r>
          </a:p>
          <a:p>
            <a:pPr marL="28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fire-and-forget”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receiving dialysis not currently treated with a statin, given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discussed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later regarding statin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eficacy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CVD prevention, there is also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indication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routinely measure cholesterol.</a:t>
            </a:r>
          </a:p>
        </p:txBody>
      </p:sp>
    </p:spTree>
    <p:extLst>
      <p:ext uri="{BB962C8B-B14F-4D97-AF65-F5344CB8AC3E}">
        <p14:creationId xmlns:p14="http://schemas.microsoft.com/office/powerpoint/2010/main" val="997602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337" y="1552753"/>
            <a:ext cx="800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2013 KDIGO Clinical Practice Guideline for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Lipid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Chronic Kidney Disease suggests that statins 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statin/ezetimibe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 not be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adults 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dialysis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CKD.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undergoing dialysis who have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previously been prescribed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statin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statin treatment may be appropriate for individuals with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longer life expectancies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such as those listed for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transplantation or those who have experienced acute coronary syndromes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543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267134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5839" y="2025732"/>
            <a:ext cx="7935404" cy="4197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medications increase blood levels of statins via co-metabolism by hepatic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cytochrome P450 enzymes; this has been most often documented with simvastatin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calcineurin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inhibitors,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Macrolide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azole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antifungal agents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calcium channel blockers,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fibrates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nirmatrelvir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/ritonavir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nicotinic acid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4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24827-5A92-17E1-290B-AE7A031D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DE62-D529-0135-7830-6578204AD973}"/>
              </a:ext>
            </a:extLst>
          </p:cNvPr>
          <p:cNvSpPr txBox="1">
            <a:spLocks/>
          </p:cNvSpPr>
          <p:nvPr/>
        </p:nvSpPr>
        <p:spPr>
          <a:xfrm>
            <a:off x="1380226" y="623275"/>
            <a:ext cx="7302861" cy="9294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Cardiovascular disease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86207-4815-E865-74D5-2E5BC059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64" y="623275"/>
            <a:ext cx="695370" cy="92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329D0-78D7-CC28-D15D-A574DD0DD506}"/>
              </a:ext>
            </a:extLst>
          </p:cNvPr>
          <p:cNvSpPr txBox="1"/>
          <p:nvPr/>
        </p:nvSpPr>
        <p:spPr>
          <a:xfrm>
            <a:off x="8028283" y="623275"/>
            <a:ext cx="47888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E97FD9-B618-538F-E189-592A3E7D307F}"/>
              </a:ext>
            </a:extLst>
          </p:cNvPr>
          <p:cNvSpPr txBox="1"/>
          <p:nvPr/>
        </p:nvSpPr>
        <p:spPr>
          <a:xfrm>
            <a:off x="8239328" y="623275"/>
            <a:ext cx="5638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lang="en-US" sz="1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kumimoji="0" lang="fa-I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95946"/>
            <a:ext cx="7435273" cy="45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1058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70913</TotalTime>
  <Words>2184</Words>
  <Application>Microsoft Office PowerPoint</Application>
  <PresentationFormat>On-screen Show (4:3)</PresentationFormat>
  <Paragraphs>256</Paragraphs>
  <Slides>40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B Nazanin</vt:lpstr>
      <vt:lpstr>Calibri</vt:lpstr>
      <vt:lpstr>Gill Sans MT</vt:lpstr>
      <vt:lpstr>IRNazanin</vt:lpstr>
      <vt:lpstr>Majalla UI</vt:lpstr>
      <vt:lpstr>Times New Roman</vt:lpstr>
      <vt:lpstr>Wingdings</vt:lpstr>
      <vt:lpstr>Wingdings 2</vt:lpstr>
      <vt:lpstr>Dividend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Moorche</cp:lastModifiedBy>
  <cp:revision>507</cp:revision>
  <dcterms:created xsi:type="dcterms:W3CDTF">2019-09-01T13:39:24Z</dcterms:created>
  <dcterms:modified xsi:type="dcterms:W3CDTF">2026-07-22T03:59:00Z</dcterms:modified>
</cp:coreProperties>
</file>