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256" r:id="rId2"/>
    <p:sldId id="257" r:id="rId3"/>
    <p:sldId id="258" r:id="rId4"/>
    <p:sldId id="288" r:id="rId5"/>
    <p:sldId id="279" r:id="rId6"/>
    <p:sldId id="280" r:id="rId7"/>
    <p:sldId id="339" r:id="rId8"/>
    <p:sldId id="334" r:id="rId9"/>
    <p:sldId id="261" r:id="rId10"/>
    <p:sldId id="330" r:id="rId11"/>
    <p:sldId id="262" r:id="rId12"/>
    <p:sldId id="341" r:id="rId13"/>
    <p:sldId id="263" r:id="rId14"/>
    <p:sldId id="264" r:id="rId15"/>
    <p:sldId id="266" r:id="rId16"/>
    <p:sldId id="318" r:id="rId17"/>
    <p:sldId id="301" r:id="rId18"/>
    <p:sldId id="294" r:id="rId19"/>
    <p:sldId id="267" r:id="rId20"/>
    <p:sldId id="268" r:id="rId21"/>
    <p:sldId id="297" r:id="rId22"/>
    <p:sldId id="349" r:id="rId23"/>
    <p:sldId id="319" r:id="rId24"/>
    <p:sldId id="340" r:id="rId25"/>
    <p:sldId id="323" r:id="rId26"/>
    <p:sldId id="276" r:id="rId27"/>
    <p:sldId id="277" r:id="rId28"/>
    <p:sldId id="303" r:id="rId29"/>
    <p:sldId id="343" r:id="rId30"/>
    <p:sldId id="324" r:id="rId31"/>
    <p:sldId id="269" r:id="rId32"/>
    <p:sldId id="335" r:id="rId33"/>
    <p:sldId id="270" r:id="rId34"/>
    <p:sldId id="271" r:id="rId35"/>
    <p:sldId id="272" r:id="rId36"/>
    <p:sldId id="300" r:id="rId37"/>
    <p:sldId id="273" r:id="rId38"/>
    <p:sldId id="337" r:id="rId39"/>
    <p:sldId id="304" r:id="rId40"/>
    <p:sldId id="305" r:id="rId41"/>
    <p:sldId id="306" r:id="rId42"/>
    <p:sldId id="307" r:id="rId43"/>
    <p:sldId id="314" r:id="rId44"/>
    <p:sldId id="274" r:id="rId45"/>
    <p:sldId id="350" r:id="rId46"/>
    <p:sldId id="347" r:id="rId47"/>
    <p:sldId id="275" r:id="rId48"/>
    <p:sldId id="342" r:id="rId49"/>
    <p:sldId id="346" r:id="rId50"/>
    <p:sldId id="313" r:id="rId51"/>
    <p:sldId id="315" r:id="rId52"/>
    <p:sldId id="316" r:id="rId53"/>
    <p:sldId id="278" r:id="rId54"/>
    <p:sldId id="317" r:id="rId55"/>
    <p:sldId id="348" r:id="rId56"/>
    <p:sldId id="329" r:id="rId57"/>
    <p:sldId id="351" r:id="rId5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1" autoAdjust="0"/>
    <p:restoredTop sz="94660"/>
  </p:normalViewPr>
  <p:slideViewPr>
    <p:cSldViewPr snapToGrid="0">
      <p:cViewPr varScale="1">
        <p:scale>
          <a:sx n="91" d="100"/>
          <a:sy n="91" d="100"/>
        </p:scale>
        <p:origin x="34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764A4F-3812-4D5C-B8D0-07E204363326}" type="datetimeFigureOut">
              <a:rPr lang="en-US" smtClean="0"/>
              <a:t>7/22/2026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F77850-5386-488D-88F1-42B2B0797A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400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6C12D-BC4A-44F5-BC37-F4DEB2F4DB10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457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13583-277D-48CB-83C4-45074424068C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063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662CE-967C-4742-A13D-319B4EC28F7F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994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07ECE-47DD-4116-B6E2-B723C0B6E629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369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3B2F3-1EB2-4D1A-8837-B237EB075D93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085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558DF-3598-41F3-BDD9-3AAF67FBA4DF}" type="datetime1">
              <a:rPr lang="en-US" smtClean="0"/>
              <a:t>7/22/2026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380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73957-6BCB-417D-B696-A0FF88A82592}" type="datetime1">
              <a:rPr lang="en-US" smtClean="0"/>
              <a:t>7/22/2026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856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CB26E-D013-4E4D-92FD-17A83B2C3AFC}" type="datetime1">
              <a:rPr lang="en-US" smtClean="0"/>
              <a:t>7/22/2026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468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142C3-9D48-4FF2-83C4-38565D59F010}" type="datetime1">
              <a:rPr lang="en-US" smtClean="0"/>
              <a:t>7/22/2026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438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72145-501F-4BA6-9649-0E3C6044D56B}" type="datetime1">
              <a:rPr lang="en-US" smtClean="0"/>
              <a:t>7/22/2026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448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A9DAC-BF19-449B-853A-F655B7FC2921}" type="datetime1">
              <a:rPr lang="en-US" smtClean="0"/>
              <a:t>7/22/2026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219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E8E982-4441-4C84-AD95-DD334FC808FF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BED35E-BF9D-4CB3-BA4D-3671D1A27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746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8714" y="1063171"/>
            <a:ext cx="9144000" cy="2387600"/>
          </a:xfrm>
        </p:spPr>
        <p:txBody>
          <a:bodyPr/>
          <a:lstStyle/>
          <a:p>
            <a:pPr algn="l"/>
            <a:r>
              <a:rPr lang="en-US" dirty="0" smtClean="0"/>
              <a:t>Anticoagulation in Hemodialysis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dirty="0" err="1" smtClean="0"/>
              <a:t>Dr</a:t>
            </a:r>
            <a:r>
              <a:rPr lang="en-US" dirty="0" smtClean="0"/>
              <a:t> </a:t>
            </a:r>
            <a:r>
              <a:rPr lang="en-US" dirty="0" err="1" smtClean="0"/>
              <a:t>Reyhane</a:t>
            </a:r>
            <a:r>
              <a:rPr lang="en-US" dirty="0" smtClean="0"/>
              <a:t> </a:t>
            </a:r>
            <a:r>
              <a:rPr lang="en-US" dirty="0" err="1" smtClean="0"/>
              <a:t>Motamedi</a:t>
            </a:r>
            <a:r>
              <a:rPr lang="en-US" dirty="0" smtClean="0"/>
              <a:t> </a:t>
            </a:r>
            <a:r>
              <a:rPr lang="en-US" dirty="0" err="1" smtClean="0"/>
              <a:t>fard</a:t>
            </a:r>
            <a:endParaRPr lang="en-US" dirty="0" smtClean="0"/>
          </a:p>
          <a:p>
            <a:pPr algn="l"/>
            <a:r>
              <a:rPr lang="en-US" dirty="0" smtClean="0"/>
              <a:t>Assistant Professor of Nephrology</a:t>
            </a:r>
          </a:p>
          <a:p>
            <a:pPr algn="l"/>
            <a:r>
              <a:rPr lang="en-US" dirty="0" smtClean="0"/>
              <a:t>Isfahan University Of Medical Sciences</a:t>
            </a:r>
          </a:p>
          <a:p>
            <a:endParaRPr lang="en-US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287" y="849087"/>
            <a:ext cx="4976342" cy="535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28279-7BA9-414B-84C9-F88359981D5B}" type="datetime1">
              <a:rPr lang="en-US" smtClean="0"/>
              <a:t>7/22/2026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10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Unfractionated Heparin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>
              <a:lnSpc>
                <a:spcPct val="200000"/>
              </a:lnSpc>
            </a:pPr>
            <a:r>
              <a:rPr lang="en-US" dirty="0" smtClean="0"/>
              <a:t>↓ thrombin generation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↓ fibrin formation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↓ clot formation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6332F-7528-4C34-B1B3-BAEF5DF3931A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50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Unfractionated Heparin Advantages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Rapid onset</a:t>
            </a:r>
          </a:p>
          <a:p>
            <a:endParaRPr lang="en-US" dirty="0" smtClean="0"/>
          </a:p>
          <a:p>
            <a:r>
              <a:rPr lang="en-US" dirty="0" smtClean="0"/>
              <a:t>Short half-life</a:t>
            </a:r>
          </a:p>
          <a:p>
            <a:endParaRPr lang="en-US" dirty="0" smtClean="0"/>
          </a:p>
          <a:p>
            <a:r>
              <a:rPr lang="en-US" dirty="0" smtClean="0"/>
              <a:t>Easily reversible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60B50-9CBA-4947-B5E8-7FDE977BA7C3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02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Unfractionated Heparin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FF0000"/>
                </a:solidFill>
              </a:rPr>
              <a:t>Target clotting times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The goal is to maintain ACT at 180% of the baseline during most of the dialysis session</a:t>
            </a:r>
          </a:p>
          <a:p>
            <a:pPr>
              <a:lnSpc>
                <a:spcPct val="150000"/>
              </a:lnSpc>
            </a:pPr>
            <a:r>
              <a:rPr lang="en-US" dirty="0"/>
              <a:t>A</a:t>
            </a:r>
            <a:r>
              <a:rPr lang="en-US" dirty="0" smtClean="0"/>
              <a:t>t the end of the session, the clotting time should be shorter (140% baseline for ACT) to minimize the risk of bleeding after withdrawal of the access needles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82A97-8F51-4474-BBB4-34AFCB5B63EF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31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1251" y="376142"/>
            <a:ext cx="10515600" cy="1325563"/>
          </a:xfrm>
        </p:spPr>
        <p:txBody>
          <a:bodyPr/>
          <a:lstStyle/>
          <a:p>
            <a:r>
              <a:rPr lang="en-US" dirty="0"/>
              <a:t>Unfractionated Heparin Elimination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4133" y="1506136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Mainly through </a:t>
            </a:r>
            <a:r>
              <a:rPr lang="en-US" dirty="0" err="1" smtClean="0"/>
              <a:t>reticuloendothelial</a:t>
            </a:r>
            <a:r>
              <a:rPr lang="en-US" dirty="0" smtClean="0"/>
              <a:t> system</a:t>
            </a:r>
          </a:p>
          <a:p>
            <a:r>
              <a:rPr lang="en-US" dirty="0" smtClean="0"/>
              <a:t>Some renal contribution</a:t>
            </a:r>
          </a:p>
          <a:p>
            <a:pPr marL="0" indent="0">
              <a:buNone/>
            </a:pPr>
            <a:endParaRPr lang="en-US" sz="3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3600" b="1" i="1" dirty="0" smtClean="0">
                <a:solidFill>
                  <a:srgbClr val="FF0000"/>
                </a:solidFill>
              </a:rPr>
              <a:t>UFH is generally preferred in:</a:t>
            </a:r>
          </a:p>
          <a:p>
            <a:r>
              <a:rPr lang="en-US" dirty="0" smtClean="0"/>
              <a:t>ESRD</a:t>
            </a:r>
          </a:p>
          <a:p>
            <a:r>
              <a:rPr lang="en-US" dirty="0" smtClean="0"/>
              <a:t>High bleeding risk patients</a:t>
            </a:r>
          </a:p>
          <a:p>
            <a:r>
              <a:rPr lang="en-US" dirty="0" smtClean="0"/>
              <a:t>Patients needing rapid reversal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801C5-4A28-4DB7-90B6-042D059E55E5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18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UFH Dosing Strategies in </a:t>
            </a:r>
            <a:r>
              <a:rPr lang="en-US" dirty="0" smtClean="0"/>
              <a:t>Hemodialysis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>
                <a:solidFill>
                  <a:srgbClr val="FF0000"/>
                </a:solidFill>
              </a:rPr>
              <a:t>A) Initial bolus + continuous infusion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0070C0"/>
                </a:solidFill>
              </a:rPr>
              <a:t>Common approach:</a:t>
            </a:r>
          </a:p>
          <a:p>
            <a:r>
              <a:rPr lang="en-US" dirty="0" smtClean="0"/>
              <a:t>Initial bolus</a:t>
            </a:r>
          </a:p>
          <a:p>
            <a:pPr lvl="1">
              <a:buFont typeface="Wingdings" pitchFamily="2" charset="2"/>
              <a:buChar char="ü"/>
            </a:pPr>
            <a:r>
              <a:rPr lang="en-US" dirty="0" smtClean="0"/>
              <a:t>25–100 units/kg IV at initiation</a:t>
            </a:r>
          </a:p>
          <a:p>
            <a:r>
              <a:rPr lang="en-US" dirty="0" smtClean="0"/>
              <a:t>Maintenance infusion</a:t>
            </a:r>
          </a:p>
          <a:p>
            <a:pPr lvl="1">
              <a:buFont typeface="Wingdings" pitchFamily="2" charset="2"/>
              <a:buChar char="ü"/>
            </a:pPr>
            <a:r>
              <a:rPr lang="en-US" dirty="0" smtClean="0"/>
              <a:t>Approximately 500–1500 units/hour</a:t>
            </a:r>
          </a:p>
          <a:p>
            <a:r>
              <a:rPr lang="en-US" dirty="0" smtClean="0"/>
              <a:t>The infusion is usually stopped:</a:t>
            </a:r>
          </a:p>
          <a:p>
            <a:pPr lvl="1">
              <a:buFont typeface="Wingdings" pitchFamily="2" charset="2"/>
              <a:buChar char="ü"/>
            </a:pPr>
            <a:r>
              <a:rPr lang="en-US" dirty="0" smtClean="0"/>
              <a:t>30–60 minutes before the end of dialysis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364B-3468-4405-B96D-8C6152A55522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23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UFH Dosing Strategies in </a:t>
            </a:r>
            <a:r>
              <a:rPr lang="en-US" dirty="0" smtClean="0"/>
              <a:t>Hemodialysis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5318" y="1241731"/>
            <a:ext cx="10515600" cy="4351338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marL="0" indent="0">
              <a:buNone/>
            </a:pPr>
            <a:r>
              <a:rPr lang="en-US" sz="3600" dirty="0" smtClean="0">
                <a:solidFill>
                  <a:srgbClr val="FF0000"/>
                </a:solidFill>
              </a:rPr>
              <a:t>B) Intermittent bolus regimen</a:t>
            </a:r>
          </a:p>
          <a:p>
            <a:r>
              <a:rPr lang="en-US" dirty="0" smtClean="0"/>
              <a:t>Initial bolus before dialysis</a:t>
            </a:r>
          </a:p>
          <a:p>
            <a:r>
              <a:rPr lang="en-US" dirty="0" smtClean="0"/>
              <a:t>Additional doses every 1–2 hours</a:t>
            </a:r>
          </a:p>
          <a:p>
            <a:endParaRPr lang="en-US" dirty="0" smtClean="0"/>
          </a:p>
          <a:p>
            <a:r>
              <a:rPr lang="en-US" dirty="0" smtClean="0"/>
              <a:t>Used in some centers because:</a:t>
            </a:r>
          </a:p>
          <a:p>
            <a:pPr lvl="1">
              <a:buFont typeface="Wingdings" pitchFamily="2" charset="2"/>
              <a:buChar char="ü"/>
            </a:pPr>
            <a:r>
              <a:rPr lang="en-US" sz="3200" dirty="0" smtClean="0"/>
              <a:t>Easier administration</a:t>
            </a:r>
          </a:p>
          <a:p>
            <a:pPr lvl="1">
              <a:buFont typeface="Wingdings" pitchFamily="2" charset="2"/>
              <a:buChar char="ü"/>
            </a:pPr>
            <a:r>
              <a:rPr lang="en-US" sz="3200" dirty="0" smtClean="0"/>
              <a:t>Less pump management</a:t>
            </a:r>
            <a:endParaRPr lang="en-US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F2189-2DC3-4EFC-9B51-5F9E2F409FC2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79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Routine UFH single-dose-only or repeated bolus </a:t>
            </a:r>
            <a:r>
              <a:rPr lang="en-US" dirty="0" smtClean="0"/>
              <a:t>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 smtClean="0"/>
              <a:t>Administer </a:t>
            </a:r>
            <a:r>
              <a:rPr lang="en-US" dirty="0"/>
              <a:t>the initial bolus dose (</a:t>
            </a:r>
            <a:r>
              <a:rPr lang="en-US" dirty="0" err="1"/>
              <a:t>eg</a:t>
            </a:r>
            <a:r>
              <a:rPr lang="en-US" dirty="0"/>
              <a:t>, 4,000 IU</a:t>
            </a:r>
            <a:r>
              <a:rPr lang="en-US" dirty="0" smtClean="0"/>
              <a:t>) </a:t>
            </a:r>
          </a:p>
          <a:p>
            <a:r>
              <a:rPr lang="en-US" dirty="0" smtClean="0"/>
              <a:t>Then </a:t>
            </a:r>
            <a:r>
              <a:rPr lang="en-US" dirty="0"/>
              <a:t>give an additional </a:t>
            </a:r>
            <a:r>
              <a:rPr lang="en-US" dirty="0" smtClean="0"/>
              <a:t>1,000 to </a:t>
            </a:r>
            <a:r>
              <a:rPr lang="en-US" dirty="0"/>
              <a:t>2,000 IU bolus if </a:t>
            </a:r>
            <a:r>
              <a:rPr lang="en-US" dirty="0" smtClean="0"/>
              <a:t>necessary </a:t>
            </a:r>
          </a:p>
          <a:p>
            <a:r>
              <a:rPr lang="en-US" dirty="0" smtClean="0"/>
              <a:t>Those </a:t>
            </a:r>
            <a:r>
              <a:rPr lang="en-US" dirty="0"/>
              <a:t>centers that </a:t>
            </a:r>
            <a:r>
              <a:rPr lang="en-US" b="1" dirty="0">
                <a:solidFill>
                  <a:srgbClr val="FF0000"/>
                </a:solidFill>
              </a:rPr>
              <a:t>reuse</a:t>
            </a:r>
            <a:r>
              <a:rPr lang="en-US" dirty="0"/>
              <a:t> dialyzers tend to use more UFH in </a:t>
            </a:r>
            <a:r>
              <a:rPr lang="en-US" dirty="0" smtClean="0"/>
              <a:t>order to </a:t>
            </a:r>
            <a:r>
              <a:rPr lang="en-US" dirty="0"/>
              <a:t>maximize reuse </a:t>
            </a:r>
            <a:r>
              <a:rPr lang="en-US" dirty="0" smtClean="0"/>
              <a:t>number</a:t>
            </a:r>
          </a:p>
          <a:p>
            <a:r>
              <a:rPr lang="en-US" dirty="0" smtClean="0"/>
              <a:t>Some </a:t>
            </a:r>
            <a:r>
              <a:rPr lang="en-US" dirty="0"/>
              <a:t>centers give only a single initial dose (</a:t>
            </a:r>
            <a:r>
              <a:rPr lang="en-US" dirty="0" err="1"/>
              <a:t>eg</a:t>
            </a:r>
            <a:r>
              <a:rPr lang="en-US" dirty="0"/>
              <a:t>, </a:t>
            </a:r>
            <a:r>
              <a:rPr lang="en-US" dirty="0" smtClean="0"/>
              <a:t>2,000 IU</a:t>
            </a:r>
            <a:r>
              <a:rPr lang="en-US" dirty="0"/>
              <a:t>) of UFH, with no subsequent infusion or </a:t>
            </a:r>
            <a:r>
              <a:rPr lang="en-US" dirty="0" smtClean="0"/>
              <a:t>boluses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0A813-895D-424C-A229-867CAB8B0588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99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Dosing </a:t>
            </a:r>
            <a:r>
              <a:rPr lang="en-US" dirty="0"/>
              <a:t>Strategies in Hemodialysis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i="1" dirty="0">
                <a:solidFill>
                  <a:srgbClr val="FF0000"/>
                </a:solidFill>
              </a:rPr>
              <a:t>The tight heparin prescription UFH </a:t>
            </a:r>
            <a:endParaRPr lang="en-US" sz="3200" b="1" i="1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Initial </a:t>
            </a:r>
            <a:r>
              <a:rPr lang="en-US" dirty="0"/>
              <a:t>bolus dose = 750 IU </a:t>
            </a:r>
            <a:r>
              <a:rPr lang="en-US" dirty="0" smtClean="0"/>
              <a:t>UFH</a:t>
            </a:r>
            <a:endParaRPr lang="en-US" dirty="0"/>
          </a:p>
          <a:p>
            <a:r>
              <a:rPr lang="en-US" dirty="0"/>
              <a:t>Recheck WBPTT or ACT after 3 </a:t>
            </a:r>
            <a:r>
              <a:rPr lang="en-US" dirty="0" smtClean="0"/>
              <a:t>minutes</a:t>
            </a:r>
            <a:endParaRPr lang="en-US" dirty="0"/>
          </a:p>
          <a:p>
            <a:r>
              <a:rPr lang="en-US" dirty="0" smtClean="0"/>
              <a:t>Start </a:t>
            </a:r>
            <a:r>
              <a:rPr lang="en-US" dirty="0"/>
              <a:t>dialysis and UFH infusion at a rate of 600 </a:t>
            </a:r>
            <a:r>
              <a:rPr lang="en-US" dirty="0" smtClean="0"/>
              <a:t>IU/h</a:t>
            </a:r>
            <a:endParaRPr lang="en-US" dirty="0"/>
          </a:p>
          <a:p>
            <a:r>
              <a:rPr lang="en-US" dirty="0"/>
              <a:t>Monitor clotting times every 30 </a:t>
            </a:r>
            <a:r>
              <a:rPr lang="en-US" dirty="0" smtClean="0"/>
              <a:t>minutes</a:t>
            </a:r>
            <a:endParaRPr lang="en-US" dirty="0"/>
          </a:p>
          <a:p>
            <a:r>
              <a:rPr lang="en-US" dirty="0" smtClean="0"/>
              <a:t>Adjust </a:t>
            </a:r>
            <a:r>
              <a:rPr lang="en-US" dirty="0"/>
              <a:t>the UFH infusion rate to keep WBPTT or ACT at 140% </a:t>
            </a:r>
            <a:r>
              <a:rPr lang="en-US" dirty="0" smtClean="0"/>
              <a:t>baseline</a:t>
            </a:r>
            <a:endParaRPr lang="en-US" dirty="0"/>
          </a:p>
          <a:p>
            <a:r>
              <a:rPr lang="en-US" dirty="0"/>
              <a:t>Continue UFH infusion until the end of the dialysis </a:t>
            </a:r>
            <a:r>
              <a:rPr lang="en-US" dirty="0" smtClean="0"/>
              <a:t>session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DB0B7-102F-4B33-B368-95B8844E373F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60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4741" y="131580"/>
            <a:ext cx="10418209" cy="6423456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60CFA-4D53-4168-81D0-A800B1120301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04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Monitoring </a:t>
            </a:r>
            <a:r>
              <a:rPr lang="en-US" dirty="0" smtClean="0"/>
              <a:t>UFH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Routine laboratory monitoring is often not required in standard HD</a:t>
            </a:r>
          </a:p>
          <a:p>
            <a:r>
              <a:rPr lang="en-US" dirty="0" smtClean="0"/>
              <a:t>Assessment is mainly clinical: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3200" dirty="0" smtClean="0">
                <a:solidFill>
                  <a:srgbClr val="FF0000"/>
                </a:solidFill>
              </a:rPr>
              <a:t>Signs of excessive anticoagulation: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dirty="0" smtClean="0"/>
              <a:t>Prolonged bleeding from needle sites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dirty="0" smtClean="0"/>
              <a:t>Access bleeding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dirty="0" smtClean="0"/>
              <a:t>Hematoma</a:t>
            </a: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38E81-3D7A-4DFF-AC31-119DAB32A346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54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7520198" cy="4351338"/>
          </a:xfrm>
        </p:spPr>
        <p:txBody>
          <a:bodyPr/>
          <a:lstStyle/>
          <a:p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During hemodialysis, the patient’s blood is continuously exposed to an extracorporeal circuit (blood tubing + dialyzer + access lines)</a:t>
            </a:r>
          </a:p>
          <a:p>
            <a:pPr>
              <a:lnSpc>
                <a:spcPct val="150000"/>
              </a:lnSpc>
            </a:pPr>
            <a:r>
              <a:rPr lang="en-US" dirty="0"/>
              <a:t>T</a:t>
            </a:r>
            <a:r>
              <a:rPr lang="en-US" dirty="0" smtClean="0"/>
              <a:t>hrombus </a:t>
            </a:r>
            <a:r>
              <a:rPr lang="en-US" dirty="0"/>
              <a:t>formation may </a:t>
            </a:r>
            <a:r>
              <a:rPr lang="en-US" dirty="0" smtClean="0"/>
              <a:t>cause </a:t>
            </a:r>
            <a:r>
              <a:rPr lang="en-US" dirty="0"/>
              <a:t>occlusion and malfunction of the extracorporeal circuit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44"/>
          <a:stretch/>
        </p:blipFill>
        <p:spPr bwMode="auto">
          <a:xfrm>
            <a:off x="8358398" y="2081423"/>
            <a:ext cx="3476625" cy="3504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D6C00-B90C-47F8-A8BE-93B752716A96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99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Signs of inadequate anticoagulation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5149" y="1451052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>
              <a:lnSpc>
                <a:spcPct val="200000"/>
              </a:lnSpc>
            </a:pPr>
            <a:r>
              <a:rPr lang="en-US" dirty="0" smtClean="0"/>
              <a:t>Visible clots in circuit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Dark streaks in dialyzer fibers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Increasing venous pressure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D2BCF-394D-4518-B551-1FD5B0851B03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85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Effect of body weight on the size of the UFH </a:t>
            </a:r>
            <a:r>
              <a:rPr lang="en-US" dirty="0" smtClean="0"/>
              <a:t>dose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dirty="0" smtClean="0"/>
              <a:t>Although </a:t>
            </a:r>
            <a:r>
              <a:rPr lang="en-US" dirty="0"/>
              <a:t>the </a:t>
            </a:r>
            <a:r>
              <a:rPr lang="en-US" dirty="0" smtClean="0"/>
              <a:t>volume of </a:t>
            </a:r>
            <a:r>
              <a:rPr lang="en-US" dirty="0"/>
              <a:t>distribution of heparin has been found to increase as body weight rises </a:t>
            </a:r>
            <a:r>
              <a:rPr lang="en-US" dirty="0" smtClean="0"/>
              <a:t>many </a:t>
            </a:r>
            <a:r>
              <a:rPr lang="en-US" dirty="0"/>
              <a:t>dialysis centers do not regularly adjust heparin dosage </a:t>
            </a:r>
            <a:r>
              <a:rPr lang="en-US" dirty="0" smtClean="0"/>
              <a:t>in accordance </a:t>
            </a:r>
            <a:r>
              <a:rPr lang="en-US" dirty="0"/>
              <a:t>with body weights ranging between 50 and 90 kg. 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27F60-255E-4DED-87E4-815D4F882D6D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32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Effect of prescription of oral anticoagulants on </a:t>
            </a:r>
            <a:r>
              <a:rPr lang="en-US" dirty="0" smtClean="0"/>
              <a:t>the </a:t>
            </a:r>
            <a:r>
              <a:rPr lang="en-US" dirty="0"/>
              <a:t>heparin </a:t>
            </a:r>
            <a:r>
              <a:rPr lang="en-US" dirty="0" smtClean="0"/>
              <a:t>dose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Increasing </a:t>
            </a:r>
            <a:r>
              <a:rPr lang="en-US" dirty="0"/>
              <a:t>numbers of older patients are prescribed </a:t>
            </a:r>
            <a:r>
              <a:rPr lang="en-US" dirty="0" err="1" smtClean="0"/>
              <a:t>coumarin</a:t>
            </a:r>
            <a:r>
              <a:rPr lang="en-US" dirty="0"/>
              <a:t> </a:t>
            </a:r>
            <a:r>
              <a:rPr lang="en-US" dirty="0" smtClean="0"/>
              <a:t>oral </a:t>
            </a:r>
            <a:r>
              <a:rPr lang="en-US" dirty="0"/>
              <a:t>anticoagulants, and newer oral anti-</a:t>
            </a:r>
            <a:r>
              <a:rPr lang="en-US" dirty="0" err="1"/>
              <a:t>Xa</a:t>
            </a:r>
            <a:r>
              <a:rPr lang="en-US" dirty="0"/>
              <a:t> inhibitors (</a:t>
            </a:r>
            <a:r>
              <a:rPr lang="en-US" dirty="0" err="1"/>
              <a:t>apixaban</a:t>
            </a:r>
            <a:r>
              <a:rPr lang="en-US" dirty="0"/>
              <a:t>, </a:t>
            </a:r>
            <a:r>
              <a:rPr lang="en-US" dirty="0" err="1" smtClean="0"/>
              <a:t>rivaroxaban</a:t>
            </a:r>
            <a:r>
              <a:rPr lang="en-US" dirty="0" smtClean="0"/>
              <a:t>).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/>
              <a:t>Hemodialysis reduces the plasma concentration of </a:t>
            </a:r>
            <a:r>
              <a:rPr lang="en-US" dirty="0" err="1"/>
              <a:t>dabigatran</a:t>
            </a:r>
            <a:r>
              <a:rPr lang="en-US" dirty="0"/>
              <a:t>, while </a:t>
            </a:r>
            <a:r>
              <a:rPr lang="en-US" dirty="0" err="1" smtClean="0"/>
              <a:t>rivaroxaban</a:t>
            </a:r>
            <a:r>
              <a:rPr lang="en-US" dirty="0"/>
              <a:t> </a:t>
            </a:r>
            <a:r>
              <a:rPr lang="en-US" dirty="0" smtClean="0"/>
              <a:t>and </a:t>
            </a:r>
            <a:r>
              <a:rPr lang="en-US" dirty="0" err="1"/>
              <a:t>apixaban</a:t>
            </a:r>
            <a:r>
              <a:rPr lang="en-US" dirty="0"/>
              <a:t> cannot be eliminated by </a:t>
            </a:r>
            <a:r>
              <a:rPr lang="en-US" dirty="0" smtClean="0"/>
              <a:t>dialysis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D7089-6ED1-4335-9E95-5B2FF482FAAC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70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27314" y="4278086"/>
            <a:ext cx="10254343" cy="7728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of prescription of oral anticoagulants on the heparin dose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Most </a:t>
            </a:r>
            <a:r>
              <a:rPr lang="en-US" dirty="0"/>
              <a:t>patients </a:t>
            </a:r>
            <a:r>
              <a:rPr lang="en-US" dirty="0" smtClean="0"/>
              <a:t>on </a:t>
            </a:r>
            <a:r>
              <a:rPr lang="en-US" dirty="0" err="1" smtClean="0"/>
              <a:t>coumarin</a:t>
            </a:r>
            <a:r>
              <a:rPr lang="en-US" dirty="0" smtClean="0"/>
              <a:t> </a:t>
            </a:r>
            <a:r>
              <a:rPr lang="en-US" dirty="0"/>
              <a:t>anticoagulants </a:t>
            </a:r>
            <a:r>
              <a:rPr lang="en-US" dirty="0" smtClean="0"/>
              <a:t>with :</a:t>
            </a:r>
          </a:p>
          <a:p>
            <a:pPr lvl="1">
              <a:buFont typeface="Wingdings" pitchFamily="2" charset="2"/>
              <a:buChar char="ü"/>
            </a:pPr>
            <a:r>
              <a:rPr lang="en-US" sz="3200" b="1" dirty="0" smtClean="0">
                <a:solidFill>
                  <a:srgbClr val="FF0000"/>
                </a:solidFill>
              </a:rPr>
              <a:t>(</a:t>
            </a:r>
            <a:r>
              <a:rPr lang="en-US" sz="3200" b="1" dirty="0">
                <a:solidFill>
                  <a:srgbClr val="FF0000"/>
                </a:solidFill>
              </a:rPr>
              <a:t>INR) of </a:t>
            </a:r>
            <a:r>
              <a:rPr lang="en-US" sz="3200" b="1" dirty="0" smtClean="0">
                <a:solidFill>
                  <a:srgbClr val="FF0000"/>
                </a:solidFill>
              </a:rPr>
              <a:t>less than </a:t>
            </a:r>
            <a:r>
              <a:rPr lang="en-US" sz="3200" b="1" dirty="0">
                <a:solidFill>
                  <a:srgbClr val="FF0000"/>
                </a:solidFill>
              </a:rPr>
              <a:t>2.5 still require anticoagulation for </a:t>
            </a:r>
            <a:r>
              <a:rPr lang="en-US" sz="3200" b="1" dirty="0" smtClean="0">
                <a:solidFill>
                  <a:srgbClr val="FF0000"/>
                </a:solidFill>
              </a:rPr>
              <a:t>dialysis</a:t>
            </a:r>
          </a:p>
          <a:p>
            <a:pPr lvl="1">
              <a:buFont typeface="Wingdings" pitchFamily="2" charset="2"/>
              <a:buChar char="ü"/>
            </a:pPr>
            <a:r>
              <a:rPr lang="en-US" sz="3200" b="1" dirty="0">
                <a:solidFill>
                  <a:srgbClr val="0070C0"/>
                </a:solidFill>
              </a:rPr>
              <a:t>W</a:t>
            </a:r>
            <a:r>
              <a:rPr lang="en-US" sz="3200" b="1" dirty="0" smtClean="0">
                <a:solidFill>
                  <a:srgbClr val="0070C0"/>
                </a:solidFill>
              </a:rPr>
              <a:t>ith </a:t>
            </a:r>
            <a:r>
              <a:rPr lang="en-US" sz="3200" b="1" dirty="0">
                <a:solidFill>
                  <a:srgbClr val="0070C0"/>
                </a:solidFill>
              </a:rPr>
              <a:t>metallic </a:t>
            </a:r>
            <a:r>
              <a:rPr lang="en-US" sz="3200" b="1" dirty="0" smtClean="0">
                <a:solidFill>
                  <a:srgbClr val="0070C0"/>
                </a:solidFill>
              </a:rPr>
              <a:t>heart valves </a:t>
            </a:r>
            <a:r>
              <a:rPr lang="en-US" sz="3200" b="1" dirty="0">
                <a:solidFill>
                  <a:srgbClr val="0070C0"/>
                </a:solidFill>
              </a:rPr>
              <a:t>who have INR values greater than 3.0 typically do not require </a:t>
            </a:r>
            <a:r>
              <a:rPr lang="en-US" sz="3200" b="1" dirty="0" smtClean="0">
                <a:solidFill>
                  <a:srgbClr val="0070C0"/>
                </a:solidFill>
              </a:rPr>
              <a:t>heparin</a:t>
            </a:r>
            <a:endParaRPr lang="en-US" sz="3200" b="1" dirty="0">
              <a:solidFill>
                <a:srgbClr val="0070C0"/>
              </a:solidFill>
            </a:endParaRPr>
          </a:p>
          <a:p>
            <a:r>
              <a:rPr lang="en-US" dirty="0"/>
              <a:t>P</a:t>
            </a:r>
            <a:r>
              <a:rPr lang="en-US" dirty="0" smtClean="0"/>
              <a:t>atients </a:t>
            </a:r>
            <a:r>
              <a:rPr lang="en-US" dirty="0"/>
              <a:t>prescribed aspirin and other antiplatelet agents also </a:t>
            </a:r>
            <a:r>
              <a:rPr lang="en-US" dirty="0" smtClean="0"/>
              <a:t>require standard </a:t>
            </a:r>
            <a:r>
              <a:rPr lang="en-US" dirty="0"/>
              <a:t>heparin </a:t>
            </a:r>
            <a:r>
              <a:rPr lang="en-US" dirty="0" smtClean="0"/>
              <a:t>dosages</a:t>
            </a:r>
          </a:p>
          <a:p>
            <a:r>
              <a:rPr lang="en-US" dirty="0"/>
              <a:t>H</a:t>
            </a:r>
            <a:r>
              <a:rPr lang="en-US" dirty="0" smtClean="0"/>
              <a:t>eparin </a:t>
            </a:r>
            <a:r>
              <a:rPr lang="en-US" dirty="0"/>
              <a:t>doses should be reduced or withheld </a:t>
            </a:r>
            <a:r>
              <a:rPr lang="en-US" dirty="0" smtClean="0"/>
              <a:t>in patients </a:t>
            </a:r>
            <a:r>
              <a:rPr lang="en-US" dirty="0"/>
              <a:t>with thrombocytopenia</a:t>
            </a:r>
            <a:r>
              <a:rPr lang="en-US" dirty="0">
                <a:solidFill>
                  <a:srgbClr val="FF0000"/>
                </a:solidFill>
              </a:rPr>
              <a:t> (&lt;50,000 × 106/L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945ED-5A4A-4C07-A022-2237D70398D3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39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Unfractionated Heparin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>
                <a:solidFill>
                  <a:srgbClr val="FF0000"/>
                </a:solidFill>
              </a:rPr>
              <a:t>S</a:t>
            </a:r>
            <a:r>
              <a:rPr lang="en-US" sz="3600" b="1" i="1" dirty="0" smtClean="0">
                <a:solidFill>
                  <a:srgbClr val="FF0000"/>
                </a:solidFill>
              </a:rPr>
              <a:t>ide effects of heparin </a:t>
            </a:r>
            <a:r>
              <a:rPr lang="en-US" dirty="0" smtClean="0"/>
              <a:t>: </a:t>
            </a:r>
            <a:endParaRPr lang="en-US" dirty="0"/>
          </a:p>
          <a:p>
            <a:r>
              <a:rPr lang="en-US" dirty="0" smtClean="0"/>
              <a:t>Pruritus</a:t>
            </a:r>
          </a:p>
          <a:p>
            <a:r>
              <a:rPr lang="en-US" dirty="0"/>
              <a:t>A</a:t>
            </a:r>
            <a:r>
              <a:rPr lang="en-US" dirty="0" smtClean="0"/>
              <a:t>llergy including </a:t>
            </a:r>
            <a:r>
              <a:rPr lang="en-US" dirty="0" err="1" smtClean="0"/>
              <a:t>anaphylactoid</a:t>
            </a:r>
            <a:r>
              <a:rPr lang="en-US" dirty="0" smtClean="0"/>
              <a:t> reactions </a:t>
            </a:r>
          </a:p>
          <a:p>
            <a:r>
              <a:rPr lang="en-US" dirty="0" smtClean="0"/>
              <a:t>Alopecia</a:t>
            </a:r>
          </a:p>
          <a:p>
            <a:r>
              <a:rPr lang="en-US" dirty="0"/>
              <a:t>O</a:t>
            </a:r>
            <a:r>
              <a:rPr lang="en-US" dirty="0" smtClean="0"/>
              <a:t>steoporosis</a:t>
            </a:r>
          </a:p>
          <a:p>
            <a:r>
              <a:rPr lang="en-US" dirty="0"/>
              <a:t>H</a:t>
            </a:r>
            <a:r>
              <a:rPr lang="en-US" dirty="0" smtClean="0"/>
              <a:t>yperlipidemia </a:t>
            </a:r>
          </a:p>
          <a:p>
            <a:r>
              <a:rPr lang="en-US" dirty="0"/>
              <a:t>T</a:t>
            </a:r>
            <a:r>
              <a:rPr lang="en-US" dirty="0" smtClean="0"/>
              <a:t>hrombocytopenia </a:t>
            </a:r>
            <a:endParaRPr lang="en-US" dirty="0"/>
          </a:p>
          <a:p>
            <a:r>
              <a:rPr lang="en-US" dirty="0"/>
              <a:t>E</a:t>
            </a:r>
            <a:r>
              <a:rPr lang="en-US" dirty="0" smtClean="0"/>
              <a:t>xcessive bleeding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216" y="88796"/>
            <a:ext cx="4751535" cy="6565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A9AB0-D6F7-41D3-91E7-2B397471D6E8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600" b="1" i="1" dirty="0" smtClean="0">
                <a:solidFill>
                  <a:srgbClr val="FF0000"/>
                </a:solidFill>
              </a:rPr>
              <a:t>There </a:t>
            </a:r>
            <a:r>
              <a:rPr lang="en-US" sz="3600" b="1" i="1" dirty="0">
                <a:solidFill>
                  <a:srgbClr val="FF0000"/>
                </a:solidFill>
              </a:rPr>
              <a:t>are two types of </a:t>
            </a:r>
            <a:r>
              <a:rPr lang="en-US" sz="3600" b="1" i="1" dirty="0" smtClean="0">
                <a:solidFill>
                  <a:srgbClr val="FF0000"/>
                </a:solidFill>
              </a:rPr>
              <a:t>HIT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In</a:t>
            </a:r>
            <a:r>
              <a:rPr lang="en-US" dirty="0"/>
              <a:t> </a:t>
            </a:r>
            <a:r>
              <a:rPr lang="en-US" dirty="0" smtClean="0"/>
              <a:t>type </a:t>
            </a:r>
            <a:r>
              <a:rPr lang="en-US" dirty="0"/>
              <a:t>1 HIT, the reduction in platelet count occurs in a time- and </a:t>
            </a:r>
            <a:r>
              <a:rPr lang="en-US" dirty="0" smtClean="0"/>
              <a:t>dose-dependent manner </a:t>
            </a:r>
            <a:r>
              <a:rPr lang="en-US" dirty="0"/>
              <a:t>and responds to a reduction in heparin dose. 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In </a:t>
            </a:r>
            <a:r>
              <a:rPr lang="en-US" dirty="0"/>
              <a:t>type 2 HIT, there </a:t>
            </a:r>
            <a:r>
              <a:rPr lang="en-US" dirty="0" smtClean="0"/>
              <a:t>is agglutination </a:t>
            </a:r>
            <a:r>
              <a:rPr lang="en-US" dirty="0"/>
              <a:t>of platelets and paradoxical arterial and/or venous thrombosis. 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5582A-0252-4B92-AEDC-1638E7BFDB4B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54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Heparin-Induced Thrombocytopenia (HIT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9217" y="1638339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Mechanism:</a:t>
            </a:r>
          </a:p>
          <a:p>
            <a:pPr lvl="1"/>
            <a:r>
              <a:rPr lang="en-US" sz="2800" dirty="0" smtClean="0"/>
              <a:t>Heparin + PF4</a:t>
            </a:r>
          </a:p>
          <a:p>
            <a:pPr lvl="1"/>
            <a:r>
              <a:rPr lang="en-US" sz="2800" dirty="0" smtClean="0"/>
              <a:t>→ antibody formation</a:t>
            </a:r>
          </a:p>
          <a:p>
            <a:pPr lvl="1"/>
            <a:r>
              <a:rPr lang="en-US" sz="2800" dirty="0" smtClean="0"/>
              <a:t>→ platelet activation</a:t>
            </a:r>
          </a:p>
          <a:p>
            <a:pPr lvl="1"/>
            <a:r>
              <a:rPr lang="en-US" sz="2800" dirty="0" smtClean="0"/>
              <a:t>→ thrombosis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Features:</a:t>
            </a:r>
          </a:p>
          <a:p>
            <a:pPr lvl="1"/>
            <a:r>
              <a:rPr lang="en-US" sz="2800" dirty="0" smtClean="0"/>
              <a:t>Platelet count reduction</a:t>
            </a:r>
          </a:p>
          <a:p>
            <a:pPr lvl="1"/>
            <a:r>
              <a:rPr lang="en-US" sz="2800" dirty="0" smtClean="0"/>
              <a:t>New thrombosis</a:t>
            </a:r>
          </a:p>
          <a:p>
            <a:pPr lvl="1"/>
            <a:r>
              <a:rPr lang="en-US" sz="2800" dirty="0" smtClean="0"/>
              <a:t>Circuit clotting despite heparin</a:t>
            </a: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50D6B-B257-4A63-B5A8-011B2D664D31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2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Management HIT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3116" y="1307832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STOP</a:t>
            </a:r>
            <a:r>
              <a:rPr lang="en-US" dirty="0" smtClean="0"/>
              <a:t>:</a:t>
            </a:r>
          </a:p>
          <a:p>
            <a:pPr lvl="1">
              <a:buFont typeface="Wingdings" pitchFamily="2" charset="2"/>
              <a:buChar char="ü"/>
            </a:pPr>
            <a:r>
              <a:rPr lang="en-US" sz="3000" dirty="0" smtClean="0"/>
              <a:t>UFH</a:t>
            </a:r>
          </a:p>
          <a:p>
            <a:pPr lvl="1">
              <a:buFont typeface="Wingdings" pitchFamily="2" charset="2"/>
              <a:buChar char="ü"/>
            </a:pPr>
            <a:r>
              <a:rPr lang="en-US" sz="3000" dirty="0" smtClean="0"/>
              <a:t>LMWH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Alternative anticoagulants:</a:t>
            </a:r>
          </a:p>
          <a:p>
            <a:pPr lvl="1">
              <a:buFont typeface="Wingdings" pitchFamily="2" charset="2"/>
              <a:buChar char="ü"/>
            </a:pPr>
            <a:r>
              <a:rPr lang="en-US" sz="3000" dirty="0" err="1" smtClean="0"/>
              <a:t>Argatroban</a:t>
            </a:r>
            <a:endParaRPr lang="en-US" sz="3000" dirty="0" smtClean="0"/>
          </a:p>
          <a:p>
            <a:pPr lvl="1">
              <a:buFont typeface="Wingdings" pitchFamily="2" charset="2"/>
              <a:buChar char="ü"/>
            </a:pPr>
            <a:r>
              <a:rPr lang="en-US" sz="3000" dirty="0" smtClean="0"/>
              <a:t>Direct thrombin inhibitor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Advantages:</a:t>
            </a:r>
          </a:p>
          <a:p>
            <a:pPr lvl="1">
              <a:buFont typeface="Wingdings" pitchFamily="2" charset="2"/>
              <a:buChar char="ü"/>
            </a:pPr>
            <a:r>
              <a:rPr lang="en-US" sz="3000" dirty="0" smtClean="0"/>
              <a:t>Hepatic clearance</a:t>
            </a:r>
          </a:p>
          <a:p>
            <a:pPr lvl="1">
              <a:buFont typeface="Wingdings" pitchFamily="2" charset="2"/>
              <a:buChar char="ü"/>
            </a:pPr>
            <a:r>
              <a:rPr lang="en-US" sz="3000" dirty="0" smtClean="0"/>
              <a:t>Useful in renal failure</a:t>
            </a:r>
            <a:endParaRPr lang="en-US" sz="3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C50E4-C228-495E-ADE6-73B1AB16671A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1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914400" y="2645229"/>
            <a:ext cx="10145486" cy="202474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LMWH should not be used </a:t>
            </a:r>
            <a:r>
              <a:rPr lang="en-US" dirty="0" smtClean="0"/>
              <a:t>               cross-reactivity of </a:t>
            </a:r>
            <a:r>
              <a:rPr lang="en-US" dirty="0"/>
              <a:t>the heparin-platelet factor 4 antibodies </a:t>
            </a:r>
            <a:endParaRPr lang="en-US" dirty="0" smtClean="0"/>
          </a:p>
          <a:p>
            <a:pPr marL="457200" lvl="1" indent="0">
              <a:lnSpc>
                <a:spcPct val="150000"/>
              </a:lnSpc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The alternative anticoagulants </a:t>
            </a:r>
            <a:r>
              <a:rPr lang="en-US" sz="2800" b="1" dirty="0">
                <a:solidFill>
                  <a:srgbClr val="FF0000"/>
                </a:solidFill>
              </a:rPr>
              <a:t>of choice </a:t>
            </a:r>
            <a:r>
              <a:rPr lang="en-US" sz="2800" b="1" dirty="0" smtClean="0">
                <a:solidFill>
                  <a:srgbClr val="FF0000"/>
                </a:solidFill>
              </a:rPr>
              <a:t>include the </a:t>
            </a:r>
            <a:r>
              <a:rPr lang="en-US" sz="2800" b="1" dirty="0">
                <a:solidFill>
                  <a:srgbClr val="FF0000"/>
                </a:solidFill>
              </a:rPr>
              <a:t>direct thrombin inhibitor </a:t>
            </a:r>
            <a:r>
              <a:rPr lang="en-US" sz="2800" b="1" dirty="0" err="1">
                <a:solidFill>
                  <a:srgbClr val="FF0000"/>
                </a:solidFill>
              </a:rPr>
              <a:t>argatroban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</a:rPr>
              <a:t>and </a:t>
            </a:r>
            <a:r>
              <a:rPr lang="en-US" sz="2800" b="1" dirty="0">
                <a:solidFill>
                  <a:srgbClr val="FF0000"/>
                </a:solidFill>
              </a:rPr>
              <a:t>the </a:t>
            </a:r>
            <a:r>
              <a:rPr lang="en-US" sz="2800" b="1" dirty="0" err="1">
                <a:solidFill>
                  <a:srgbClr val="FF0000"/>
                </a:solidFill>
              </a:rPr>
              <a:t>heparinoids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danaparoid</a:t>
            </a:r>
            <a:r>
              <a:rPr lang="en-US" sz="2800" b="1" dirty="0">
                <a:solidFill>
                  <a:srgbClr val="FF0000"/>
                </a:solidFill>
              </a:rPr>
              <a:t> and </a:t>
            </a:r>
            <a:r>
              <a:rPr lang="en-US" sz="2800" b="1" dirty="0" err="1">
                <a:solidFill>
                  <a:srgbClr val="FF0000"/>
                </a:solidFill>
              </a:rPr>
              <a:t>fondaparinux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endParaRPr lang="en-US" sz="2800" b="1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Warfarin should </a:t>
            </a:r>
            <a:r>
              <a:rPr lang="en-US" dirty="0"/>
              <a:t>only be introduced once the platelet count has recovered to greater </a:t>
            </a:r>
            <a:r>
              <a:rPr lang="en-US" dirty="0" smtClean="0"/>
              <a:t>than 150,000 </a:t>
            </a:r>
            <a:r>
              <a:rPr lang="en-US" dirty="0"/>
              <a:t>× 106/L, as it may lead to skin necrosis and venous limb </a:t>
            </a:r>
            <a:r>
              <a:rPr lang="en-US" dirty="0" smtClean="0"/>
              <a:t>gangrene</a:t>
            </a:r>
          </a:p>
        </p:txBody>
      </p:sp>
      <p:sp>
        <p:nvSpPr>
          <p:cNvPr id="4" name="Right Arrow 3"/>
          <p:cNvSpPr/>
          <p:nvPr/>
        </p:nvSpPr>
        <p:spPr>
          <a:xfrm>
            <a:off x="5105400" y="1970314"/>
            <a:ext cx="1088571" cy="1632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A998E-5086-492D-8CC1-446054F9ED46}" type="datetime1">
              <a:rPr lang="en-US" smtClean="0"/>
              <a:t>7/22/2026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73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Pruritus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Heparin </a:t>
            </a:r>
            <a:r>
              <a:rPr lang="en-US" dirty="0"/>
              <a:t>can cause local itching when injected subcutaneously, and it </a:t>
            </a:r>
            <a:r>
              <a:rPr lang="en-US" dirty="0" smtClean="0"/>
              <a:t>has been </a:t>
            </a:r>
            <a:r>
              <a:rPr lang="en-US" dirty="0"/>
              <a:t>speculated that </a:t>
            </a:r>
            <a:r>
              <a:rPr lang="en-US" b="1" i="1" dirty="0">
                <a:solidFill>
                  <a:srgbClr val="FF0000"/>
                </a:solidFill>
              </a:rPr>
              <a:t>heparin may be the cause of itching and other allergic </a:t>
            </a:r>
            <a:r>
              <a:rPr lang="en-US" b="1" i="1" dirty="0" smtClean="0">
                <a:solidFill>
                  <a:srgbClr val="FF0000"/>
                </a:solidFill>
              </a:rPr>
              <a:t>reactions during dialysis</a:t>
            </a:r>
          </a:p>
          <a:p>
            <a:pPr>
              <a:lnSpc>
                <a:spcPct val="150000"/>
              </a:lnSpc>
            </a:pPr>
            <a:r>
              <a:rPr lang="en-US" dirty="0"/>
              <a:t>LMWH has been used to treat the itching associated with </a:t>
            </a:r>
            <a:r>
              <a:rPr lang="en-US" b="1" i="1" dirty="0">
                <a:solidFill>
                  <a:srgbClr val="0070C0"/>
                </a:solidFill>
              </a:rPr>
              <a:t>lichen </a:t>
            </a:r>
            <a:r>
              <a:rPr lang="en-US" b="1" i="1" dirty="0" err="1">
                <a:solidFill>
                  <a:srgbClr val="0070C0"/>
                </a:solidFill>
              </a:rPr>
              <a:t>planus</a:t>
            </a:r>
            <a:r>
              <a:rPr lang="en-US" dirty="0"/>
              <a:t>, on the basis of inhibition of T-lymphocyte </a:t>
            </a:r>
            <a:r>
              <a:rPr lang="en-US" dirty="0" err="1"/>
              <a:t>heparinase</a:t>
            </a:r>
            <a:r>
              <a:rPr lang="en-US" dirty="0"/>
              <a:t> activity</a:t>
            </a:r>
          </a:p>
          <a:p>
            <a:pPr>
              <a:lnSpc>
                <a:spcPct val="150000"/>
              </a:lnSpc>
            </a:pPr>
            <a:r>
              <a:rPr lang="en-US" dirty="0"/>
              <a:t>There is no evidence that removal of heparin from the extracorporeal circuit reliably improves uremic </a:t>
            </a:r>
            <a:r>
              <a:rPr lang="en-US" dirty="0" smtClean="0"/>
              <a:t>pruritus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40AE4-5697-4C9F-BDBF-8A0D506A6C66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81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en-US" dirty="0" smtClean="0"/>
              <a:t>echanisms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500" b="1" i="1" dirty="0" smtClean="0">
                <a:solidFill>
                  <a:srgbClr val="FF0000"/>
                </a:solidFill>
              </a:rPr>
              <a:t>The main mechanisms causing clot formation include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 smtClean="0"/>
              <a:t>Contact activation of coagulation factors by artificial surfaces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 smtClean="0"/>
              <a:t>Platelet activation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 smtClean="0"/>
              <a:t>Thrombin generation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 smtClean="0"/>
              <a:t>Reduced blood flow inside the circuit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 smtClean="0"/>
              <a:t>Blood-air interfaces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 smtClean="0"/>
              <a:t>Inadequate anticoagulation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F4D55-FB63-431F-8977-F17962A7A398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77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Hyperkalemia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Heparin-associated </a:t>
            </a:r>
            <a:r>
              <a:rPr lang="en-US" dirty="0"/>
              <a:t>hyperkalemia, attributable to </a:t>
            </a:r>
            <a:r>
              <a:rPr lang="en-US" b="1" i="1" dirty="0" smtClean="0">
                <a:solidFill>
                  <a:srgbClr val="FF0000"/>
                </a:solidFill>
              </a:rPr>
              <a:t>heparin-induced suppression </a:t>
            </a:r>
            <a:r>
              <a:rPr lang="en-US" b="1" i="1" dirty="0">
                <a:solidFill>
                  <a:srgbClr val="FF0000"/>
                </a:solidFill>
              </a:rPr>
              <a:t>of aldosterone </a:t>
            </a:r>
            <a:r>
              <a:rPr lang="en-US" b="1" i="1" dirty="0" smtClean="0">
                <a:solidFill>
                  <a:srgbClr val="FF0000"/>
                </a:solidFill>
              </a:rPr>
              <a:t>synthesis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In </a:t>
            </a:r>
            <a:r>
              <a:rPr lang="en-US" dirty="0"/>
              <a:t>patients </a:t>
            </a:r>
            <a:r>
              <a:rPr lang="en-US" dirty="0" smtClean="0"/>
              <a:t>with oliguria </a:t>
            </a:r>
            <a:r>
              <a:rPr lang="en-US" dirty="0"/>
              <a:t>undergoing dialysis, it has been speculated that aldosterone might still </a:t>
            </a:r>
            <a:r>
              <a:rPr lang="en-US" dirty="0" smtClean="0"/>
              <a:t>aid potassium </a:t>
            </a:r>
            <a:r>
              <a:rPr lang="en-US" dirty="0"/>
              <a:t>excretion via a gastrointestinal mechanism 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14D16-0A89-4359-908B-CD979255A624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41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Low Molecular Weight Heparins (LMWH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Enoxaparin</a:t>
            </a:r>
          </a:p>
          <a:p>
            <a:r>
              <a:rPr lang="en-US" dirty="0" err="1" smtClean="0"/>
              <a:t>Dalteparin</a:t>
            </a:r>
            <a:endParaRPr lang="en-US" dirty="0" smtClean="0"/>
          </a:p>
          <a:p>
            <a:r>
              <a:rPr lang="en-US" dirty="0" err="1" smtClean="0"/>
              <a:t>Tinzaparin</a:t>
            </a:r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Mechanism</a:t>
            </a:r>
          </a:p>
          <a:p>
            <a:pPr lvl="1"/>
            <a:r>
              <a:rPr lang="en-US" sz="2800" dirty="0" smtClean="0"/>
              <a:t>LMWH mainly inhibits:</a:t>
            </a:r>
          </a:p>
          <a:p>
            <a:pPr lvl="1"/>
            <a:r>
              <a:rPr lang="en-US" sz="2800" dirty="0" smtClean="0"/>
              <a:t>Factor </a:t>
            </a:r>
            <a:r>
              <a:rPr lang="en-US" sz="2800" dirty="0" err="1" smtClean="0"/>
              <a:t>Xa</a:t>
            </a:r>
            <a:r>
              <a:rPr lang="en-US" sz="2800" dirty="0" smtClean="0"/>
              <a:t> &gt; Factor </a:t>
            </a:r>
            <a:r>
              <a:rPr lang="en-US" sz="2800" dirty="0" err="1" smtClean="0"/>
              <a:t>IIa</a:t>
            </a:r>
            <a:endParaRPr lang="en-US" sz="2800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Compared with UFH:</a:t>
            </a:r>
          </a:p>
          <a:p>
            <a:pPr lvl="1"/>
            <a:r>
              <a:rPr lang="en-US" sz="2800" dirty="0" smtClean="0"/>
              <a:t>More predictable anticoagulant response</a:t>
            </a:r>
          </a:p>
          <a:p>
            <a:pPr lvl="1"/>
            <a:r>
              <a:rPr lang="en-US" sz="2800" dirty="0" smtClean="0"/>
              <a:t>Less platelet activation</a:t>
            </a:r>
          </a:p>
          <a:p>
            <a:pPr lvl="1"/>
            <a:r>
              <a:rPr lang="en-US" sz="2800" dirty="0" smtClean="0"/>
              <a:t>Less monitoring requirement</a:t>
            </a:r>
            <a:endParaRPr lang="en-US" sz="28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78" b="26802"/>
          <a:stretch/>
        </p:blipFill>
        <p:spPr bwMode="auto">
          <a:xfrm>
            <a:off x="5192486" y="1894114"/>
            <a:ext cx="6466113" cy="2688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68B1A-95B0-4557-812A-941249A9F640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34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614" y="264405"/>
            <a:ext cx="8874382" cy="5912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86A80-67C6-4544-9857-3981859630BA}" type="datetime1">
              <a:rPr lang="en-US" smtClean="0"/>
              <a:t>7/22/2026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05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Advantages of LMWH in </a:t>
            </a:r>
            <a:r>
              <a:rPr lang="en-US" dirty="0" smtClean="0"/>
              <a:t>Hemodialysis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1223" y="807877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Single injection before dialysis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Less nursing workload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Stable anticoagulant effect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Lower risk of HIT</a:t>
            </a:r>
          </a:p>
          <a:p>
            <a:pPr>
              <a:lnSpc>
                <a:spcPct val="150000"/>
              </a:lnSpc>
            </a:pPr>
            <a:r>
              <a:rPr lang="en-US" dirty="0"/>
              <a:t>R</a:t>
            </a:r>
            <a:r>
              <a:rPr lang="en-US" dirty="0" smtClean="0"/>
              <a:t>educe </a:t>
            </a:r>
            <a:r>
              <a:rPr lang="en-US" dirty="0"/>
              <a:t>the risk of heparin-induced </a:t>
            </a:r>
            <a:r>
              <a:rPr lang="en-US" dirty="0" smtClean="0"/>
              <a:t>osteoporosis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C5DDF-848D-4157-B482-107638D52957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4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Limitations of LMWH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Because LMWH is partly cleared by kidneys: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In ESRD:</a:t>
            </a:r>
          </a:p>
          <a:p>
            <a:pPr lvl="1"/>
            <a:r>
              <a:rPr lang="en-US" sz="2800" dirty="0" smtClean="0"/>
              <a:t>Half-life may increase</a:t>
            </a:r>
          </a:p>
          <a:p>
            <a:pPr lvl="1"/>
            <a:r>
              <a:rPr lang="en-US" sz="2800" dirty="0" smtClean="0"/>
              <a:t>Accumulation may occur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Caution in:</a:t>
            </a:r>
          </a:p>
          <a:p>
            <a:pPr lvl="1"/>
            <a:r>
              <a:rPr lang="en-US" sz="2800" dirty="0" smtClean="0"/>
              <a:t>Frequent dialysis</a:t>
            </a:r>
          </a:p>
          <a:p>
            <a:pPr lvl="1"/>
            <a:r>
              <a:rPr lang="en-US" sz="2800" dirty="0" smtClean="0"/>
              <a:t>Prolonged bleeding</a:t>
            </a:r>
          </a:p>
          <a:p>
            <a:pPr lvl="1"/>
            <a:r>
              <a:rPr lang="en-US" sz="2800" dirty="0" smtClean="0"/>
              <a:t>High bleeding risk</a:t>
            </a: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83997-BD4F-4231-872D-30D747E41387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01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0065" y="343091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High </a:t>
            </a:r>
            <a:r>
              <a:rPr lang="en-US" dirty="0"/>
              <a:t>Bleeding Risk </a:t>
            </a:r>
            <a:r>
              <a:rPr lang="en-US" dirty="0" smtClean="0"/>
              <a:t>Patients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2268" y="1344059"/>
            <a:ext cx="10515600" cy="457951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Active gastrointestinal bleeding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Recent surgery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Intracranial bleeding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Severe thrombocytopenia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Recent invasive procedure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113" y="2770412"/>
            <a:ext cx="6487354" cy="3499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48994-9156-4D64-9A1B-85A5CB4CE57D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44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Bleeding complications of routine </a:t>
            </a:r>
            <a:r>
              <a:rPr lang="en-US" dirty="0" err="1"/>
              <a:t>heparinization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The </a:t>
            </a:r>
            <a:r>
              <a:rPr lang="en-US" dirty="0"/>
              <a:t>risk of </a:t>
            </a:r>
            <a:r>
              <a:rPr lang="en-US" dirty="0" smtClean="0"/>
              <a:t>increased bleeding </a:t>
            </a:r>
            <a:r>
              <a:rPr lang="en-US" dirty="0"/>
              <a:t>due to systemic anticoagulation is 25% to 50% in high-risk patients 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De </a:t>
            </a:r>
            <a:r>
              <a:rPr lang="en-US" dirty="0"/>
              <a:t>novo bleeding can involve the </a:t>
            </a:r>
            <a:r>
              <a:rPr lang="en-US" b="1" dirty="0" smtClean="0">
                <a:solidFill>
                  <a:srgbClr val="0070C0"/>
                </a:solidFill>
              </a:rPr>
              <a:t>central nervous </a:t>
            </a:r>
            <a:r>
              <a:rPr lang="en-US" b="1" dirty="0">
                <a:solidFill>
                  <a:srgbClr val="0070C0"/>
                </a:solidFill>
              </a:rPr>
              <a:t>system</a:t>
            </a:r>
            <a:r>
              <a:rPr lang="en-US" b="1" dirty="0"/>
              <a:t>, </a:t>
            </a:r>
            <a:r>
              <a:rPr lang="en-US" b="1" dirty="0" err="1">
                <a:solidFill>
                  <a:srgbClr val="0070C0"/>
                </a:solidFill>
              </a:rPr>
              <a:t>retroperitoneum</a:t>
            </a:r>
            <a:r>
              <a:rPr lang="en-US" dirty="0"/>
              <a:t>, and </a:t>
            </a:r>
            <a:r>
              <a:rPr lang="en-US" b="1" dirty="0" smtClean="0">
                <a:solidFill>
                  <a:srgbClr val="0070C0"/>
                </a:solidFill>
              </a:rPr>
              <a:t>mediastinum</a:t>
            </a:r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pPr marL="0" indent="0" algn="ctr"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The </a:t>
            </a:r>
            <a:r>
              <a:rPr lang="en-US" b="1" i="1" dirty="0">
                <a:solidFill>
                  <a:srgbClr val="FF0000"/>
                </a:solidFill>
              </a:rPr>
              <a:t>tendency to bleed </a:t>
            </a:r>
            <a:r>
              <a:rPr lang="en-US" b="1" i="1" dirty="0" smtClean="0">
                <a:solidFill>
                  <a:srgbClr val="FF0000"/>
                </a:solidFill>
              </a:rPr>
              <a:t>is potentiated </a:t>
            </a:r>
            <a:r>
              <a:rPr lang="en-US" b="1" i="1" dirty="0">
                <a:solidFill>
                  <a:srgbClr val="FF0000"/>
                </a:solidFill>
              </a:rPr>
              <a:t>by uremia-associated defects in platelet function and possibly </a:t>
            </a:r>
            <a:r>
              <a:rPr lang="en-US" b="1" i="1" dirty="0" smtClean="0">
                <a:solidFill>
                  <a:srgbClr val="FF0000"/>
                </a:solidFill>
              </a:rPr>
              <a:t>by endothelial abnormalities</a:t>
            </a:r>
            <a:endParaRPr lang="en-US" b="1" i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933F5-8116-4BF1-BC8B-4F613E472C4A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3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Anticoagulation in High Bleeding Risk Patients Options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1" y="1850570"/>
            <a:ext cx="4426402" cy="3222173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A) Heparin-Free Hemodialysis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B) Regional Citrate Anticoagulation (RCA</a:t>
            </a:r>
            <a:r>
              <a:rPr lang="en-US" dirty="0" smtClean="0"/>
              <a:t>)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744" y="1752601"/>
            <a:ext cx="7993552" cy="4452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1FB44-D0CA-44FB-BB57-76DCBC6CA7B6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99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Heparin-Free Hemodialysis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endParaRPr lang="en-US" dirty="0" smtClean="0"/>
          </a:p>
          <a:p>
            <a:pPr marL="0" indent="0">
              <a:buNone/>
            </a:pPr>
            <a:r>
              <a:rPr lang="en-US" sz="4600" b="1" i="1" dirty="0" smtClean="0"/>
              <a:t>No anticoagulant is used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Methods:</a:t>
            </a:r>
          </a:p>
          <a:p>
            <a:r>
              <a:rPr lang="en-US" dirty="0" smtClean="0"/>
              <a:t>Frequent saline flushes</a:t>
            </a:r>
          </a:p>
          <a:p>
            <a:r>
              <a:rPr lang="en-US" dirty="0" smtClean="0"/>
              <a:t>High blood flow </a:t>
            </a:r>
            <a:r>
              <a:rPr lang="en-US" dirty="0"/>
              <a:t>rates Set the blood flow rate to 300 to 400 </a:t>
            </a:r>
            <a:endParaRPr lang="en-US" dirty="0" smtClean="0"/>
          </a:p>
          <a:p>
            <a:r>
              <a:rPr lang="en-US" dirty="0" smtClean="0"/>
              <a:t>Minimize circuit interruptions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Advantages:</a:t>
            </a:r>
          </a:p>
          <a:p>
            <a:r>
              <a:rPr lang="en-US" dirty="0" smtClean="0"/>
              <a:t>No systemic anticoagulant effect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Disadvantages:</a:t>
            </a:r>
          </a:p>
          <a:p>
            <a:r>
              <a:rPr lang="en-US" dirty="0" smtClean="0"/>
              <a:t>Higher circuit clotting risk</a:t>
            </a:r>
          </a:p>
          <a:p>
            <a:r>
              <a:rPr lang="en-US" dirty="0" smtClean="0"/>
              <a:t>More nursing workload</a:t>
            </a:r>
          </a:p>
          <a:p>
            <a:r>
              <a:rPr lang="en-US" dirty="0" smtClean="0"/>
              <a:t>Possible blood loss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37" b="12463"/>
          <a:stretch/>
        </p:blipFill>
        <p:spPr bwMode="auto">
          <a:xfrm>
            <a:off x="7253425" y="1358345"/>
            <a:ext cx="5133861" cy="5159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0579D-319E-4B31-9952-B1D0D5CA6CC9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38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47057" y="2383970"/>
            <a:ext cx="9231086" cy="232954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Heparin-free </a:t>
            </a:r>
            <a:r>
              <a:rPr lang="en-US" dirty="0"/>
              <a:t>dialysis is the method of </a:t>
            </a:r>
            <a:r>
              <a:rPr lang="en-US" dirty="0">
                <a:solidFill>
                  <a:srgbClr val="FF0000"/>
                </a:solidFill>
              </a:rPr>
              <a:t>choice</a:t>
            </a:r>
            <a:r>
              <a:rPr lang="en-US" dirty="0"/>
              <a:t> in patients </a:t>
            </a:r>
            <a:r>
              <a:rPr lang="en-US" dirty="0" smtClean="0"/>
              <a:t>who are: 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800" dirty="0"/>
              <a:t>A</a:t>
            </a:r>
            <a:r>
              <a:rPr lang="en-US" sz="2800" dirty="0" smtClean="0"/>
              <a:t>ctively bleeding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800" dirty="0"/>
              <a:t>A</a:t>
            </a:r>
            <a:r>
              <a:rPr lang="en-US" sz="2800" dirty="0" smtClean="0"/>
              <a:t>t </a:t>
            </a:r>
            <a:r>
              <a:rPr lang="en-US" sz="2800" dirty="0"/>
              <a:t>moderate to high risk of </a:t>
            </a:r>
            <a:r>
              <a:rPr lang="en-US" sz="2800" dirty="0" smtClean="0"/>
              <a:t>bleeding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800" dirty="0"/>
              <a:t>U</a:t>
            </a:r>
            <a:r>
              <a:rPr lang="en-US" sz="2800" dirty="0" smtClean="0"/>
              <a:t>se </a:t>
            </a:r>
            <a:r>
              <a:rPr lang="en-US" sz="2800" dirty="0"/>
              <a:t>of heparin is contraindicated (</a:t>
            </a:r>
            <a:r>
              <a:rPr lang="en-US" sz="2800" dirty="0" err="1"/>
              <a:t>eg</a:t>
            </a:r>
            <a:r>
              <a:rPr lang="en-US" sz="2800" dirty="0"/>
              <a:t>, </a:t>
            </a:r>
            <a:r>
              <a:rPr lang="en-US" sz="2800" dirty="0" smtClean="0"/>
              <a:t>heparin </a:t>
            </a:r>
            <a:r>
              <a:rPr lang="en-US" sz="2800" dirty="0"/>
              <a:t>allergy</a:t>
            </a:r>
            <a:r>
              <a:rPr lang="en-US" sz="2800" dirty="0" smtClean="0"/>
              <a:t>)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Careful </a:t>
            </a:r>
            <a:r>
              <a:rPr lang="en-US" dirty="0"/>
              <a:t>priming to minimize </a:t>
            </a:r>
            <a:r>
              <a:rPr lang="en-US" dirty="0" smtClean="0"/>
              <a:t>blood-air interfaces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Platelet </a:t>
            </a:r>
            <a:r>
              <a:rPr lang="en-US" dirty="0"/>
              <a:t>activation is reduced by cooling the </a:t>
            </a:r>
            <a:r>
              <a:rPr lang="en-US" dirty="0" smtClean="0"/>
              <a:t>dialysate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Heparin-free </a:t>
            </a:r>
            <a:r>
              <a:rPr lang="en-US" dirty="0" smtClean="0"/>
              <a:t>dialysis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9E14-8F15-43A2-99B7-2261EF68C6C0}" type="datetime1">
              <a:rPr lang="en-US" smtClean="0"/>
              <a:t>7/22/2026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35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96686" y="2656114"/>
            <a:ext cx="7271657" cy="2079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OF ANTICOAGULANTS DURING </a:t>
            </a:r>
            <a:r>
              <a:rPr lang="en-US" smtClean="0"/>
              <a:t>DIALYSIS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no anticoagulant is used, dialyzer clotting rate during a 3- to 4-hour dialysis session is substantial (5%-10%)</a:t>
            </a:r>
          </a:p>
          <a:p>
            <a:r>
              <a:rPr lang="en-US" dirty="0">
                <a:solidFill>
                  <a:srgbClr val="FF0000"/>
                </a:solidFill>
              </a:rPr>
              <a:t>R</a:t>
            </a:r>
            <a:r>
              <a:rPr lang="en-US" dirty="0" smtClean="0">
                <a:solidFill>
                  <a:srgbClr val="FF0000"/>
                </a:solidFill>
              </a:rPr>
              <a:t>esults in 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loss of the dialyzer and blood </a:t>
            </a:r>
            <a:r>
              <a:rPr lang="en-US" dirty="0" err="1" smtClean="0"/>
              <a:t>tubings</a:t>
            </a:r>
            <a:endParaRPr lang="en-US" dirty="0"/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loss of approximately 100 to 180 mL of blood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Reduced dialysis </a:t>
            </a:r>
            <a:r>
              <a:rPr lang="en-US" dirty="0" smtClean="0"/>
              <a:t>efficiency</a:t>
            </a:r>
            <a:endParaRPr lang="en-US" dirty="0"/>
          </a:p>
          <a:p>
            <a:pPr lvl="1">
              <a:buFont typeface="Wingdings" pitchFamily="2" charset="2"/>
              <a:buChar char="Ø"/>
            </a:pPr>
            <a:r>
              <a:rPr lang="en-US" dirty="0"/>
              <a:t>Need for circuit </a:t>
            </a:r>
            <a:r>
              <a:rPr lang="en-US" dirty="0" smtClean="0"/>
              <a:t>replacement</a:t>
            </a:r>
            <a:endParaRPr lang="en-US" dirty="0"/>
          </a:p>
          <a:p>
            <a:r>
              <a:rPr lang="en-US" dirty="0"/>
              <a:t>Therefore, anticoagulation aims to maintain circuit patency while minimizing bleeding risk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66548-BE27-4DD0-A7ED-180318A34BF8}" type="datetime1">
              <a:rPr lang="en-US" smtClean="0"/>
              <a:t>7/22/2026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90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16192" y="110221"/>
            <a:ext cx="9308877" cy="6538582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E6D58-0019-40CD-8B8E-681268BEC200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61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heparin-free </a:t>
            </a:r>
            <a:r>
              <a:rPr lang="en-US" dirty="0" smtClean="0"/>
              <a:t>prescription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500" b="1" i="1" dirty="0" smtClean="0">
                <a:solidFill>
                  <a:srgbClr val="FF0000"/>
                </a:solidFill>
              </a:rPr>
              <a:t>Heparin rinse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This 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step is optional. Avoid if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heparin-associated thrombocytopenia 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is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present</a:t>
            </a:r>
          </a:p>
          <a:p>
            <a:pPr>
              <a:lnSpc>
                <a:spcPct val="150000"/>
              </a:lnSpc>
            </a:pPr>
            <a:r>
              <a:rPr lang="en-US" b="1" i="1" dirty="0" smtClean="0">
                <a:solidFill>
                  <a:srgbClr val="FF0000"/>
                </a:solidFill>
              </a:rPr>
              <a:t>Rinse </a:t>
            </a:r>
            <a:r>
              <a:rPr lang="en-US" b="1" i="1" dirty="0">
                <a:solidFill>
                  <a:srgbClr val="FF0000"/>
                </a:solidFill>
              </a:rPr>
              <a:t>the extracorporeal circuit with </a:t>
            </a:r>
            <a:r>
              <a:rPr lang="en-US" b="1" i="1" dirty="0" smtClean="0">
                <a:solidFill>
                  <a:srgbClr val="FF0000"/>
                </a:solidFill>
              </a:rPr>
              <a:t>saline containing </a:t>
            </a:r>
            <a:r>
              <a:rPr lang="en-US" b="1" i="1" dirty="0">
                <a:solidFill>
                  <a:srgbClr val="FF0000"/>
                </a:solidFill>
              </a:rPr>
              <a:t>3,000 IU/L UFH </a:t>
            </a:r>
            <a:endParaRPr lang="en-US" b="1" i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dirty="0"/>
              <a:t>A</a:t>
            </a:r>
            <a:r>
              <a:rPr lang="en-US" dirty="0" smtClean="0"/>
              <a:t>llow </a:t>
            </a:r>
            <a:r>
              <a:rPr lang="en-US" dirty="0"/>
              <a:t>the </a:t>
            </a:r>
            <a:r>
              <a:rPr lang="en-US" dirty="0" smtClean="0"/>
              <a:t>heparin-containing priming </a:t>
            </a:r>
            <a:r>
              <a:rPr lang="en-US" dirty="0"/>
              <a:t>fluid to drain by filling the extracorporeal circuit with either </a:t>
            </a:r>
            <a:r>
              <a:rPr lang="en-US" dirty="0" smtClean="0"/>
              <a:t>the patient’s </a:t>
            </a:r>
            <a:r>
              <a:rPr lang="en-US" dirty="0"/>
              <a:t>blood or </a:t>
            </a:r>
            <a:r>
              <a:rPr lang="en-US" dirty="0" err="1"/>
              <a:t>unheparinized</a:t>
            </a:r>
            <a:r>
              <a:rPr lang="en-US" dirty="0"/>
              <a:t> saline at the outset of </a:t>
            </a:r>
            <a:r>
              <a:rPr lang="en-US" dirty="0" smtClean="0"/>
              <a:t>dialysis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F9AA-259F-42CF-B14F-8DEDC0151E2E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91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heparin-free prescription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>
                <a:solidFill>
                  <a:srgbClr val="FF0000"/>
                </a:solidFill>
              </a:rPr>
              <a:t>P</a:t>
            </a:r>
            <a:r>
              <a:rPr lang="en-US" sz="3600" b="1" i="1" dirty="0" smtClean="0">
                <a:solidFill>
                  <a:srgbClr val="FF0000"/>
                </a:solidFill>
              </a:rPr>
              <a:t>eriodic </a:t>
            </a:r>
            <a:r>
              <a:rPr lang="en-US" sz="3600" b="1" i="1" dirty="0">
                <a:solidFill>
                  <a:srgbClr val="FF0000"/>
                </a:solidFill>
              </a:rPr>
              <a:t>saline rinsing </a:t>
            </a:r>
            <a:endParaRPr lang="en-US" sz="3600" b="1" i="1" dirty="0" smtClean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r>
              <a:rPr lang="en-US" dirty="0" smtClean="0"/>
              <a:t>Rinse </a:t>
            </a:r>
            <a:r>
              <a:rPr lang="en-US" dirty="0"/>
              <a:t>the dialyzer rapidly with 250 mL of saline while </a:t>
            </a:r>
            <a:r>
              <a:rPr lang="en-US" dirty="0" smtClean="0"/>
              <a:t>occluding the </a:t>
            </a:r>
            <a:r>
              <a:rPr lang="en-US" dirty="0"/>
              <a:t>blood inlet line every 15 </a:t>
            </a:r>
            <a:r>
              <a:rPr lang="en-US" dirty="0" smtClean="0"/>
              <a:t>minutes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The </a:t>
            </a:r>
            <a:r>
              <a:rPr lang="en-US" dirty="0"/>
              <a:t>frequency of the flushes can </a:t>
            </a:r>
            <a:r>
              <a:rPr lang="en-US" dirty="0" smtClean="0"/>
              <a:t>be increased </a:t>
            </a:r>
            <a:r>
              <a:rPr lang="en-US" dirty="0"/>
              <a:t>or decreased as </a:t>
            </a:r>
            <a:r>
              <a:rPr lang="en-US" dirty="0" smtClean="0"/>
              <a:t>needed 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The </a:t>
            </a:r>
            <a:r>
              <a:rPr lang="en-US" dirty="0"/>
              <a:t>use of volumetric control is desirable </a:t>
            </a:r>
            <a:r>
              <a:rPr lang="en-US" dirty="0" smtClean="0"/>
              <a:t>for the </a:t>
            </a:r>
            <a:r>
              <a:rPr lang="en-US" dirty="0"/>
              <a:t>accurate removal of volumes of </a:t>
            </a:r>
            <a:r>
              <a:rPr lang="en-US" dirty="0" err="1"/>
              <a:t>ultrafiltrate</a:t>
            </a:r>
            <a:r>
              <a:rPr lang="en-US" dirty="0"/>
              <a:t> equal to those of </a:t>
            </a:r>
            <a:r>
              <a:rPr lang="en-US" dirty="0" smtClean="0"/>
              <a:t>the administered </a:t>
            </a:r>
            <a:r>
              <a:rPr lang="en-US" dirty="0"/>
              <a:t>saline </a:t>
            </a:r>
            <a:r>
              <a:rPr lang="en-US" dirty="0" smtClean="0"/>
              <a:t>rinses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783C1-D2F0-41FB-9253-A04FDEA827B5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58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Regional </a:t>
            </a:r>
            <a:r>
              <a:rPr lang="en-US" dirty="0"/>
              <a:t>C</a:t>
            </a:r>
            <a:r>
              <a:rPr lang="en-US" dirty="0" smtClean="0"/>
              <a:t>itrate Anticoagulation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</a:t>
            </a:r>
            <a:r>
              <a:rPr lang="en-US" dirty="0" smtClean="0"/>
              <a:t>owering </a:t>
            </a:r>
            <a:r>
              <a:rPr lang="en-US" dirty="0"/>
              <a:t>its ionized calcium concentration (</a:t>
            </a:r>
            <a:r>
              <a:rPr lang="en-US" dirty="0">
                <a:solidFill>
                  <a:srgbClr val="FF0000"/>
                </a:solidFill>
              </a:rPr>
              <a:t>calcium is required for the </a:t>
            </a:r>
            <a:r>
              <a:rPr lang="en-US" dirty="0" smtClean="0">
                <a:solidFill>
                  <a:srgbClr val="FF0000"/>
                </a:solidFill>
              </a:rPr>
              <a:t>coagulation process</a:t>
            </a:r>
            <a:r>
              <a:rPr lang="en-US" dirty="0"/>
              <a:t>).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extracorporeal blood-ionized calcium level is lowered by </a:t>
            </a:r>
            <a:r>
              <a:rPr lang="en-US" dirty="0" smtClean="0"/>
              <a:t>infusing </a:t>
            </a:r>
            <a:r>
              <a:rPr lang="en-US" dirty="0" err="1" smtClean="0"/>
              <a:t>trisodium</a:t>
            </a:r>
            <a:r>
              <a:rPr lang="en-US" dirty="0" smtClean="0"/>
              <a:t> citrate</a:t>
            </a:r>
          </a:p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process is reversed </a:t>
            </a:r>
            <a:r>
              <a:rPr lang="en-US" dirty="0" smtClean="0"/>
              <a:t>by infusion </a:t>
            </a:r>
            <a:r>
              <a:rPr lang="en-US" dirty="0"/>
              <a:t>of calcium chloride into the dialyzer blood outlet </a:t>
            </a:r>
            <a:r>
              <a:rPr lang="en-US" dirty="0" smtClean="0"/>
              <a:t>line</a:t>
            </a:r>
          </a:p>
          <a:p>
            <a:r>
              <a:rPr lang="en-US" dirty="0" smtClean="0"/>
              <a:t>About </a:t>
            </a:r>
            <a:r>
              <a:rPr lang="en-US" dirty="0"/>
              <a:t>one-third of </a:t>
            </a:r>
            <a:r>
              <a:rPr lang="en-US" dirty="0" smtClean="0"/>
              <a:t>the infused </a:t>
            </a:r>
            <a:r>
              <a:rPr lang="en-US" dirty="0"/>
              <a:t>citrate is dialyzed away, and the remaining two-thirds are quickly </a:t>
            </a:r>
            <a:r>
              <a:rPr lang="en-US" dirty="0" smtClean="0"/>
              <a:t>metabolized by </a:t>
            </a:r>
            <a:r>
              <a:rPr lang="en-US" dirty="0"/>
              <a:t>the </a:t>
            </a:r>
            <a:r>
              <a:rPr lang="en-US" dirty="0" smtClean="0"/>
              <a:t>patient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C2F7A-7A44-4DF5-95EC-4F71A929A516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66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Regional Citrate </a:t>
            </a:r>
            <a:r>
              <a:rPr lang="en-US" dirty="0" smtClean="0"/>
              <a:t>Anticoagulation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Commonly used in CRRT, but can be used in some HD settings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Mechanism</a:t>
            </a:r>
          </a:p>
          <a:p>
            <a:r>
              <a:rPr lang="en-US" dirty="0" smtClean="0"/>
              <a:t>Citrate binds ionized calcium:</a:t>
            </a:r>
          </a:p>
          <a:p>
            <a:r>
              <a:rPr lang="en-US" dirty="0" smtClean="0"/>
              <a:t>Citrate + Ca²⁺ → citrate-calcium complex</a:t>
            </a:r>
          </a:p>
          <a:p>
            <a:r>
              <a:rPr lang="en-US" dirty="0" smtClean="0"/>
              <a:t>Because calcium is essential for coagulation:</a:t>
            </a:r>
          </a:p>
          <a:p>
            <a:r>
              <a:rPr lang="en-US" dirty="0" smtClean="0"/>
              <a:t>↓ ionized calcium</a:t>
            </a:r>
          </a:p>
          <a:p>
            <a:r>
              <a:rPr lang="en-US" dirty="0" smtClean="0"/>
              <a:t>↓ coagulation cascade activation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5997A-23F4-4A5C-B133-ECB6A0704AB9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29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2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25" y="381000"/>
            <a:ext cx="11718910" cy="6103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5A41A-DEE2-4F56-9040-3421AE38C431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74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12371" y="3243943"/>
            <a:ext cx="8610600" cy="1273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The advantages of regional citrate anticoagulation over heparin-free dialysis are </a:t>
            </a:r>
            <a:endParaRPr lang="en-US" dirty="0" smtClean="0"/>
          </a:p>
          <a:p>
            <a:pPr marL="457200" lvl="1" indent="0">
              <a:lnSpc>
                <a:spcPct val="150000"/>
              </a:lnSpc>
              <a:buNone/>
            </a:pPr>
            <a:r>
              <a:rPr lang="en-US" sz="2800" b="1" dirty="0" smtClean="0"/>
              <a:t>(</a:t>
            </a:r>
            <a:r>
              <a:rPr lang="en-US" sz="2800" b="1" dirty="0"/>
              <a:t>a) </a:t>
            </a:r>
            <a:r>
              <a:rPr lang="en-US" sz="2800" b="1" dirty="0" smtClean="0"/>
              <a:t>The </a:t>
            </a:r>
            <a:r>
              <a:rPr lang="en-US" sz="2800" b="1" dirty="0"/>
              <a:t>blood flow rate does not have to be high and </a:t>
            </a:r>
            <a:endParaRPr lang="en-US" sz="2800" b="1" dirty="0" smtClean="0"/>
          </a:p>
          <a:p>
            <a:pPr marL="457200" lvl="1" indent="0">
              <a:lnSpc>
                <a:spcPct val="150000"/>
              </a:lnSpc>
              <a:buNone/>
            </a:pPr>
            <a:r>
              <a:rPr lang="en-US" sz="2800" b="1" dirty="0" smtClean="0"/>
              <a:t>(</a:t>
            </a:r>
            <a:r>
              <a:rPr lang="en-US" sz="2800" b="1" dirty="0"/>
              <a:t>b) </a:t>
            </a:r>
            <a:r>
              <a:rPr lang="en-US" sz="2800" b="1" dirty="0" smtClean="0"/>
              <a:t>Clotting </a:t>
            </a:r>
            <a:r>
              <a:rPr lang="en-US" sz="2800" b="1" dirty="0"/>
              <a:t>rarely occurs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This technique is </a:t>
            </a:r>
            <a:r>
              <a:rPr lang="en-US" dirty="0"/>
              <a:t>not widely used for intermittent hemodialysis but is more popular for the </a:t>
            </a:r>
            <a:r>
              <a:rPr lang="en-US" dirty="0" smtClean="0"/>
              <a:t>continuous forms </a:t>
            </a:r>
            <a:r>
              <a:rPr lang="en-US" dirty="0"/>
              <a:t>of dialysis </a:t>
            </a:r>
            <a:r>
              <a:rPr lang="en-US" dirty="0" smtClean="0"/>
              <a:t>therapy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Regional C</a:t>
            </a:r>
            <a:r>
              <a:rPr lang="en-US" dirty="0" smtClean="0"/>
              <a:t>itrate Anticoagulation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30480-FB51-4C98-9284-26821DA598B7}" type="datetime1">
              <a:rPr lang="en-US" smtClean="0"/>
              <a:t>7/22/2026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83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200" b="1" i="1" dirty="0" smtClean="0">
                <a:solidFill>
                  <a:srgbClr val="FF0000"/>
                </a:solidFill>
              </a:rPr>
              <a:t>Monitoring Requires: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Ionized calcium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Total calcium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Calcium infusion adjustment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Acid-base monitoring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515" y="1311593"/>
            <a:ext cx="6550377" cy="4784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8687-E012-4624-B172-A555567F06CC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01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Potential complications:</a:t>
            </a:r>
          </a:p>
          <a:p>
            <a:r>
              <a:rPr lang="en-US" dirty="0" err="1" smtClean="0"/>
              <a:t>Hypocalcemia</a:t>
            </a:r>
            <a:endParaRPr lang="en-US" dirty="0" smtClean="0"/>
          </a:p>
          <a:p>
            <a:r>
              <a:rPr lang="en-US" dirty="0" smtClean="0"/>
              <a:t>Due to excessive citrate binding</a:t>
            </a:r>
          </a:p>
          <a:p>
            <a:pPr lvl="1">
              <a:buFont typeface="Wingdings" pitchFamily="2" charset="2"/>
              <a:buChar char="ü"/>
            </a:pPr>
            <a:r>
              <a:rPr lang="en-US" sz="2800" dirty="0" smtClean="0"/>
              <a:t>Metabolic alkalosis</a:t>
            </a:r>
          </a:p>
          <a:p>
            <a:pPr lvl="1">
              <a:buFont typeface="Wingdings" pitchFamily="2" charset="2"/>
              <a:buChar char="ü"/>
            </a:pPr>
            <a:r>
              <a:rPr lang="en-US" sz="2800" dirty="0" smtClean="0"/>
              <a:t>Citrate is metabolized into bicarbonate</a:t>
            </a:r>
          </a:p>
          <a:p>
            <a:pPr lvl="1">
              <a:buFont typeface="Wingdings" pitchFamily="2" charset="2"/>
              <a:buChar char="ü"/>
            </a:pPr>
            <a:r>
              <a:rPr lang="en-US" sz="2800" dirty="0" smtClean="0"/>
              <a:t>Citrate accumulation</a:t>
            </a:r>
          </a:p>
          <a:p>
            <a:pPr marL="914400" lvl="2" indent="0"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Especially in:</a:t>
            </a:r>
          </a:p>
          <a:p>
            <a:pPr lvl="2">
              <a:buFont typeface="Wingdings" pitchFamily="2" charset="2"/>
              <a:buChar char="Ø"/>
            </a:pPr>
            <a:r>
              <a:rPr lang="en-US" sz="2800" dirty="0" smtClean="0"/>
              <a:t>Severe liver failure</a:t>
            </a:r>
          </a:p>
          <a:p>
            <a:pPr lvl="2">
              <a:buFont typeface="Wingdings" pitchFamily="2" charset="2"/>
              <a:buChar char="Ø"/>
            </a:pPr>
            <a:r>
              <a:rPr lang="en-US" sz="2800" dirty="0" smtClean="0"/>
              <a:t>Shock states</a:t>
            </a: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1B2AF-1C4B-4AD9-96C8-4410CF7987C7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01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Heparinoids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/>
              <a:t>D</a:t>
            </a:r>
            <a:r>
              <a:rPr lang="en-US" dirty="0" err="1" smtClean="0"/>
              <a:t>anaparoid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091057" cy="435133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 err="1" smtClean="0"/>
              <a:t>Danaparoid</a:t>
            </a:r>
            <a:r>
              <a:rPr lang="en-US" dirty="0" smtClean="0"/>
              <a:t> </a:t>
            </a:r>
            <a:r>
              <a:rPr lang="en-US" dirty="0"/>
              <a:t>is a mixture of </a:t>
            </a:r>
            <a:r>
              <a:rPr lang="en-US" dirty="0" smtClean="0"/>
              <a:t>84% heparin</a:t>
            </a:r>
            <a:r>
              <a:rPr lang="en-US" dirty="0"/>
              <a:t>, 12% </a:t>
            </a:r>
            <a:r>
              <a:rPr lang="en-US" dirty="0" err="1"/>
              <a:t>dermatan</a:t>
            </a:r>
            <a:r>
              <a:rPr lang="en-US" dirty="0"/>
              <a:t>, and 4% chondroitin </a:t>
            </a:r>
            <a:r>
              <a:rPr lang="en-US" dirty="0" smtClean="0"/>
              <a:t>sulfates</a:t>
            </a:r>
          </a:p>
          <a:p>
            <a:pPr>
              <a:lnSpc>
                <a:spcPct val="150000"/>
              </a:lnSpc>
            </a:pPr>
            <a:r>
              <a:rPr lang="en-US" dirty="0" err="1" smtClean="0"/>
              <a:t>Danaparoid</a:t>
            </a:r>
            <a:r>
              <a:rPr lang="en-US" dirty="0" smtClean="0"/>
              <a:t> </a:t>
            </a:r>
            <a:r>
              <a:rPr lang="en-US" dirty="0"/>
              <a:t>predominantly </a:t>
            </a:r>
            <a:r>
              <a:rPr lang="en-US" dirty="0" smtClean="0"/>
              <a:t>affects factor </a:t>
            </a:r>
            <a:r>
              <a:rPr lang="en-US" dirty="0" err="1"/>
              <a:t>Xa</a:t>
            </a:r>
            <a:r>
              <a:rPr lang="en-US" dirty="0"/>
              <a:t> 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The </a:t>
            </a:r>
            <a:r>
              <a:rPr lang="en-US" dirty="0"/>
              <a:t>half-life </a:t>
            </a:r>
            <a:r>
              <a:rPr lang="en-US" dirty="0" smtClean="0"/>
              <a:t>is prolonged </a:t>
            </a:r>
            <a:r>
              <a:rPr lang="en-US" dirty="0"/>
              <a:t>in renal failure 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In </a:t>
            </a:r>
            <a:r>
              <a:rPr lang="en-US" dirty="0"/>
              <a:t>patients weighing more than 55 kg, </a:t>
            </a:r>
            <a:r>
              <a:rPr lang="en-US" dirty="0" smtClean="0"/>
              <a:t>a 750-IU </a:t>
            </a:r>
            <a:r>
              <a:rPr lang="en-US" dirty="0"/>
              <a:t>loading dose 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The </a:t>
            </a:r>
            <a:r>
              <a:rPr lang="en-US" dirty="0"/>
              <a:t>loading dose can be 500 IU in </a:t>
            </a:r>
            <a:r>
              <a:rPr lang="en-US" dirty="0" smtClean="0"/>
              <a:t>patients weighing </a:t>
            </a:r>
            <a:r>
              <a:rPr lang="en-US" dirty="0"/>
              <a:t>55 kg or </a:t>
            </a:r>
            <a:r>
              <a:rPr lang="en-US" dirty="0" smtClean="0"/>
              <a:t>less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1429"/>
          <a:stretch/>
        </p:blipFill>
        <p:spPr bwMode="auto">
          <a:xfrm>
            <a:off x="9873343" y="2460172"/>
            <a:ext cx="2318657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B0FE8-08F3-4575-85CA-9E132DC3C857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72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Factors Increasing Anticoagulant </a:t>
            </a:r>
            <a:r>
              <a:rPr lang="en-US" dirty="0" smtClean="0"/>
              <a:t>Requirement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 smtClean="0">
                <a:solidFill>
                  <a:srgbClr val="FF0000"/>
                </a:solidFill>
              </a:rPr>
              <a:t>Patients who may clot the circuit easily</a:t>
            </a:r>
            <a:endParaRPr lang="en-US" dirty="0" smtClean="0"/>
          </a:p>
          <a:p>
            <a:r>
              <a:rPr lang="en-US" dirty="0" smtClean="0"/>
              <a:t>High hematocrit</a:t>
            </a:r>
          </a:p>
          <a:p>
            <a:r>
              <a:rPr lang="en-US" dirty="0" smtClean="0"/>
              <a:t>Low blood flow rate</a:t>
            </a:r>
          </a:p>
          <a:p>
            <a:r>
              <a:rPr lang="en-US" dirty="0" smtClean="0"/>
              <a:t>Catheter dialysis access</a:t>
            </a:r>
          </a:p>
          <a:p>
            <a:r>
              <a:rPr lang="en-US" dirty="0" smtClean="0"/>
              <a:t>Frequent interruptions</a:t>
            </a:r>
          </a:p>
          <a:p>
            <a:r>
              <a:rPr lang="en-US" dirty="0" smtClean="0"/>
              <a:t>Long dialysis sessions</a:t>
            </a:r>
          </a:p>
          <a:p>
            <a:r>
              <a:rPr lang="en-US" dirty="0" err="1" smtClean="0"/>
              <a:t>Hypercoagulable</a:t>
            </a:r>
            <a:r>
              <a:rPr lang="en-US" dirty="0" smtClean="0"/>
              <a:t> states</a:t>
            </a:r>
          </a:p>
          <a:p>
            <a:r>
              <a:rPr lang="en-US" dirty="0" smtClean="0"/>
              <a:t>Inadequate anticoagulant dose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4709-273E-4556-B904-8834DD385A7E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76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Heparinoids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/>
              <a:t>F</a:t>
            </a:r>
            <a:r>
              <a:rPr lang="en-US" dirty="0" err="1" smtClean="0"/>
              <a:t>ondaparinux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58282"/>
            <a:ext cx="6847114" cy="4401004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 err="1" smtClean="0"/>
              <a:t>Fondaparinux</a:t>
            </a:r>
            <a:r>
              <a:rPr lang="en-US" dirty="0" smtClean="0"/>
              <a:t> do </a:t>
            </a:r>
            <a:r>
              <a:rPr lang="en-US" dirty="0"/>
              <a:t>not cross-react with HIT </a:t>
            </a:r>
            <a:r>
              <a:rPr lang="en-US" dirty="0" smtClean="0"/>
              <a:t>antibodies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A </a:t>
            </a:r>
            <a:r>
              <a:rPr lang="en-US" dirty="0"/>
              <a:t>typical </a:t>
            </a:r>
            <a:r>
              <a:rPr lang="en-US" dirty="0" err="1" smtClean="0"/>
              <a:t>predialysis</a:t>
            </a:r>
            <a:r>
              <a:rPr lang="en-US" dirty="0"/>
              <a:t> </a:t>
            </a:r>
            <a:r>
              <a:rPr lang="en-US" dirty="0" smtClean="0"/>
              <a:t>dose </a:t>
            </a:r>
            <a:r>
              <a:rPr lang="en-US" dirty="0"/>
              <a:t>is 2.5 to 5.0 </a:t>
            </a:r>
            <a:r>
              <a:rPr lang="en-US" dirty="0" smtClean="0"/>
              <a:t>mg</a:t>
            </a:r>
          </a:p>
          <a:p>
            <a:pPr>
              <a:lnSpc>
                <a:spcPct val="150000"/>
              </a:lnSpc>
            </a:pPr>
            <a:r>
              <a:rPr lang="en-US" dirty="0" err="1" smtClean="0"/>
              <a:t>Fondaparinux</a:t>
            </a:r>
            <a:r>
              <a:rPr lang="en-US" dirty="0" smtClean="0"/>
              <a:t> </a:t>
            </a:r>
            <a:r>
              <a:rPr lang="en-US" dirty="0"/>
              <a:t>also has an extended </a:t>
            </a:r>
            <a:r>
              <a:rPr lang="en-US" dirty="0" smtClean="0"/>
              <a:t>half-life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solidFill>
                  <a:srgbClr val="FF0000"/>
                </a:solidFill>
              </a:rPr>
              <a:t>Hemodiafiltration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will </a:t>
            </a:r>
            <a:r>
              <a:rPr lang="en-US" b="1" dirty="0" smtClean="0">
                <a:solidFill>
                  <a:srgbClr val="FF0000"/>
                </a:solidFill>
              </a:rPr>
              <a:t>increase losses </a:t>
            </a:r>
            <a:r>
              <a:rPr lang="en-US" b="1" dirty="0">
                <a:solidFill>
                  <a:srgbClr val="FF0000"/>
                </a:solidFill>
              </a:rPr>
              <a:t>of both </a:t>
            </a:r>
            <a:r>
              <a:rPr lang="en-US" b="1" dirty="0" err="1">
                <a:solidFill>
                  <a:srgbClr val="FF0000"/>
                </a:solidFill>
              </a:rPr>
              <a:t>danaparoid</a:t>
            </a:r>
            <a:r>
              <a:rPr lang="en-US" b="1" dirty="0">
                <a:solidFill>
                  <a:srgbClr val="FF0000"/>
                </a:solidFill>
              </a:rPr>
              <a:t> and </a:t>
            </a:r>
            <a:r>
              <a:rPr lang="en-US" b="1" dirty="0" err="1">
                <a:solidFill>
                  <a:srgbClr val="FF0000"/>
                </a:solidFill>
              </a:rPr>
              <a:t>fondaparinux</a:t>
            </a:r>
            <a:r>
              <a:rPr lang="en-US" b="1" dirty="0">
                <a:solidFill>
                  <a:srgbClr val="FF0000"/>
                </a:solidFill>
              </a:rPr>
              <a:t>, and higher dosages may be required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" t="7722" b="7177"/>
          <a:stretch/>
        </p:blipFill>
        <p:spPr bwMode="auto">
          <a:xfrm>
            <a:off x="6868884" y="3211286"/>
            <a:ext cx="5541509" cy="3396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CD2D1-D985-41F2-832C-95BD8FBE65A8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34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Thrombin inhibitors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>
                <a:solidFill>
                  <a:srgbClr val="FF0000"/>
                </a:solidFill>
              </a:rPr>
              <a:t>Argatroban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8860971" cy="4351338"/>
          </a:xfrm>
        </p:spPr>
        <p:txBody>
          <a:bodyPr>
            <a:normAutofit/>
          </a:bodyPr>
          <a:lstStyle/>
          <a:p>
            <a:r>
              <a:rPr lang="en-US" dirty="0"/>
              <a:t>D</a:t>
            </a:r>
            <a:r>
              <a:rPr lang="en-US" dirty="0" smtClean="0"/>
              <a:t>irect </a:t>
            </a:r>
            <a:r>
              <a:rPr lang="en-US" dirty="0"/>
              <a:t>thrombin </a:t>
            </a:r>
            <a:r>
              <a:rPr lang="en-US" dirty="0" smtClean="0"/>
              <a:t>inhibitor</a:t>
            </a:r>
          </a:p>
          <a:p>
            <a:r>
              <a:rPr lang="en-US" dirty="0"/>
              <a:t>M</a:t>
            </a:r>
            <a:r>
              <a:rPr lang="en-US" dirty="0" smtClean="0"/>
              <a:t>etabolized </a:t>
            </a:r>
            <a:r>
              <a:rPr lang="en-US" dirty="0"/>
              <a:t>in the </a:t>
            </a:r>
            <a:r>
              <a:rPr lang="en-US" dirty="0" smtClean="0"/>
              <a:t>liver</a:t>
            </a:r>
          </a:p>
          <a:p>
            <a:r>
              <a:rPr lang="en-US" dirty="0"/>
              <a:t>A</a:t>
            </a:r>
            <a:r>
              <a:rPr lang="en-US" dirty="0" smtClean="0"/>
              <a:t>n </a:t>
            </a:r>
            <a:r>
              <a:rPr lang="en-US" dirty="0"/>
              <a:t>initial bolus of </a:t>
            </a:r>
            <a:r>
              <a:rPr lang="en-US" dirty="0" smtClean="0"/>
              <a:t>250 mcg/kg </a:t>
            </a:r>
            <a:r>
              <a:rPr lang="en-US" dirty="0"/>
              <a:t>followed by an infusion starting at 2 mcg/kg/min, or 6 to 15 mg/h </a:t>
            </a:r>
            <a:r>
              <a:rPr lang="en-US" dirty="0" smtClean="0"/>
              <a:t>titrated </a:t>
            </a:r>
            <a:r>
              <a:rPr lang="en-US" dirty="0"/>
              <a:t>to achieve an </a:t>
            </a:r>
            <a:r>
              <a:rPr lang="en-US" dirty="0" err="1"/>
              <a:t>APPTr</a:t>
            </a:r>
            <a:r>
              <a:rPr lang="en-US" dirty="0"/>
              <a:t> of 2.0 to 2.5. </a:t>
            </a:r>
            <a:endParaRPr lang="en-US" dirty="0" smtClean="0"/>
          </a:p>
          <a:p>
            <a:r>
              <a:rPr lang="en-US" dirty="0"/>
              <a:t>T</a:t>
            </a:r>
            <a:r>
              <a:rPr lang="en-US" dirty="0" smtClean="0"/>
              <a:t>he infusion </a:t>
            </a:r>
            <a:r>
              <a:rPr lang="en-US" dirty="0"/>
              <a:t>should be stopped 20 to 30 minutes prior to the end of the dialysis </a:t>
            </a:r>
            <a:r>
              <a:rPr lang="en-US" dirty="0" smtClean="0"/>
              <a:t>session</a:t>
            </a:r>
          </a:p>
          <a:p>
            <a:r>
              <a:rPr lang="en-US" b="1" dirty="0">
                <a:solidFill>
                  <a:srgbClr val="FF0000"/>
                </a:solidFill>
              </a:rPr>
              <a:t>N</a:t>
            </a:r>
            <a:r>
              <a:rPr lang="en-US" b="1" dirty="0" smtClean="0">
                <a:solidFill>
                  <a:srgbClr val="FF0000"/>
                </a:solidFill>
              </a:rPr>
              <a:t>ot significantly cleared </a:t>
            </a:r>
            <a:r>
              <a:rPr lang="en-US" b="1" dirty="0">
                <a:solidFill>
                  <a:srgbClr val="FF0000"/>
                </a:solidFill>
              </a:rPr>
              <a:t>during high-flux </a:t>
            </a:r>
            <a:r>
              <a:rPr lang="en-US" b="1" dirty="0" smtClean="0">
                <a:solidFill>
                  <a:srgbClr val="FF0000"/>
                </a:solidFill>
              </a:rPr>
              <a:t>hemodialysis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39" t="3799" r="23379" b="5501"/>
          <a:stretch/>
        </p:blipFill>
        <p:spPr bwMode="auto">
          <a:xfrm>
            <a:off x="9557658" y="1360712"/>
            <a:ext cx="2177143" cy="4060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C74D6-EEF4-440F-BEE9-0E0427518748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91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Thrombin inhibitors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Lepirudin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</a:t>
            </a:r>
            <a:r>
              <a:rPr lang="en-US" dirty="0" smtClean="0"/>
              <a:t>ecombinant </a:t>
            </a:r>
            <a:r>
              <a:rPr lang="en-US" dirty="0"/>
              <a:t>irreversible thrombin </a:t>
            </a:r>
            <a:r>
              <a:rPr lang="en-US" dirty="0" smtClean="0"/>
              <a:t>inhibitor</a:t>
            </a:r>
          </a:p>
          <a:p>
            <a:r>
              <a:rPr lang="en-US" dirty="0" err="1"/>
              <a:t>R</a:t>
            </a:r>
            <a:r>
              <a:rPr lang="en-US" dirty="0" err="1" smtClean="0"/>
              <a:t>enally</a:t>
            </a:r>
            <a:r>
              <a:rPr lang="en-US" dirty="0" smtClean="0"/>
              <a:t> cleared </a:t>
            </a:r>
          </a:p>
          <a:p>
            <a:r>
              <a:rPr lang="en-US" dirty="0" smtClean="0"/>
              <a:t>The </a:t>
            </a:r>
            <a:r>
              <a:rPr lang="en-US" dirty="0"/>
              <a:t>loading dose </a:t>
            </a:r>
            <a:r>
              <a:rPr lang="en-US" dirty="0" smtClean="0"/>
              <a:t>for intermittent </a:t>
            </a:r>
            <a:r>
              <a:rPr lang="en-US" dirty="0"/>
              <a:t>hemodialysis ranges from 0.2 to 0.5 mg/kg (5-30 mg). </a:t>
            </a:r>
            <a:endParaRPr lang="en-US" dirty="0" smtClean="0"/>
          </a:p>
          <a:p>
            <a:r>
              <a:rPr lang="en-US" dirty="0" smtClean="0"/>
              <a:t>Targeting </a:t>
            </a:r>
            <a:r>
              <a:rPr lang="en-US" dirty="0"/>
              <a:t>a therapeutic </a:t>
            </a:r>
            <a:r>
              <a:rPr lang="en-US" dirty="0" smtClean="0"/>
              <a:t>range of </a:t>
            </a:r>
            <a:r>
              <a:rPr lang="en-US" dirty="0"/>
              <a:t>0.5 to 0.8 mcg/</a:t>
            </a:r>
            <a:r>
              <a:rPr lang="en-US" dirty="0" err="1"/>
              <a:t>mL.</a:t>
            </a:r>
            <a:r>
              <a:rPr lang="en-US" dirty="0"/>
              <a:t> </a:t>
            </a:r>
            <a:endParaRPr lang="en-US" dirty="0" smtClean="0"/>
          </a:p>
          <a:p>
            <a:pPr marL="0" indent="0">
              <a:buNone/>
            </a:pPr>
            <a:r>
              <a:rPr lang="en-US" b="1" i="1" dirty="0" smtClean="0">
                <a:solidFill>
                  <a:srgbClr val="0070C0"/>
                </a:solidFill>
              </a:rPr>
              <a:t>Bleeding </a:t>
            </a:r>
            <a:r>
              <a:rPr lang="en-US" b="1" i="1" dirty="0">
                <a:solidFill>
                  <a:srgbClr val="0070C0"/>
                </a:solidFill>
              </a:rPr>
              <a:t>is a major risk, and there is no simple antidote, so </a:t>
            </a:r>
            <a:r>
              <a:rPr lang="en-US" b="1" i="1" dirty="0" smtClean="0">
                <a:solidFill>
                  <a:srgbClr val="0070C0"/>
                </a:solidFill>
              </a:rPr>
              <a:t>fresh frozen </a:t>
            </a:r>
            <a:r>
              <a:rPr lang="en-US" b="1" i="1" dirty="0">
                <a:solidFill>
                  <a:srgbClr val="0070C0"/>
                </a:solidFill>
              </a:rPr>
              <a:t>plasma or factor </a:t>
            </a:r>
            <a:r>
              <a:rPr lang="en-US" b="1" i="1" dirty="0" err="1">
                <a:solidFill>
                  <a:srgbClr val="0070C0"/>
                </a:solidFill>
              </a:rPr>
              <a:t>VIIa</a:t>
            </a:r>
            <a:r>
              <a:rPr lang="en-US" b="1" i="1" dirty="0">
                <a:solidFill>
                  <a:srgbClr val="0070C0"/>
                </a:solidFill>
              </a:rPr>
              <a:t> concentrates may be </a:t>
            </a:r>
            <a:r>
              <a:rPr lang="en-US" b="1" i="1" dirty="0" smtClean="0">
                <a:solidFill>
                  <a:srgbClr val="0070C0"/>
                </a:solidFill>
              </a:rPr>
              <a:t>required</a:t>
            </a:r>
          </a:p>
          <a:p>
            <a:r>
              <a:rPr lang="en-US" dirty="0" smtClean="0"/>
              <a:t>Lepirudin </a:t>
            </a:r>
            <a:r>
              <a:rPr lang="en-US" dirty="0"/>
              <a:t>may </a:t>
            </a:r>
            <a:r>
              <a:rPr lang="en-US" dirty="0" smtClean="0"/>
              <a:t>occasionally cause </a:t>
            </a:r>
            <a:r>
              <a:rPr lang="en-US" dirty="0" err="1"/>
              <a:t>anaphylactoid</a:t>
            </a:r>
            <a:r>
              <a:rPr lang="en-US" dirty="0"/>
              <a:t> </a:t>
            </a:r>
            <a:r>
              <a:rPr lang="en-US" dirty="0" smtClean="0"/>
              <a:t>reactions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7" t="18896" r="25748" b="16075"/>
          <a:stretch/>
        </p:blipFill>
        <p:spPr bwMode="auto">
          <a:xfrm>
            <a:off x="9742714" y="97970"/>
            <a:ext cx="1578429" cy="26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CD017-5779-4079-A4DE-97AA7733F49D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5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Bivalirudin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6429" y="1716768"/>
            <a:ext cx="9394371" cy="435133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Reversible Direct thrombin inhibitor</a:t>
            </a:r>
          </a:p>
          <a:p>
            <a:r>
              <a:rPr lang="en-US" dirty="0"/>
              <a:t>M</a:t>
            </a:r>
            <a:r>
              <a:rPr lang="en-US" dirty="0" smtClean="0"/>
              <a:t>uch </a:t>
            </a:r>
            <a:r>
              <a:rPr lang="en-US" dirty="0"/>
              <a:t>shorter half-life than </a:t>
            </a:r>
            <a:r>
              <a:rPr lang="en-US" dirty="0" smtClean="0"/>
              <a:t>lepirudin </a:t>
            </a:r>
            <a:endParaRPr lang="en-US" dirty="0"/>
          </a:p>
          <a:p>
            <a:r>
              <a:rPr lang="en-US" dirty="0"/>
              <a:t>I</a:t>
            </a:r>
            <a:r>
              <a:rPr lang="en-US" dirty="0" smtClean="0"/>
              <a:t>nfusion </a:t>
            </a:r>
            <a:r>
              <a:rPr lang="en-US" dirty="0"/>
              <a:t>rate is 1.0 to 2.5 mg/h adjusted to achieve a target </a:t>
            </a:r>
            <a:r>
              <a:rPr lang="en-US" dirty="0" err="1"/>
              <a:t>APPTr</a:t>
            </a:r>
            <a:r>
              <a:rPr lang="en-US" dirty="0"/>
              <a:t> of around 1.5 to 2.0</a:t>
            </a:r>
            <a:r>
              <a:rPr lang="en-US" dirty="0" smtClean="0"/>
              <a:t>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Used especially in</a:t>
            </a:r>
            <a:r>
              <a:rPr lang="en-US" dirty="0" smtClean="0"/>
              <a:t>:</a:t>
            </a:r>
          </a:p>
          <a:p>
            <a:pPr lvl="1"/>
            <a:r>
              <a:rPr lang="en-US" sz="2800" dirty="0" smtClean="0"/>
              <a:t>HIT</a:t>
            </a:r>
          </a:p>
          <a:p>
            <a:pPr lvl="1"/>
            <a:r>
              <a:rPr lang="en-US" sz="2800" dirty="0" smtClean="0"/>
              <a:t>Cardiac procedures</a:t>
            </a:r>
          </a:p>
          <a:p>
            <a:pPr marL="0" indent="0">
              <a:buNone/>
            </a:pPr>
            <a:r>
              <a:rPr lang="en-US" sz="4000" b="1" dirty="0" smtClean="0"/>
              <a:t>Requires dose adjustment in renal dysfunction</a:t>
            </a:r>
            <a:endParaRPr lang="en-US" sz="40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7" t="10139" r="17158" b="8747"/>
          <a:stretch/>
        </p:blipFill>
        <p:spPr bwMode="auto">
          <a:xfrm>
            <a:off x="9764486" y="636298"/>
            <a:ext cx="2340428" cy="538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74D57-A93C-48CE-87CD-984B43A1DB1A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2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Prostacyclin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847396"/>
            <a:ext cx="8055429" cy="435133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 </a:t>
            </a:r>
            <a:r>
              <a:rPr lang="en-US" dirty="0"/>
              <a:t>Prostacyclin (PGI2) and its analog </a:t>
            </a:r>
            <a:r>
              <a:rPr lang="en-US" dirty="0" err="1"/>
              <a:t>epoprostenol</a:t>
            </a:r>
            <a:r>
              <a:rPr lang="en-US" dirty="0"/>
              <a:t> are potent </a:t>
            </a:r>
            <a:r>
              <a:rPr lang="en-US" dirty="0" smtClean="0"/>
              <a:t>antiplatelet agents </a:t>
            </a:r>
            <a:r>
              <a:rPr lang="en-US" dirty="0"/>
              <a:t>that block </a:t>
            </a:r>
            <a:r>
              <a:rPr lang="en-US" dirty="0" err="1" smtClean="0"/>
              <a:t>cAMP</a:t>
            </a:r>
            <a:r>
              <a:rPr lang="en-US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Although </a:t>
            </a:r>
            <a:r>
              <a:rPr lang="en-US" dirty="0"/>
              <a:t>PGI2 is a </a:t>
            </a:r>
            <a:r>
              <a:rPr lang="en-US" dirty="0" smtClean="0"/>
              <a:t>potent vasodilator</a:t>
            </a:r>
            <a:r>
              <a:rPr lang="en-US" dirty="0"/>
              <a:t>, the risk of hypotension can be reduced by starting a systemic infusion at </a:t>
            </a:r>
            <a:r>
              <a:rPr lang="en-US" dirty="0" smtClean="0"/>
              <a:t>0.5 </a:t>
            </a:r>
            <a:r>
              <a:rPr lang="en-US" dirty="0" err="1" smtClean="0"/>
              <a:t>ng</a:t>
            </a:r>
            <a:r>
              <a:rPr lang="en-US" dirty="0" smtClean="0"/>
              <a:t>/kg/min</a:t>
            </a:r>
            <a:r>
              <a:rPr lang="en-US" dirty="0"/>
              <a:t>, steadily increasing to 5 </a:t>
            </a:r>
            <a:r>
              <a:rPr lang="en-US" dirty="0" err="1" smtClean="0"/>
              <a:t>ng</a:t>
            </a:r>
            <a:r>
              <a:rPr lang="en-US" dirty="0" smtClean="0"/>
              <a:t>/kg/min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The </a:t>
            </a:r>
            <a:r>
              <a:rPr lang="en-US" dirty="0"/>
              <a:t>half-life is very </a:t>
            </a:r>
            <a:r>
              <a:rPr lang="en-US" dirty="0" smtClean="0"/>
              <a:t>short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73" t="27243"/>
          <a:stretch/>
        </p:blipFill>
        <p:spPr bwMode="auto">
          <a:xfrm>
            <a:off x="7979229" y="771401"/>
            <a:ext cx="4114799" cy="5760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7627-009B-4744-AA08-7D566748ED6E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90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Nafamostat</a:t>
            </a:r>
            <a:r>
              <a:rPr lang="en-US" dirty="0"/>
              <a:t> </a:t>
            </a:r>
            <a:r>
              <a:rPr lang="en-US" dirty="0" err="1" smtClean="0"/>
              <a:t>mesylate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9895114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err="1" smtClean="0"/>
              <a:t>Nafamostat</a:t>
            </a:r>
            <a:r>
              <a:rPr lang="en-US" dirty="0" smtClean="0"/>
              <a:t> </a:t>
            </a:r>
            <a:r>
              <a:rPr lang="en-US" dirty="0" err="1"/>
              <a:t>mesylate</a:t>
            </a:r>
            <a:r>
              <a:rPr lang="en-US" dirty="0"/>
              <a:t> is a protease inhibitor with a short </a:t>
            </a:r>
            <a:r>
              <a:rPr lang="en-US" dirty="0" err="1"/>
              <a:t>halflife</a:t>
            </a:r>
            <a:r>
              <a:rPr lang="en-US" dirty="0"/>
              <a:t> that can be used as a regional </a:t>
            </a:r>
            <a:r>
              <a:rPr lang="en-US" dirty="0" smtClean="0"/>
              <a:t>anticoagulant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Using </a:t>
            </a:r>
            <a:r>
              <a:rPr lang="en-US" dirty="0"/>
              <a:t>an initial bolus dose of 20 mg, followed by an infusion starting at 40 </a:t>
            </a:r>
            <a:r>
              <a:rPr lang="en-US" dirty="0" smtClean="0"/>
              <a:t>mg/h, adjusted </a:t>
            </a:r>
            <a:r>
              <a:rPr lang="en-US" dirty="0"/>
              <a:t>to maintain a target </a:t>
            </a:r>
            <a:r>
              <a:rPr lang="en-US" dirty="0" err="1"/>
              <a:t>APPTr</a:t>
            </a:r>
            <a:r>
              <a:rPr lang="en-US" dirty="0"/>
              <a:t> of 1.5 to 2.0, or ACT of 140 to 180 seconds.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4651" t="-36305" r="122210" b="41818"/>
          <a:stretch/>
        </p:blipFill>
        <p:spPr bwMode="auto">
          <a:xfrm>
            <a:off x="5181600" y="1300163"/>
            <a:ext cx="1807030" cy="4022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1" t="4444" r="29494" b="10239"/>
          <a:stretch/>
        </p:blipFill>
        <p:spPr bwMode="auto">
          <a:xfrm>
            <a:off x="10368643" y="1003867"/>
            <a:ext cx="1578430" cy="3135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D562A-ADC0-44E7-8334-B992BA8F7CD7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02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 therapy needle puncture site bleeding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14739"/>
            <a:ext cx="8055429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Reevaluation </a:t>
            </a:r>
            <a:r>
              <a:rPr lang="en-US" dirty="0"/>
              <a:t>of the UFH </a:t>
            </a:r>
            <a:r>
              <a:rPr lang="en-US" dirty="0" smtClean="0"/>
              <a:t>dose</a:t>
            </a:r>
          </a:p>
          <a:p>
            <a:pPr>
              <a:lnSpc>
                <a:spcPct val="150000"/>
              </a:lnSpc>
            </a:pPr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vascular access (graft or fistula) should </a:t>
            </a:r>
            <a:r>
              <a:rPr lang="en-US" dirty="0" smtClean="0"/>
              <a:t>be reviewed </a:t>
            </a:r>
            <a:r>
              <a:rPr lang="en-US" dirty="0"/>
              <a:t>for the presence of outflow </a:t>
            </a:r>
            <a:r>
              <a:rPr lang="en-US" dirty="0" smtClean="0"/>
              <a:t>stenosis</a:t>
            </a:r>
          </a:p>
          <a:p>
            <a:pPr>
              <a:lnSpc>
                <a:spcPct val="150000"/>
              </a:lnSpc>
            </a:pPr>
            <a:r>
              <a:rPr lang="en-US" dirty="0"/>
              <a:t>There should also be an evaluation of the needle insertion </a:t>
            </a:r>
            <a:r>
              <a:rPr lang="en-US" dirty="0" smtClean="0"/>
              <a:t>technique 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/>
              <a:t>Poor technique and failure to rotate puncture </a:t>
            </a:r>
            <a:r>
              <a:rPr lang="en-US" dirty="0" smtClean="0"/>
              <a:t>sites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5824" y="1113065"/>
            <a:ext cx="3686175" cy="491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DB7BC-53CF-4381-8E99-2D1E494CD589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37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70" y="-113506"/>
            <a:ext cx="10722429" cy="7148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E7072-FDB4-4488-A32E-BAB659D3B163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65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Factors Decreasing Anticoagulation </a:t>
            </a:r>
            <a:r>
              <a:rPr lang="en-US" dirty="0" smtClean="0"/>
              <a:t>Requirement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Recent surgery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Active bleeding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Thrombocytopenia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Liver disease with coagulopathy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Elderly/frail patients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E5BB1-BA2F-4171-86F2-14D928B4273B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49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11855" y="3690651"/>
            <a:ext cx="6731306" cy="2412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Heparin remains the most common anticoagulant </a:t>
            </a:r>
          </a:p>
          <a:p>
            <a:r>
              <a:rPr lang="en-US" dirty="0" smtClean="0"/>
              <a:t>In the United States, UFH is mostly used, whereas in the European Union, LMWH is the anticoagulant of choice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Alternative anticoagulants </a:t>
            </a:r>
            <a:r>
              <a:rPr lang="en-US" dirty="0" smtClean="0"/>
              <a:t>:</a:t>
            </a:r>
          </a:p>
          <a:p>
            <a:pPr lvl="1">
              <a:lnSpc>
                <a:spcPct val="100000"/>
              </a:lnSpc>
              <a:buFont typeface="Wingdings" pitchFamily="2" charset="2"/>
              <a:buChar char="ü"/>
            </a:pPr>
            <a:r>
              <a:rPr lang="en-US" dirty="0" err="1" smtClean="0"/>
              <a:t>Trisodium</a:t>
            </a:r>
            <a:r>
              <a:rPr lang="en-US" dirty="0" smtClean="0"/>
              <a:t> citrate</a:t>
            </a:r>
          </a:p>
          <a:p>
            <a:pPr lvl="1">
              <a:lnSpc>
                <a:spcPct val="100000"/>
              </a:lnSpc>
              <a:buFont typeface="Wingdings" pitchFamily="2" charset="2"/>
              <a:buChar char="ü"/>
            </a:pPr>
            <a:r>
              <a:rPr lang="en-US" dirty="0"/>
              <a:t>D</a:t>
            </a:r>
            <a:r>
              <a:rPr lang="en-US" dirty="0" smtClean="0"/>
              <a:t>irect thrombin inhibitors such as </a:t>
            </a:r>
            <a:r>
              <a:rPr lang="en-US" dirty="0" err="1" smtClean="0"/>
              <a:t>argatroban</a:t>
            </a:r>
            <a:endParaRPr lang="en-US" dirty="0" smtClean="0"/>
          </a:p>
          <a:p>
            <a:pPr lvl="1">
              <a:lnSpc>
                <a:spcPct val="100000"/>
              </a:lnSpc>
              <a:buFont typeface="Wingdings" pitchFamily="2" charset="2"/>
              <a:buChar char="ü"/>
            </a:pPr>
            <a:r>
              <a:rPr lang="en-US" dirty="0" err="1" smtClean="0"/>
              <a:t>heparinoids</a:t>
            </a:r>
            <a:r>
              <a:rPr lang="en-US" dirty="0" smtClean="0"/>
              <a:t> (</a:t>
            </a:r>
            <a:r>
              <a:rPr lang="en-US" dirty="0" err="1" smtClean="0"/>
              <a:t>danaparoid</a:t>
            </a:r>
            <a:r>
              <a:rPr lang="en-US" dirty="0" smtClean="0"/>
              <a:t>, </a:t>
            </a:r>
            <a:r>
              <a:rPr lang="en-US" dirty="0" err="1" smtClean="0"/>
              <a:t>fondaparinux</a:t>
            </a:r>
            <a:r>
              <a:rPr lang="en-US" dirty="0" smtClean="0"/>
              <a:t>)</a:t>
            </a:r>
          </a:p>
          <a:p>
            <a:pPr lvl="1">
              <a:lnSpc>
                <a:spcPct val="100000"/>
              </a:lnSpc>
              <a:buFont typeface="Wingdings" pitchFamily="2" charset="2"/>
              <a:buChar char="ü"/>
            </a:pPr>
            <a:r>
              <a:rPr lang="en-US" dirty="0" err="1" smtClean="0"/>
              <a:t>prostanoids</a:t>
            </a:r>
            <a:endParaRPr lang="en-US" dirty="0" smtClean="0"/>
          </a:p>
          <a:p>
            <a:pPr lvl="1">
              <a:lnSpc>
                <a:spcPct val="100000"/>
              </a:lnSpc>
              <a:buFont typeface="Wingdings" pitchFamily="2" charset="2"/>
              <a:buChar char="ü"/>
            </a:pPr>
            <a:r>
              <a:rPr lang="en-US" dirty="0" err="1" smtClean="0"/>
              <a:t>nafamostat</a:t>
            </a:r>
            <a:r>
              <a:rPr lang="en-US" dirty="0" smtClean="0"/>
              <a:t> </a:t>
            </a:r>
            <a:r>
              <a:rPr lang="en-US" dirty="0" err="1" smtClean="0"/>
              <a:t>mesylate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OF ANTICOAGULANTS DURING </a:t>
            </a:r>
            <a:r>
              <a:rPr lang="en-US" smtClean="0"/>
              <a:t>DIALYSIS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14D5C-DDCC-4CE5-B4E6-A71B4F9003AF}" type="datetime1">
              <a:rPr lang="en-US" smtClean="0"/>
              <a:t>7/22/2026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63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018" y="77118"/>
            <a:ext cx="8855363" cy="6676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6B5EA-ADB1-40A0-A475-8EEE20E1C63B}" type="datetime1">
              <a:rPr lang="en-US" smtClean="0"/>
              <a:t>7/22/2026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390" y="420210"/>
            <a:ext cx="10515600" cy="1325563"/>
          </a:xfrm>
        </p:spPr>
        <p:txBody>
          <a:bodyPr/>
          <a:lstStyle/>
          <a:p>
            <a:r>
              <a:rPr lang="en-US" dirty="0"/>
              <a:t>Unfractionated Heparin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 smtClean="0">
                <a:solidFill>
                  <a:srgbClr val="FF0000"/>
                </a:solidFill>
              </a:rPr>
              <a:t>Mechanism of action</a:t>
            </a:r>
          </a:p>
          <a:p>
            <a:r>
              <a:rPr lang="en-US" dirty="0" smtClean="0"/>
              <a:t>UFH binds to antithrombin (ATIII) </a:t>
            </a:r>
          </a:p>
          <a:p>
            <a:endParaRPr lang="en-US" dirty="0" smtClean="0"/>
          </a:p>
          <a:p>
            <a:r>
              <a:rPr lang="en-US" dirty="0" smtClean="0"/>
              <a:t>This inhibits:</a:t>
            </a:r>
          </a:p>
          <a:p>
            <a:r>
              <a:rPr lang="en-US" dirty="0" smtClean="0"/>
              <a:t>Factor </a:t>
            </a:r>
            <a:r>
              <a:rPr lang="en-US" dirty="0" err="1" smtClean="0"/>
              <a:t>Xa</a:t>
            </a:r>
            <a:endParaRPr lang="en-US" dirty="0" smtClean="0"/>
          </a:p>
          <a:p>
            <a:r>
              <a:rPr lang="en-US" dirty="0" smtClean="0"/>
              <a:t>Factor </a:t>
            </a:r>
            <a:r>
              <a:rPr lang="en-US" dirty="0" err="1" smtClean="0"/>
              <a:t>IIa</a:t>
            </a:r>
            <a:r>
              <a:rPr lang="en-US" dirty="0" smtClean="0"/>
              <a:t> (thrombin)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062" y="649997"/>
            <a:ext cx="5838938" cy="583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563D7-B315-4D8D-AB87-C1BBA7ED2997}" type="datetime1">
              <a:rPr lang="en-US" smtClean="0"/>
              <a:t>7/22/2026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ED35E-BF9D-4CB3-BA4D-3671D1A2725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53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2611</TotalTime>
  <Words>2181</Words>
  <Application>Microsoft Office PowerPoint</Application>
  <PresentationFormat>Widescreen</PresentationFormat>
  <Paragraphs>446</Paragraphs>
  <Slides>57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2" baseType="lpstr">
      <vt:lpstr>Arial</vt:lpstr>
      <vt:lpstr>Calibri</vt:lpstr>
      <vt:lpstr>Calibri Light</vt:lpstr>
      <vt:lpstr>Wingdings</vt:lpstr>
      <vt:lpstr>Office Theme</vt:lpstr>
      <vt:lpstr>Anticoagulation in Hemodialysis</vt:lpstr>
      <vt:lpstr>Introduction</vt:lpstr>
      <vt:lpstr>Mechanisms</vt:lpstr>
      <vt:lpstr>USE OF ANTICOAGULANTS DURING DIALYSIS</vt:lpstr>
      <vt:lpstr>Factors Increasing Anticoagulant Requirement</vt:lpstr>
      <vt:lpstr>Factors Decreasing Anticoagulation Requirement</vt:lpstr>
      <vt:lpstr>USE OF ANTICOAGULANTS DURING DIALYSIS</vt:lpstr>
      <vt:lpstr>PowerPoint Presentation</vt:lpstr>
      <vt:lpstr>Unfractionated Heparin </vt:lpstr>
      <vt:lpstr>Unfractionated Heparin </vt:lpstr>
      <vt:lpstr>Unfractionated Heparin Advantages:</vt:lpstr>
      <vt:lpstr>Unfractionated Heparin </vt:lpstr>
      <vt:lpstr>Unfractionated Heparin Elimination </vt:lpstr>
      <vt:lpstr>UFH Dosing Strategies in Hemodialysis</vt:lpstr>
      <vt:lpstr>UFH Dosing Strategies in Hemodialysis</vt:lpstr>
      <vt:lpstr>Routine UFH single-dose-only or repeated bolus method</vt:lpstr>
      <vt:lpstr>Dosing Strategies in Hemodialysis</vt:lpstr>
      <vt:lpstr>PowerPoint Presentation</vt:lpstr>
      <vt:lpstr>Monitoring UFH</vt:lpstr>
      <vt:lpstr>Signs of inadequate anticoagulation:</vt:lpstr>
      <vt:lpstr>Effect of body weight on the size of the UFH dose </vt:lpstr>
      <vt:lpstr>Effect of prescription of oral anticoagulants on the heparin dose</vt:lpstr>
      <vt:lpstr>Effect of prescription of oral anticoagulants on the heparin dose</vt:lpstr>
      <vt:lpstr>Unfractionated Heparin </vt:lpstr>
      <vt:lpstr>HIT</vt:lpstr>
      <vt:lpstr>Heparin-Induced Thrombocytopenia (HIT)</vt:lpstr>
      <vt:lpstr>Management HIT</vt:lpstr>
      <vt:lpstr>HIT</vt:lpstr>
      <vt:lpstr>Pruritus</vt:lpstr>
      <vt:lpstr>Hyperkalemia</vt:lpstr>
      <vt:lpstr>Low Molecular Weight Heparins (LMWH)</vt:lpstr>
      <vt:lpstr>PowerPoint Presentation</vt:lpstr>
      <vt:lpstr>Advantages of LMWH in Hemodialysis</vt:lpstr>
      <vt:lpstr>Limitations of LMWH</vt:lpstr>
      <vt:lpstr>High Bleeding Risk Patients</vt:lpstr>
      <vt:lpstr>Bleeding complications of routine heparinization</vt:lpstr>
      <vt:lpstr>Anticoagulation in High Bleeding Risk Patients Options:</vt:lpstr>
      <vt:lpstr>Heparin-Free Hemodialysis</vt:lpstr>
      <vt:lpstr>Heparin-free dialysis</vt:lpstr>
      <vt:lpstr>PowerPoint Presentation</vt:lpstr>
      <vt:lpstr>The heparin-free prescription </vt:lpstr>
      <vt:lpstr>The heparin-free prescription </vt:lpstr>
      <vt:lpstr>Regional Citrate Anticoagulation </vt:lpstr>
      <vt:lpstr>Regional Citrate Anticoagulation</vt:lpstr>
      <vt:lpstr>PowerPoint Presentation</vt:lpstr>
      <vt:lpstr>Regional Citrate Anticoagulation </vt:lpstr>
      <vt:lpstr>RCA</vt:lpstr>
      <vt:lpstr>RCA</vt:lpstr>
      <vt:lpstr>Heparinoids (Danaparoid)</vt:lpstr>
      <vt:lpstr>Heparinoids (Fondaparinux)</vt:lpstr>
      <vt:lpstr>Thrombin inhibitors  Argatroban</vt:lpstr>
      <vt:lpstr>Thrombin inhibitors  Lepirudin </vt:lpstr>
      <vt:lpstr>Bivalirudin</vt:lpstr>
      <vt:lpstr>Prostacyclin</vt:lpstr>
      <vt:lpstr>Nafamostat mesylate </vt:lpstr>
      <vt:lpstr>Post therapy needle puncture site bleeding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Anticoagulation in Hemodialysis</dc:title>
  <dc:creator>clinicaz</dc:creator>
  <cp:lastModifiedBy>8gosh</cp:lastModifiedBy>
  <cp:revision>203</cp:revision>
  <dcterms:created xsi:type="dcterms:W3CDTF">2026-06-29T06:49:04Z</dcterms:created>
  <dcterms:modified xsi:type="dcterms:W3CDTF">2026-07-22T08:39:03Z</dcterms:modified>
</cp:coreProperties>
</file>