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8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3" r:id="rId48"/>
    <p:sldId id="302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4" r:id="rId59"/>
    <p:sldId id="315" r:id="rId60"/>
    <p:sldId id="316" r:id="rId61"/>
    <p:sldId id="317" r:id="rId62"/>
    <p:sldId id="313" r:id="rId63"/>
    <p:sldId id="318" r:id="rId64"/>
    <p:sldId id="321" r:id="rId65"/>
    <p:sldId id="319" r:id="rId66"/>
    <p:sldId id="322" r:id="rId67"/>
    <p:sldId id="323" r:id="rId68"/>
    <p:sldId id="324" r:id="rId69"/>
    <p:sldId id="320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8" r:id="rId83"/>
    <p:sldId id="337" r:id="rId84"/>
    <p:sldId id="339" r:id="rId85"/>
    <p:sldId id="340" r:id="rId86"/>
    <p:sldId id="341" r:id="rId8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63" d="100"/>
          <a:sy n="63" d="100"/>
        </p:scale>
        <p:origin x="780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presProps" Target="pres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viewProps" Target="viewProps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notesMaster" Target="notesMasters/notesMaster1.xml"/><Relationship Id="rId9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ableStyles" Target="tableStyles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9F76AD-D93B-461C-BBFE-CA1C654B6629}" type="datetimeFigureOut">
              <a:rPr lang="en-US" smtClean="0"/>
              <a:t>7/22/2026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F10717-533D-4657-95F7-5765D8473F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6659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1405.04.31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39F9DD4-4D18-4ECD-A072-3F1CE92C4A86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0278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4517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183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778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19604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394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288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4289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0432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6128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1078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/>
              <a:t>1405.04.31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39F9DD4-4D18-4ECD-A072-3F1CE92C4A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029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tx1"/>
        </a:buClr>
        <a:buSzPct val="80000"/>
        <a:buFont typeface="Corbe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SzPct val="80000"/>
        <a:buFont typeface="Corbe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SzPct val="80000"/>
        <a:buFont typeface="Corbe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SzPct val="80000"/>
        <a:buFont typeface="Corbe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SzPct val="80000"/>
        <a:buFont typeface="Corbe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SzPct val="80000"/>
        <a:buFont typeface="Corbe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SzPct val="80000"/>
        <a:buFont typeface="Corbe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SzPct val="80000"/>
        <a:buFont typeface="Corbe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SzPct val="80000"/>
        <a:buFont typeface="Corbe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983A30-EE30-137C-06EE-487A147A222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Infection control in Hemodialysis Units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82D747-5829-357A-D08B-303163542E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718366"/>
          </a:xfrm>
        </p:spPr>
        <p:txBody>
          <a:bodyPr>
            <a:normAutofit/>
          </a:bodyPr>
          <a:lstStyle/>
          <a:p>
            <a:r>
              <a:rPr lang="en-US" sz="2800" dirty="0"/>
              <a:t>Shahram Taheri M.D.</a:t>
            </a:r>
          </a:p>
          <a:p>
            <a:r>
              <a:rPr lang="en-US" sz="2800" dirty="0"/>
              <a:t>Associate Prof.</a:t>
            </a:r>
          </a:p>
          <a:p>
            <a:r>
              <a:rPr lang="en-US" sz="2800" dirty="0"/>
              <a:t>Isfahan univ. of Med. Sci.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5E8192-5D4D-BF42-2DC4-26A547401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405AB6E-7094-1A85-289D-FC4F65C105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1656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28A68F3-3DB8-ADAA-EADB-108AC292C5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20" y="65258"/>
            <a:ext cx="12166644" cy="6792742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8557FE5-D349-A47E-7E7C-EB396DD9CE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C73E4C-D807-E2CC-7F84-01CA7D9BAC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1340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3F70E9B-4921-7852-BC82-ADA92886EA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80" y="70930"/>
            <a:ext cx="12156485" cy="6787069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2578CDE-72FC-B71A-6CA9-0F612A034F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08F2C5-DA21-5959-ADD1-BDD742FE4A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157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55D31B2-8BA5-356E-A430-E7806D4CC3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17" y="81280"/>
            <a:ext cx="12137947" cy="677672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930BEFC-938B-0DF0-6EB6-2D8E32123D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BCC153-4523-A30C-5A99-0653FA3E92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7910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3E198AE-9F43-B781-CF48-FA187BD7B8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550"/>
            <a:ext cx="12237764" cy="6832449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FED1B2-BE53-D526-7B36-3A164C87EA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F3D3D2-D5A0-435A-6153-A561F4B1E7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6670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21A7774-5DF6-5E10-8950-22003F2AB1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76602"/>
            <a:ext cx="12029440" cy="6716139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3CEA61E-5243-6D09-932C-5A19C97B81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8E8573-FF72-84BF-1D05-37109023BE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1804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F759BF7-37C4-9A05-F12C-B630E7DFDD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004" y="142240"/>
            <a:ext cx="11891556" cy="6639158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EE5AF5F-B0F1-8EDD-F525-EB68D1B2A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65DDBF-04C9-E6FD-1AC5-D3A257174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8751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83774CA-7ED1-3581-E6C5-2A8D9ED80E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016" y="91440"/>
            <a:ext cx="12073984" cy="6741009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358C839-34F1-0BBB-650F-F13D0B0D0C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AA6245-C7E2-5012-19DD-6D243398EC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82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C752CA1-DF3A-9E37-A656-06AE9249A2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5764" y="0"/>
            <a:ext cx="12237764" cy="6832449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EA4424D-3449-9421-D3B4-E3FE3E7580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C1D17F-EC46-B293-7AC7-B23733B1B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2459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8EB449D-2CC1-393F-7C0C-33CA4B11E6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550"/>
            <a:ext cx="12237764" cy="6832449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2BAE012-ED16-B2A4-E117-B74D09526B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7846F5-8A23-305D-EAA2-4C7CE6FA7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174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0EBF7CF-47AF-1B0D-8DC4-72241DF744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Follow Safe Injection Practices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85E6F23-B908-9D7E-3674-C1C4C35E23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" indent="0" algn="l">
              <a:buNone/>
            </a:pPr>
            <a:r>
              <a:rPr lang="en-US" sz="2800" b="0" i="0" u="none" strike="noStrike" baseline="0" dirty="0">
                <a:solidFill>
                  <a:srgbClr val="C10000"/>
                </a:solidFill>
                <a:latin typeface="Calibri" panose="020F0502020204030204" pitchFamily="34" charset="0"/>
              </a:rPr>
              <a:t>Three things you need to know:</a:t>
            </a:r>
          </a:p>
          <a:p>
            <a:pPr marL="45720" indent="0" algn="l">
              <a:buNone/>
            </a:pPr>
            <a:r>
              <a:rPr lang="en-US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1.Needles and syringes are single use devices.</a:t>
            </a:r>
          </a:p>
          <a:p>
            <a:pPr marL="45720" indent="0">
              <a:buNone/>
            </a:pPr>
            <a:r>
              <a:rPr lang="en-US" sz="2800" b="1" i="0" u="none" strike="noStrike" baseline="0" dirty="0">
                <a:solidFill>
                  <a:srgbClr val="00B150"/>
                </a:solidFill>
                <a:latin typeface="Calibri-Bold"/>
              </a:rPr>
              <a:t>They should not be used for more than patient.</a:t>
            </a:r>
          </a:p>
          <a:p>
            <a:pPr marL="45720" indent="0" algn="l">
              <a:buNone/>
            </a:pPr>
            <a:r>
              <a:rPr lang="en-US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2. Do not administer medications from a single-</a:t>
            </a:r>
            <a:r>
              <a:rPr lang="en-US" sz="2800" b="1" i="0" u="none" strike="noStrike" baseline="0" dirty="0">
                <a:solidFill>
                  <a:srgbClr val="00B150"/>
                </a:solidFill>
                <a:latin typeface="Calibri-Bold"/>
              </a:rPr>
              <a:t>dose vial or IV bag to multiple patients.</a:t>
            </a:r>
          </a:p>
          <a:p>
            <a:pPr marL="45720" indent="0" algn="l">
              <a:buNone/>
            </a:pPr>
            <a:r>
              <a:rPr lang="en-US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3. Perform hand hygiene and cleanse the access port before injecting into it</a:t>
            </a:r>
            <a:endParaRPr lang="en-US" sz="28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7E1C787-8743-E3A7-4728-33ADFFC9C7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70919" y="497169"/>
            <a:ext cx="1689904" cy="1840302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1E27C31-DC2D-8134-811E-A8B152BAFD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97E69DD-CBEC-01B8-1121-C26FCB97C0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6894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42C9E9-ECB7-4A5A-289A-3A200469E6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612D1E-F82B-3AEF-B7AA-2624956989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1767840"/>
            <a:ext cx="10652760" cy="4724400"/>
          </a:xfrm>
        </p:spPr>
        <p:txBody>
          <a:bodyPr>
            <a:normAutofit/>
          </a:bodyPr>
          <a:lstStyle/>
          <a:p>
            <a:pPr algn="l"/>
            <a:r>
              <a:rPr lang="en-US" sz="2800" b="0" i="0" u="none" strike="noStrike" baseline="0" dirty="0">
                <a:solidFill>
                  <a:srgbClr val="FF0000"/>
                </a:solidFill>
                <a:latin typeface="ArialMT"/>
              </a:rPr>
              <a:t>• </a:t>
            </a:r>
            <a:r>
              <a:rPr lang="en-US" sz="2800" b="1" i="0" u="none" strike="noStrike" baseline="0" dirty="0">
                <a:solidFill>
                  <a:srgbClr val="FF0000"/>
                </a:solidFill>
                <a:latin typeface="Calibri-Bold"/>
              </a:rPr>
              <a:t>Part(1):</a:t>
            </a:r>
            <a:r>
              <a:rPr lang="en-US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Infections that Patients Can Get from Hemodialysis</a:t>
            </a:r>
          </a:p>
          <a:p>
            <a:pPr algn="l"/>
            <a:r>
              <a:rPr lang="en-US" sz="2800" b="0" i="0" u="none" strike="noStrike" baseline="0" dirty="0">
                <a:solidFill>
                  <a:srgbClr val="FF0000"/>
                </a:solidFill>
                <a:latin typeface="ArialMT"/>
              </a:rPr>
              <a:t>• </a:t>
            </a:r>
            <a:r>
              <a:rPr lang="en-US" sz="2800" b="1" i="0" u="none" strike="noStrike" baseline="0" dirty="0">
                <a:solidFill>
                  <a:srgbClr val="FF0000"/>
                </a:solidFill>
                <a:latin typeface="Calibri-Bold"/>
              </a:rPr>
              <a:t>part(2):</a:t>
            </a:r>
            <a:r>
              <a:rPr lang="en-US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Standard Precautions for all Healthcare Workers in all Healthcare Settings</a:t>
            </a:r>
          </a:p>
          <a:p>
            <a:pPr algn="l"/>
            <a:r>
              <a:rPr lang="en-US" sz="2800" b="0" i="0" u="none" strike="noStrike" baseline="0" dirty="0">
                <a:solidFill>
                  <a:srgbClr val="FF0000"/>
                </a:solidFill>
                <a:latin typeface="ArialMT"/>
              </a:rPr>
              <a:t>• </a:t>
            </a:r>
            <a:r>
              <a:rPr lang="en-US" sz="2800" b="1" i="0" u="none" strike="noStrike" baseline="0" dirty="0">
                <a:solidFill>
                  <a:srgbClr val="FF0000"/>
                </a:solidFill>
                <a:latin typeface="Calibri-Bold"/>
              </a:rPr>
              <a:t>part(3):</a:t>
            </a:r>
            <a:r>
              <a:rPr lang="en-US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Specific Infection Control Recommendations for Outpatient Hemodialysis Healthcare Workers</a:t>
            </a:r>
          </a:p>
          <a:p>
            <a:pPr algn="l"/>
            <a:r>
              <a:rPr lang="en-US" sz="2800" b="0" i="0" u="none" strike="noStrike" baseline="0" dirty="0">
                <a:solidFill>
                  <a:srgbClr val="FF0000"/>
                </a:solidFill>
                <a:latin typeface="ArialMT"/>
              </a:rPr>
              <a:t>• </a:t>
            </a:r>
            <a:r>
              <a:rPr lang="en-US" sz="2800" b="1" i="0" u="none" strike="noStrike" baseline="0" dirty="0">
                <a:solidFill>
                  <a:srgbClr val="FF0000"/>
                </a:solidFill>
                <a:latin typeface="Calibri-Bold"/>
              </a:rPr>
              <a:t>part(4):</a:t>
            </a:r>
            <a:r>
              <a:rPr lang="en-US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Infection Control Policies and Practices for Outpatient Hemodialysis Facilities</a:t>
            </a:r>
          </a:p>
          <a:p>
            <a:pPr algn="l"/>
            <a:r>
              <a:rPr lang="en-US" sz="2800" b="0" i="0" u="none" strike="noStrike" baseline="0" dirty="0">
                <a:solidFill>
                  <a:srgbClr val="FF0000"/>
                </a:solidFill>
                <a:latin typeface="ArialMT"/>
              </a:rPr>
              <a:t>• </a:t>
            </a:r>
            <a:r>
              <a:rPr lang="en-US" sz="2800" b="1" i="0" u="none" strike="noStrike" baseline="0" dirty="0">
                <a:solidFill>
                  <a:srgbClr val="FF0000"/>
                </a:solidFill>
                <a:latin typeface="Calibri-Bold"/>
              </a:rPr>
              <a:t>part(5):</a:t>
            </a:r>
            <a:r>
              <a:rPr lang="en-US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Educating your Patients and their Caregivers Recap: Preventing Infections in Hemodialysis Settings</a:t>
            </a:r>
            <a:endParaRPr lang="en-US" sz="40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3C8B9A-F238-D58A-EFE0-90A96DD115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5D1A4F-554C-2D49-D524-D2AAA729D3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4141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71643AC-C3DE-6C12-600A-1DC93E7247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80" y="70931"/>
            <a:ext cx="12110720" cy="6761518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E25A9CC-BE35-0C9C-4CED-C5A2A359AF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50AD14-798C-D14D-5C4F-7E53245EF0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8757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7B7B6C-E252-B0B2-D8BF-8E7FD23277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400" y="162560"/>
            <a:ext cx="11864980" cy="662432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FF6E8B4-A59D-54ED-4934-F5308DE7BE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C2DD3E-40AC-F939-D0DF-69B47A805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2060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A288209-7AB9-8A6F-BB37-DB74C96360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19" y="71120"/>
            <a:ext cx="12156145" cy="678688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F233B2C-8E16-4A94-4E93-85164DBA78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5C1982-4EBE-9105-C967-0528C689D0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5255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EB10C3C-BEDC-5702-A832-D4DCF5E090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551"/>
            <a:ext cx="12192000" cy="6806898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A7A7977-AB9D-24E7-2530-AD4F91AD83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7D66A2-240D-486C-C34A-4CD77F69A5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8819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E62AD32-1FE1-70B8-7973-E85892A5C6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19" y="71120"/>
            <a:ext cx="12156145" cy="678688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46633CA-A880-465B-005F-43D80FAEC5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5EA8B5-28B9-6770-56E8-0FC5B74B9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6092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23A2250-3767-67F1-CE51-0B4A9FCCA2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20" y="65258"/>
            <a:ext cx="12166644" cy="6792742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6220A06-F939-29D3-32AB-48612010EE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B29C90-3A46-92F5-A651-D9D8FE99D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8845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3949FF1-9829-B3D8-A2BF-2B32BE488E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13" y="101600"/>
            <a:ext cx="11919573" cy="66548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721655A-494C-CC48-A285-83FE176D59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25FBA4-7664-1177-390D-02D7BFF21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727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DD9CBB1-45EC-5391-9C0F-3F625DD3F7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60" y="87948"/>
            <a:ext cx="11980422" cy="6688772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00DB6BA-4658-ADB8-711A-1FCF235ED8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684390-C13E-6BBA-13A1-1B830F3DC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2300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CD848EF-F444-04CB-233B-63B3D23D44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016" y="91440"/>
            <a:ext cx="11921584" cy="6655923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841E51-411A-262E-9589-82C8DBFA8A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274E3C-0F08-C9FD-77EC-E72AE2BAD7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28061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F627671-985D-6847-3072-6DABB1A346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10637"/>
            <a:ext cx="11927840" cy="6659416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E95E556-214F-842F-746A-273A7D88B7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82F538-648F-9C62-6E1B-3A1689CB9F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3358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924618-E9B2-DDE3-B7FB-72C768BA44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Why Hemodialysis units are specific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0CBDF1-EEA5-CC6E-538F-60584A7DF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1965960"/>
            <a:ext cx="9906000" cy="4282440"/>
          </a:xfrm>
        </p:spPr>
        <p:txBody>
          <a:bodyPr>
            <a:normAutofit/>
          </a:bodyPr>
          <a:lstStyle/>
          <a:p>
            <a:r>
              <a:rPr lang="en-US" sz="2800" dirty="0"/>
              <a:t>Multiple patients receive extracorporeal treatment with prolonged blood exposures in the same area.</a:t>
            </a:r>
          </a:p>
          <a:p>
            <a:r>
              <a:rPr lang="en-US" sz="2800" dirty="0"/>
              <a:t>Usually with one health-care worker (HCW) caring for more than one patient at the same Time.</a:t>
            </a:r>
          </a:p>
          <a:p>
            <a:r>
              <a:rPr lang="en-US" sz="2800" dirty="0"/>
              <a:t>In patients on dialysis, there is impairment of several aspects of lymphocyte and granulocyte function. </a:t>
            </a:r>
          </a:p>
          <a:p>
            <a:r>
              <a:rPr lang="en-US" sz="2800" dirty="0"/>
              <a:t>Unidentified uremic toxins are thought to be responsible;</a:t>
            </a:r>
          </a:p>
          <a:p>
            <a:r>
              <a:rPr lang="en-US" sz="2800" dirty="0"/>
              <a:t>Malnutrition or vitamin D deficiency can sometimes be contributory factors.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A8965D-BAA1-4560-44DF-23D5C8B0E4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97E2F7-F6C8-7160-6FD9-C1AA287535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7042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CFBBA1C-926C-49EC-E38E-3A1D1708C9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5765" y="0"/>
            <a:ext cx="12283529" cy="6858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EDE0D20-CF14-95C5-23E4-38331D925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FA974D-1E16-CBD0-15F1-55103769B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73897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418C5F7-9C7C-44F5-5963-C7141837EE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015" y="91440"/>
            <a:ext cx="11974167" cy="668528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1F37ED3-09E4-83F2-323D-FA9B37BF6B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2D77ED-FA30-DC0C-15A2-C6F106C3A7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61125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F937944-6182-5C98-6D85-ABC830B479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17" y="81280"/>
            <a:ext cx="12137947" cy="677672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FF4AEBF-6B1D-2238-1BD8-5E415B6592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543239-6ED6-3E55-65DE-0D89172AD5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33167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DC82ED3-CE4D-9095-BF54-D75EAF5214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240" y="104964"/>
            <a:ext cx="11958320" cy="6676433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0FEA1-6AFB-4045-9F98-E3474AB438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51F5E5-AA2D-78D9-7F60-18E529A8C2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51965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4C6B46C-B92C-4D6D-9B5E-28F9E5ED41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19" y="71120"/>
            <a:ext cx="12156145" cy="678688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0551E9A-D9FF-8BC8-DC38-F65B369341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EC8F87-78C2-B1FC-7C75-4D2FEF411F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30996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E0FD55E-F548-98CC-2218-CB006FFEEE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17" y="81280"/>
            <a:ext cx="12137947" cy="677672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6D02711-4429-B42C-473A-E7EBF76F2F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BAACD4-072F-CAB0-086C-CCCF4A3E2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19605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4EAD001-F70E-80D8-69CB-40167772BF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5764" y="0"/>
            <a:ext cx="12166644" cy="6792742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6032CE4-E134-49AD-A4F8-04AA4F7E4B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EA8142-B6A2-901F-AD7C-A7BE7BCE3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51897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7CD3DF1-C83D-7959-09A1-D443EA2679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19" y="71120"/>
            <a:ext cx="12010563" cy="67056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14CBE1C-515F-935D-81DE-08471D0E21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E5A527-E2A2-939D-87F3-27563C26C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18285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15085BC-1F94-DC86-E324-AE538E58A9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10636"/>
            <a:ext cx="11921584" cy="6655923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4F72372-2575-19DE-C011-51A5718092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F42BF8-E12C-51D8-EE64-EF780DA76D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62802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65CFF16-F882-E7FB-6A98-9391216AF1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015" y="91440"/>
            <a:ext cx="12119749" cy="676656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D31DA6B-4B4B-A892-8632-91885C9AF2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BF9B38-B30D-22A2-AFD8-F0E8AF6384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8705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E98005-1F6B-EE89-3FDE-0D7F558064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Increased susceptibility to infection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2C5799-BBAC-FC8F-05EE-BCA42E3A8C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b="1" i="1" dirty="0"/>
              <a:t>Frequency of bacterial infections: </a:t>
            </a:r>
          </a:p>
          <a:p>
            <a:r>
              <a:rPr lang="en-US" sz="2800" dirty="0"/>
              <a:t>Bacterial infections occur more often in patients on dialysis than in their nonuremic counterparts; </a:t>
            </a:r>
          </a:p>
          <a:p>
            <a:r>
              <a:rPr lang="en-US" sz="2800" dirty="0"/>
              <a:t>the increase is related not only to immune system dysfunction associated with uremia, but also to frequent violation of normal skin and mucosal barriers.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22E898-E9E0-9C34-C57C-F2C3D4CFC1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EF40FF8-E3F3-B826-2ACA-C509F49174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25133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4D3AD74-6559-46AF-F32F-22A535B2AD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14" y="101600"/>
            <a:ext cx="11846782" cy="661416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415DE0F-786F-8F46-B747-6527E4787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8DE3E8-E482-5F7F-0EDD-B76D26830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81115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CADF669-D0F2-2C6A-B42A-99775D8594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5765" y="0"/>
            <a:ext cx="12156145" cy="678688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F8C550F-F98A-C8D4-EEBF-D315CE2FA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85E42A-469C-D196-4C53-F1618F1DF1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39372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749A830-BFED-9CDD-CB65-65EA0593D5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17" y="81280"/>
            <a:ext cx="11955969" cy="667512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89B7C9A-329B-2A19-88C5-F9ED64D89F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44A622-24F9-5EDA-A604-1AA94ED25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0200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4E4A943-BBA6-A6F9-D2F4-0081CF6BC4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202" y="152400"/>
            <a:ext cx="11883178" cy="663448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723978B-F6A5-6891-2563-131F01FC92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03822E-1DB7-DD1B-4344-6854353A47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4317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C3C721-86ED-978B-C385-DFDD33CFFD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Vaccine-Preventable Infections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427BEB-D318-8B19-D46C-3ED54BF0CA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In patients on dialysis, the antibody response to a number of commonly used vaccines is suboptimal. </a:t>
            </a:r>
          </a:p>
          <a:p>
            <a:r>
              <a:rPr lang="en-US" sz="2800" dirty="0"/>
              <a:t>Nevertheless, vaccination against pneumococcus, influenza, and hepatitis is believed to be indicated for almost all patients on dialysis. </a:t>
            </a:r>
          </a:p>
          <a:p>
            <a:r>
              <a:rPr lang="en-US" sz="2800" dirty="0"/>
              <a:t>For all vaccines other than hepatitis B, the dosages are identical to those used in the general population.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4CB90D-7B20-F962-EFEF-BFFEB2E7FF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7BBAFDC-6BAD-83DF-D1BD-3F5F1533AB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71575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C3C721-86ED-978B-C385-DFDD33CFFD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Vaccine-Preventable Infections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427BEB-D318-8B19-D46C-3ED54BF0CA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Vaccines recommended for individuals with ESKD include yearly:</a:t>
            </a:r>
          </a:p>
          <a:p>
            <a:r>
              <a:rPr lang="en-US" sz="2800" dirty="0"/>
              <a:t>Recombinant influenza vaccine, </a:t>
            </a:r>
          </a:p>
          <a:p>
            <a:r>
              <a:rPr lang="en-US" sz="2800" dirty="0"/>
              <a:t>One dose of tetanus-diphtheria-acellular pertussis at least once as an adult and then a tetanus booster every 10 years, </a:t>
            </a:r>
          </a:p>
          <a:p>
            <a:r>
              <a:rPr lang="en-US" sz="2800" dirty="0"/>
              <a:t>Two doses of the Shingrix recombinant zoster vaccine (RSV), </a:t>
            </a:r>
          </a:p>
          <a:p>
            <a:r>
              <a:rPr lang="en-US" sz="2800" dirty="0"/>
              <a:t>The 9-valent human papillomavirus (HPV) vaccine (through age 26 at least but consider in up to age 45),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81E588-1930-65FE-EDC8-FBB1EE2031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385E671-32C4-10A2-DBB2-844825C075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86848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C3C721-86ED-978B-C385-DFDD33CFFD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Vaccine-Preventable Infections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427BEB-D318-8B19-D46C-3ED54BF0CA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One dose of 15-valent pneumococcal conjugate vaccine (PCV15), and then the 23-valent pneumococcal polysaccharide vaccine (PPSV23) or alternatively, one dose of the 20-valent pneumococcal conjugate vaccine (PCV20). </a:t>
            </a:r>
          </a:p>
          <a:p>
            <a:r>
              <a:rPr lang="en-US" sz="2800" dirty="0"/>
              <a:t>COVID-19 vaccination and yearly boosters are currently recommended by the US CDC and many other countries.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78765E-29F5-680A-2AF7-7FAC97D932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30BF40-AC98-2ACE-9632-5251B3069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34899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C3C721-86ED-978B-C385-DFDD33CFFD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dirty="0"/>
              <a:t>Vaccination against hepatitis B.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427BEB-D318-8B19-D46C-3ED54BF0CA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All patients on dialysis except those who are HBsAg or </a:t>
            </a:r>
            <a:r>
              <a:rPr lang="en-US" sz="2800" dirty="0" err="1"/>
              <a:t>HBsAb</a:t>
            </a:r>
            <a:r>
              <a:rPr lang="en-US" sz="2800" dirty="0"/>
              <a:t> positive should receive the hepatitis B vaccine. </a:t>
            </a:r>
          </a:p>
          <a:p>
            <a:r>
              <a:rPr lang="en-US" sz="2800" dirty="0"/>
              <a:t>To increase the chances of successful vaccination, the dosage of hepatitis B vaccine in patients on dialysis should be twice the normal amount. </a:t>
            </a:r>
          </a:p>
          <a:p>
            <a:r>
              <a:rPr lang="en-US" sz="2800" dirty="0"/>
              <a:t>Giving an additional dose, especially if there is a fall in antibody titer below 10 </a:t>
            </a:r>
            <a:r>
              <a:rPr lang="en-US" sz="2800" dirty="0" err="1"/>
              <a:t>mIU</a:t>
            </a:r>
            <a:r>
              <a:rPr lang="en-US" sz="2800" dirty="0"/>
              <a:t>/mL, can be done. 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3F93E7-3BF6-6A51-8C0D-0123B5BD2E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11A932E-F9A2-C0C0-12B2-6D82E226A0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59219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C3C721-86ED-978B-C385-DFDD33CFFD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dirty="0"/>
              <a:t>Vaccination against hepatitis B.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427BEB-D318-8B19-D46C-3ED54BF0CA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The injection series depends upon the brand of hepatitis B vaccine. </a:t>
            </a:r>
          </a:p>
          <a:p>
            <a:r>
              <a:rPr lang="en-US" sz="2800" dirty="0"/>
              <a:t>The more recent </a:t>
            </a:r>
            <a:r>
              <a:rPr lang="en-US" sz="2800" dirty="0" err="1"/>
              <a:t>Heplisav</a:t>
            </a:r>
            <a:r>
              <a:rPr lang="en-US" sz="2800" dirty="0"/>
              <a:t> (</a:t>
            </a:r>
            <a:r>
              <a:rPr lang="en-US" sz="2800" dirty="0" err="1"/>
              <a:t>HepB</a:t>
            </a:r>
            <a:r>
              <a:rPr lang="en-US" sz="2800" dirty="0"/>
              <a:t>-CpG) requires two shots about a month apart. </a:t>
            </a:r>
          </a:p>
          <a:p>
            <a:r>
              <a:rPr lang="en-US" sz="2800" dirty="0"/>
              <a:t>Injection into the gluteal muscle is not recommended because gluteal injection has been associated with failure to develop antibody or with loss of antibody 6 months to 1 year following immunization.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A92C2B-6E4F-812B-9C51-F230E9D2A6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8BBA16-99BE-F37C-B96D-0415FAAB18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11700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8777CF5-C690-2C2B-A897-07EC327599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80" y="1188720"/>
            <a:ext cx="12137635" cy="450088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EA9354F-5CCF-CE6E-42CE-7056BB9ED9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F58357-7C41-3B59-6C17-AF19DFDAD2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9080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E98005-1F6B-EE89-3FDE-0D7F558064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Increased susceptibility to infection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2C5799-BBAC-FC8F-05EE-BCA42E3A8C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b="1" i="1" dirty="0"/>
              <a:t>Severity of bacterial infections:</a:t>
            </a:r>
          </a:p>
          <a:p>
            <a:r>
              <a:rPr lang="en-US" sz="2800" dirty="0"/>
              <a:t>Owing to the presence of vascular access, infections in patients on hemodialysis (HD) are often associated with bacteremia, and there is a substantial risk of serious complications such as endocarditis, osteomyelitis, and epidural abscess. </a:t>
            </a:r>
          </a:p>
          <a:p>
            <a:r>
              <a:rPr lang="en-US" sz="2800" dirty="0"/>
              <a:t>Use of an HD catheter is associated with a 3-fold increase in hospitalization and death from septic complications as compared with the use of a native or graft fistula.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4E7D8A-6C0C-9321-CA5B-C67A3F13AB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92832BC-330D-F06D-CF6C-718787495E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23394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52E822E-856A-E4E7-E0F8-801D963156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5764" y="0"/>
            <a:ext cx="12156484" cy="678707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1E89678-EE98-F6BA-F4CD-410E0EA74B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E5A3BD-73B9-4D79-DFC9-A61681881A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40878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20D679A-AA9E-DA85-FF81-125271DDF5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5765" y="0"/>
            <a:ext cx="12283529" cy="6858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43BA865-09D5-099C-2052-B389CCA550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50AB41-02C1-FA42-EDF6-938855B0D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41702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1A28FC-07C0-9252-E80D-4D0A8E6FD7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080" y="99292"/>
            <a:ext cx="12105684" cy="6758707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2877561-D623-6A93-4C2F-16BF44DB54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AE007A-31C3-4F20-3B40-BFB4654671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85705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9507C3-9667-119B-7AE4-055527D560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3-Preventing the Spread of Bacterial Infections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A6B4B8-7318-37AB-F268-C71B80ABA1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2057400"/>
            <a:ext cx="9872871" cy="4343400"/>
          </a:xfrm>
        </p:spPr>
        <p:txBody>
          <a:bodyPr>
            <a:normAutofit/>
          </a:bodyPr>
          <a:lstStyle/>
          <a:p>
            <a:pPr algn="l"/>
            <a:r>
              <a:rPr lang="en-US" sz="2800" b="1" i="0" u="none" strike="noStrike" baseline="0" dirty="0">
                <a:solidFill>
                  <a:srgbClr val="000000"/>
                </a:solidFill>
                <a:latin typeface="Calibri-Bold"/>
              </a:rPr>
              <a:t>Hemodialysis patients who might be at increased risk for spreading germs to other patients include those with:</a:t>
            </a:r>
          </a:p>
          <a:p>
            <a:pPr algn="l"/>
            <a:r>
              <a:rPr lang="en-US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– An </a:t>
            </a:r>
            <a:r>
              <a:rPr lang="en-US" sz="2800" b="1" i="0" u="none" strike="noStrike" baseline="0" dirty="0">
                <a:solidFill>
                  <a:srgbClr val="78933C"/>
                </a:solidFill>
                <a:latin typeface="Calibri-Bold"/>
              </a:rPr>
              <a:t>infected skin wound </a:t>
            </a:r>
            <a:r>
              <a:rPr lang="en-US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with drainage that is not contained by dressings.</a:t>
            </a:r>
          </a:p>
          <a:p>
            <a:pPr algn="l"/>
            <a:r>
              <a:rPr lang="en-US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– </a:t>
            </a:r>
            <a:r>
              <a:rPr lang="en-US" sz="2800" b="1" i="0" u="none" strike="noStrike" baseline="0" dirty="0">
                <a:solidFill>
                  <a:srgbClr val="78933C"/>
                </a:solidFill>
                <a:latin typeface="Calibri-Bold"/>
              </a:rPr>
              <a:t>Fecal incontinence </a:t>
            </a:r>
            <a:r>
              <a:rPr lang="en-US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or uncontrolled diarrhea.</a:t>
            </a:r>
          </a:p>
          <a:p>
            <a:pPr algn="l"/>
            <a:r>
              <a:rPr lang="en-US" sz="2800" b="1" i="0" u="none" strike="noStrike" baseline="0" dirty="0">
                <a:solidFill>
                  <a:srgbClr val="000000"/>
                </a:solidFill>
                <a:latin typeface="Calibri-Bold"/>
              </a:rPr>
              <a:t>For these patients use the following precautions:</a:t>
            </a:r>
          </a:p>
          <a:p>
            <a:r>
              <a:rPr lang="en-US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– </a:t>
            </a:r>
            <a:r>
              <a:rPr lang="en-US" sz="2800" b="1" i="0" u="none" strike="noStrike" baseline="0" dirty="0">
                <a:solidFill>
                  <a:srgbClr val="E56D0A"/>
                </a:solidFill>
                <a:latin typeface="Calibri-Bold"/>
              </a:rPr>
              <a:t>Wear a gown and gloves </a:t>
            </a:r>
            <a:r>
              <a:rPr lang="en-US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when you are caring for the patient and remove the gown and gloves when you are finished caring for the patient.</a:t>
            </a:r>
          </a:p>
          <a:p>
            <a:pPr algn="l"/>
            <a:endParaRPr lang="en-US" sz="2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20AA5F-725F-B176-0800-F65D34B4A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F274981-F6CC-B274-8699-7499249C3D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85747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9507C3-9667-119B-7AE4-055527D560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3-Preventing the Spread of Bacterial Infections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A6B4B8-7318-37AB-F268-C71B80ABA1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– </a:t>
            </a:r>
            <a:r>
              <a:rPr lang="en-US" sz="2800" b="1" i="0" u="none" strike="noStrike" baseline="0" dirty="0">
                <a:solidFill>
                  <a:srgbClr val="E56D0A"/>
                </a:solidFill>
                <a:latin typeface="Calibri-Bold"/>
              </a:rPr>
              <a:t>Do not wear the same gown </a:t>
            </a:r>
            <a:r>
              <a:rPr lang="en-US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when caring for other patients.</a:t>
            </a:r>
          </a:p>
          <a:p>
            <a:pPr algn="l"/>
            <a:r>
              <a:rPr lang="en-US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–Patients with respiratory illness and a fever are at risk of spreading bacterial and viral respiratory infections.</a:t>
            </a:r>
          </a:p>
          <a:p>
            <a:pPr algn="l"/>
            <a:r>
              <a:rPr lang="en-US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These patients should be dialyzed </a:t>
            </a:r>
            <a:r>
              <a:rPr lang="en-US" sz="2800" b="1" i="0" u="none" strike="noStrike" baseline="0" dirty="0">
                <a:solidFill>
                  <a:srgbClr val="E56D0A"/>
                </a:solidFill>
                <a:latin typeface="Calibri-Bold"/>
              </a:rPr>
              <a:t>at least 6 feet away from other patient stations or any shared supplies</a:t>
            </a:r>
            <a:endParaRPr lang="en-US" sz="28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BDCB7F-5E77-2BC5-1904-97A9C6C0BB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0426CD8-87A8-7611-AC5D-BAC40DBA4F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97632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8012A22-2420-D07E-1F2E-16D4449262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06" y="71119"/>
            <a:ext cx="12036274" cy="6723293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EB003A2-8CFC-4CE5-E98A-8D4BDEE1DF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97A825-6EDF-6BCF-7C2E-F9BA57E196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23254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80577B-E0D0-E8E9-3662-C03A435220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19" y="71120"/>
            <a:ext cx="12156145" cy="678688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26E667C-6F4F-9FB5-0C11-9CE854B136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BC8345-5A98-8675-2A2D-5E02A3DCEE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27458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87CD7BD-9D2B-A4F1-F0ED-626DEBDB62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411" y="111760"/>
            <a:ext cx="11919573" cy="66548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0CFDD9E-0E63-1DBE-B7AF-6559DA254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C175EA-6127-C2B0-D635-8C9FD3EE51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25310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F4D1D8-F276-D92D-4042-43111B044E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Patients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FBD5EB-C813-916F-1B60-6B7CCA16C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Wear a mask </a:t>
            </a:r>
            <a:r>
              <a:rPr lang="en-US" sz="2800" b="0" i="0" u="none" strike="noStrike" baseline="0" dirty="0">
                <a:solidFill>
                  <a:srgbClr val="FF0000"/>
                </a:solidFill>
                <a:latin typeface="Calibri" panose="020F0502020204030204" pitchFamily="34" charset="0"/>
              </a:rPr>
              <a:t>during initiation and discontinuation </a:t>
            </a:r>
            <a:r>
              <a:rPr lang="en-US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of dialysis treatment specially  if </a:t>
            </a:r>
            <a:r>
              <a:rPr lang="en-US" sz="2800" b="0" i="0" u="none" strike="noStrike" baseline="0" dirty="0">
                <a:solidFill>
                  <a:srgbClr val="FF0000"/>
                </a:solidFill>
                <a:latin typeface="Calibri" panose="020F0502020204030204" pitchFamily="34" charset="0"/>
              </a:rPr>
              <a:t>vascular access is a catheter</a:t>
            </a:r>
            <a:r>
              <a:rPr lang="en-US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.</a:t>
            </a:r>
          </a:p>
          <a:p>
            <a:pPr algn="l"/>
            <a:r>
              <a:rPr lang="en-US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Wear a mask in an HD facility when experiencing </a:t>
            </a:r>
            <a:r>
              <a:rPr lang="en-US" sz="2800" b="0" i="0" u="none" strike="noStrike" baseline="0" dirty="0">
                <a:solidFill>
                  <a:srgbClr val="FF0000"/>
                </a:solidFill>
                <a:latin typeface="Calibri" panose="020F0502020204030204" pitchFamily="34" charset="0"/>
              </a:rPr>
              <a:t>symptoms of an upper respiratory illness.</a:t>
            </a:r>
            <a:endParaRPr lang="en-US" sz="32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86E55B-563B-588E-63E3-42CD1D59D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4D100B7-A3ED-2E9D-FEDE-B12D2B8C2E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32054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ACAEE-FE12-C45C-80B7-19D195D7C1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Employees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E4706F-EB3E-782C-7ABB-58A6DEDEA8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2057400"/>
            <a:ext cx="9872871" cy="4302760"/>
          </a:xfrm>
        </p:spPr>
        <p:txBody>
          <a:bodyPr>
            <a:normAutofit/>
          </a:bodyPr>
          <a:lstStyle/>
          <a:p>
            <a:r>
              <a:rPr lang="en-US" sz="2800" b="1" i="1" dirty="0"/>
              <a:t>• Lab-style cover coats:</a:t>
            </a:r>
          </a:p>
          <a:p>
            <a:r>
              <a:rPr lang="en-US" sz="2800" dirty="0"/>
              <a:t>• Regular cotton .</a:t>
            </a:r>
          </a:p>
          <a:p>
            <a:r>
              <a:rPr lang="en-US" sz="2800" dirty="0"/>
              <a:t>• Either type of lab coat must be removed if it becomes soiled or wet.</a:t>
            </a:r>
          </a:p>
          <a:p>
            <a:r>
              <a:rPr lang="en-US" sz="2800" dirty="0"/>
              <a:t>• Either type of lab coat must be removed prior to leaving the unit and for breaks and lunch.</a:t>
            </a:r>
          </a:p>
          <a:p>
            <a:r>
              <a:rPr lang="en-US" sz="2800" b="1" i="1" dirty="0"/>
              <a:t>• Full isolation or fluid resistant gowns :</a:t>
            </a:r>
          </a:p>
          <a:p>
            <a:r>
              <a:rPr lang="en-US" sz="2800" dirty="0"/>
              <a:t>• Be worn when caring for an isolation patient with HBV.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3649B9-42F6-E48A-616F-119564639C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BEF447-627D-617A-BFE5-B104F78624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1840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E10300-41E0-EBED-59EF-931C7470C1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DERANGEMENT OF TEMPERATURE CONTROL IN UREMIA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7E2DF8-A598-353C-3B12-869B53BE8E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840" y="1965960"/>
            <a:ext cx="11236960" cy="4546600"/>
          </a:xfrm>
        </p:spPr>
        <p:txBody>
          <a:bodyPr>
            <a:normAutofit/>
          </a:bodyPr>
          <a:lstStyle/>
          <a:p>
            <a:pPr algn="l"/>
            <a:r>
              <a:rPr lang="en-US" sz="2800" b="1" i="0" u="none" strike="noStrike" baseline="0" dirty="0">
                <a:solidFill>
                  <a:srgbClr val="004686"/>
                </a:solidFill>
                <a:latin typeface="LiberationSans-Bold"/>
              </a:rPr>
              <a:t>Baseline hypothermia in patients with uremia</a:t>
            </a:r>
            <a:r>
              <a:rPr lang="en-US" sz="2800" b="1" dirty="0">
                <a:solidFill>
                  <a:srgbClr val="004686"/>
                </a:solidFill>
                <a:latin typeface="LiberationSans-Bold"/>
              </a:rPr>
              <a:t>:</a:t>
            </a:r>
            <a:r>
              <a:rPr lang="en-US" sz="2800" b="1" i="0" u="none" strike="noStrike" baseline="0" dirty="0">
                <a:solidFill>
                  <a:srgbClr val="004686"/>
                </a:solidFill>
                <a:latin typeface="LiberationSans-Bold"/>
              </a:rPr>
              <a:t> </a:t>
            </a:r>
          </a:p>
          <a:p>
            <a:pPr algn="l"/>
            <a:r>
              <a:rPr lang="en-US" sz="2800" b="0" i="0" u="none" strike="noStrike" baseline="0" dirty="0">
                <a:solidFill>
                  <a:srgbClr val="000000"/>
                </a:solidFill>
                <a:latin typeface="LiberationSerif"/>
              </a:rPr>
              <a:t>In about 50% of patients on HD, the predialysis body temperature is subnormal. The reason for this is unknown.</a:t>
            </a:r>
          </a:p>
          <a:p>
            <a:pPr algn="l"/>
            <a:r>
              <a:rPr lang="en-US" sz="2800" b="1" i="0" u="none" strike="noStrike" baseline="0" dirty="0">
                <a:solidFill>
                  <a:srgbClr val="004686"/>
                </a:solidFill>
                <a:latin typeface="LiberationSans-Bold"/>
              </a:rPr>
              <a:t>Reduced </a:t>
            </a:r>
            <a:r>
              <a:rPr lang="en-US" sz="2800" b="1" i="0" u="none" strike="noStrike" baseline="0" dirty="0" err="1">
                <a:solidFill>
                  <a:srgbClr val="004686"/>
                </a:solidFill>
                <a:latin typeface="LiberationSans-Bold"/>
              </a:rPr>
              <a:t>pyrexic</a:t>
            </a:r>
            <a:r>
              <a:rPr lang="en-US" sz="2800" b="1" i="0" u="none" strike="noStrike" baseline="0" dirty="0">
                <a:solidFill>
                  <a:srgbClr val="004686"/>
                </a:solidFill>
                <a:latin typeface="LiberationSans-Bold"/>
              </a:rPr>
              <a:t> response associated with infections: </a:t>
            </a:r>
          </a:p>
          <a:p>
            <a:pPr algn="l"/>
            <a:r>
              <a:rPr lang="en-US" sz="2800" b="0" i="0" u="none" strike="noStrike" baseline="0" dirty="0">
                <a:solidFill>
                  <a:srgbClr val="000000"/>
                </a:solidFill>
                <a:latin typeface="LiberationSerif"/>
              </a:rPr>
              <a:t>Uremia per se does not appear to affect the temperature response to pyrogens. </a:t>
            </a:r>
          </a:p>
          <a:p>
            <a:pPr algn="l"/>
            <a:r>
              <a:rPr lang="en-US" sz="2800" b="0" i="0" u="none" strike="noStrike" baseline="0" dirty="0">
                <a:solidFill>
                  <a:srgbClr val="000000"/>
                </a:solidFill>
                <a:latin typeface="LiberationSerif"/>
              </a:rPr>
              <a:t>However, because of baseline hypothermia, and possibly because of frequently coexisting malnutrition, severe infections in some patients on dialysis may be associated with an attenuated or absent fever response.</a:t>
            </a:r>
            <a:endParaRPr lang="en-US" sz="28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23D185-5F86-B56A-86BE-6A0C817880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654332-72D9-FD2B-A620-941A2E137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09507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14D58-A4D0-010F-5122-E7480EE505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Gloves: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137068-E1AE-6976-C303-7670C8C96C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9280" y="1778000"/>
            <a:ext cx="10840720" cy="4318000"/>
          </a:xfrm>
        </p:spPr>
        <p:txBody>
          <a:bodyPr>
            <a:normAutofit fontScale="92500" lnSpcReduction="10000"/>
          </a:bodyPr>
          <a:lstStyle/>
          <a:p>
            <a:pPr marL="45720" indent="0" algn="l">
              <a:buNone/>
            </a:pPr>
            <a:r>
              <a:rPr lang="en-US" sz="2800" b="0" i="0" u="none" strike="noStrike" baseline="0" dirty="0">
                <a:solidFill>
                  <a:srgbClr val="000000"/>
                </a:solidFill>
                <a:latin typeface="ArialMT"/>
              </a:rPr>
              <a:t>• </a:t>
            </a:r>
            <a:r>
              <a:rPr lang="en-US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Worn whenever </a:t>
            </a:r>
            <a:r>
              <a:rPr lang="en-US" sz="2800" b="1" i="0" u="none" strike="noStrike" baseline="0" dirty="0">
                <a:solidFill>
                  <a:srgbClr val="0070C1"/>
                </a:solidFill>
                <a:latin typeface="Calibri-Bold"/>
              </a:rPr>
              <a:t>caring for a patient</a:t>
            </a:r>
            <a:r>
              <a:rPr lang="en-US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.</a:t>
            </a:r>
          </a:p>
          <a:p>
            <a:pPr marL="45720" indent="0" algn="l">
              <a:buNone/>
            </a:pPr>
            <a:r>
              <a:rPr lang="en-US" sz="2800" b="0" i="0" u="none" strike="noStrike" baseline="0" dirty="0">
                <a:solidFill>
                  <a:srgbClr val="000000"/>
                </a:solidFill>
                <a:latin typeface="ArialMT"/>
              </a:rPr>
              <a:t>• </a:t>
            </a:r>
            <a:r>
              <a:rPr lang="en-US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Worn when </a:t>
            </a:r>
            <a:r>
              <a:rPr lang="en-US" sz="2800" b="1" i="0" u="none" strike="noStrike" baseline="0" dirty="0">
                <a:solidFill>
                  <a:srgbClr val="0070C1"/>
                </a:solidFill>
                <a:latin typeface="Calibri-Bold"/>
              </a:rPr>
              <a:t>touching </a:t>
            </a:r>
            <a:r>
              <a:rPr lang="en-US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the patient’s </a:t>
            </a:r>
            <a:r>
              <a:rPr lang="en-US" sz="2800" b="1" i="0" u="none" strike="noStrike" baseline="0" dirty="0">
                <a:solidFill>
                  <a:srgbClr val="0070C1"/>
                </a:solidFill>
                <a:latin typeface="Calibri-Bold"/>
              </a:rPr>
              <a:t>medical equipment </a:t>
            </a:r>
            <a:r>
              <a:rPr lang="en-US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or handling lab specimens or used dialyzers.</a:t>
            </a:r>
          </a:p>
          <a:p>
            <a:pPr marL="45720" indent="0" algn="l">
              <a:buNone/>
            </a:pPr>
            <a:r>
              <a:rPr lang="en-US" sz="2800" b="0" i="0" u="none" strike="noStrike" baseline="0" dirty="0">
                <a:solidFill>
                  <a:srgbClr val="000000"/>
                </a:solidFill>
                <a:latin typeface="ArialMT"/>
              </a:rPr>
              <a:t>• </a:t>
            </a:r>
            <a:r>
              <a:rPr lang="en-US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Worn when </a:t>
            </a:r>
            <a:r>
              <a:rPr lang="en-US" sz="2800" b="1" i="0" u="none" strike="noStrike" baseline="0" dirty="0">
                <a:solidFill>
                  <a:srgbClr val="0070C1"/>
                </a:solidFill>
                <a:latin typeface="Calibri-Bold"/>
              </a:rPr>
              <a:t>cleaning machines, cleaning stations</a:t>
            </a:r>
            <a:r>
              <a:rPr lang="en-US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, or wiping up blood or other body fluid spills.</a:t>
            </a:r>
          </a:p>
          <a:p>
            <a:pPr marL="45720" indent="0" algn="l">
              <a:buNone/>
            </a:pPr>
            <a:r>
              <a:rPr lang="en-US" sz="2800" b="0" i="0" u="none" strike="noStrike" baseline="0" dirty="0">
                <a:solidFill>
                  <a:srgbClr val="0070C1"/>
                </a:solidFill>
                <a:latin typeface="ArialMT"/>
              </a:rPr>
              <a:t>• </a:t>
            </a:r>
            <a:r>
              <a:rPr lang="en-US" sz="2800" b="1" i="0" u="none" strike="noStrike" baseline="0" dirty="0">
                <a:solidFill>
                  <a:srgbClr val="0070C1"/>
                </a:solidFill>
                <a:latin typeface="Calibri-Bold"/>
              </a:rPr>
              <a:t>Changed whenever moving from one patient </a:t>
            </a:r>
            <a:r>
              <a:rPr lang="en-US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or machine to another.</a:t>
            </a:r>
          </a:p>
          <a:p>
            <a:pPr marL="45720" indent="0" algn="l">
              <a:buNone/>
            </a:pPr>
            <a:r>
              <a:rPr lang="en-US" sz="2800" b="0" i="0" u="none" strike="noStrike" baseline="0" dirty="0">
                <a:solidFill>
                  <a:srgbClr val="0070C1"/>
                </a:solidFill>
                <a:latin typeface="ArialMT"/>
              </a:rPr>
              <a:t>• </a:t>
            </a:r>
            <a:r>
              <a:rPr lang="en-US" sz="2800" b="1" i="0" u="none" strike="noStrike" baseline="0" dirty="0">
                <a:solidFill>
                  <a:srgbClr val="0070C1"/>
                </a:solidFill>
                <a:latin typeface="Calibri-Bold"/>
              </a:rPr>
              <a:t>Changed when moving from a dirty to a clean site</a:t>
            </a:r>
            <a:r>
              <a:rPr lang="en-US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/ task on the same patient</a:t>
            </a:r>
          </a:p>
          <a:p>
            <a:pPr marL="45720" indent="0" algn="l">
              <a:buNone/>
            </a:pPr>
            <a:r>
              <a:rPr lang="en-US" sz="2800" b="0" i="0" u="none" strike="noStrike" baseline="0" dirty="0">
                <a:solidFill>
                  <a:srgbClr val="000000"/>
                </a:solidFill>
                <a:latin typeface="ArialMT"/>
              </a:rPr>
              <a:t>• </a:t>
            </a:r>
            <a:r>
              <a:rPr lang="en-US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Changed </a:t>
            </a:r>
            <a:r>
              <a:rPr lang="en-US" sz="2800" b="1" i="0" u="none" strike="noStrike" baseline="0" dirty="0">
                <a:solidFill>
                  <a:srgbClr val="0070C1"/>
                </a:solidFill>
                <a:latin typeface="Calibri-Bold"/>
              </a:rPr>
              <a:t>after cannulation</a:t>
            </a:r>
            <a:r>
              <a:rPr lang="en-US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.</a:t>
            </a:r>
          </a:p>
          <a:p>
            <a:pPr marL="45720" indent="0" algn="l">
              <a:buNone/>
            </a:pPr>
            <a:r>
              <a:rPr lang="en-US" sz="2800" b="0" i="0" u="none" strike="noStrike" baseline="0" dirty="0">
                <a:solidFill>
                  <a:srgbClr val="0070C1"/>
                </a:solidFill>
                <a:latin typeface="ArialMT"/>
              </a:rPr>
              <a:t>• </a:t>
            </a:r>
            <a:r>
              <a:rPr lang="en-US" sz="2800" b="1" i="0" u="none" strike="noStrike" baseline="0" dirty="0">
                <a:solidFill>
                  <a:srgbClr val="0070C1"/>
                </a:solidFill>
                <a:latin typeface="Calibri-Bold"/>
              </a:rPr>
              <a:t>Removal </a:t>
            </a:r>
            <a:r>
              <a:rPr lang="en-US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of gloves should always </a:t>
            </a:r>
            <a:r>
              <a:rPr lang="en-US" sz="2800" b="1" i="0" u="none" strike="noStrike" baseline="0" dirty="0">
                <a:solidFill>
                  <a:srgbClr val="0070C1"/>
                </a:solidFill>
                <a:latin typeface="Calibri-Bold"/>
              </a:rPr>
              <a:t>be followed with hand hygiene.</a:t>
            </a:r>
            <a:endParaRPr lang="en-US" sz="28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C9B02D-F4BF-29C9-8423-64C5208B68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CBCD16-8582-A67E-4A46-67DC26731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31492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2CF77C-97CA-0C79-7AF4-0B3E3E6E4F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Mask: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03FB69-0A63-8062-B655-C919F5A31D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2057400"/>
            <a:ext cx="9872871" cy="4191000"/>
          </a:xfrm>
        </p:spPr>
        <p:txBody>
          <a:bodyPr>
            <a:normAutofit/>
          </a:bodyPr>
          <a:lstStyle/>
          <a:p>
            <a:pPr marL="45720" indent="0" algn="l">
              <a:buNone/>
            </a:pPr>
            <a:r>
              <a:rPr lang="en-US" sz="2800" b="0" i="0" u="none" strike="noStrike" baseline="0" dirty="0">
                <a:solidFill>
                  <a:srgbClr val="000000"/>
                </a:solidFill>
                <a:latin typeface="ArialMT"/>
              </a:rPr>
              <a:t>• </a:t>
            </a:r>
            <a:r>
              <a:rPr lang="en-US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Worn if </a:t>
            </a:r>
            <a:r>
              <a:rPr lang="en-US" sz="2800" b="1" i="0" u="none" strike="noStrike" baseline="0" dirty="0">
                <a:solidFill>
                  <a:srgbClr val="00B150"/>
                </a:solidFill>
                <a:latin typeface="Calibri-Bold"/>
              </a:rPr>
              <a:t>experiencing mild cold or cough illness </a:t>
            </a:r>
            <a:r>
              <a:rPr lang="en-US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in order to protect patients and other employees.</a:t>
            </a:r>
          </a:p>
          <a:p>
            <a:pPr marL="45720" indent="0" algn="l">
              <a:buNone/>
            </a:pPr>
            <a:r>
              <a:rPr lang="en-US" sz="2800" b="0" i="0" u="none" strike="noStrike" baseline="0" dirty="0">
                <a:solidFill>
                  <a:srgbClr val="C10000"/>
                </a:solidFill>
                <a:latin typeface="ArialMT"/>
              </a:rPr>
              <a:t>• </a:t>
            </a:r>
            <a:r>
              <a:rPr lang="en-US" sz="2800" b="1" i="0" u="none" strike="noStrike" baseline="0" dirty="0">
                <a:solidFill>
                  <a:srgbClr val="C10000"/>
                </a:solidFill>
                <a:latin typeface="Calibri-Bold"/>
              </a:rPr>
              <a:t>Face protection :</a:t>
            </a:r>
          </a:p>
          <a:p>
            <a:pPr marL="45720" indent="0" algn="l">
              <a:buNone/>
            </a:pPr>
            <a:r>
              <a:rPr lang="en-US" sz="2800" b="0" i="0" u="none" strike="noStrike" baseline="0" dirty="0">
                <a:solidFill>
                  <a:srgbClr val="000000"/>
                </a:solidFill>
                <a:latin typeface="ArialMT"/>
              </a:rPr>
              <a:t>• </a:t>
            </a:r>
            <a:r>
              <a:rPr lang="en-US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Worn during </a:t>
            </a:r>
            <a:r>
              <a:rPr lang="en-US" sz="2800" b="1" i="0" u="none" strike="noStrike" baseline="0" dirty="0">
                <a:solidFill>
                  <a:srgbClr val="0070C1"/>
                </a:solidFill>
                <a:latin typeface="Calibri-Bold"/>
              </a:rPr>
              <a:t>initiation and discontinuation </a:t>
            </a:r>
            <a:r>
              <a:rPr lang="en-US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of dialysis.</a:t>
            </a:r>
          </a:p>
          <a:p>
            <a:pPr marL="45720" indent="0" algn="l">
              <a:buNone/>
            </a:pPr>
            <a:r>
              <a:rPr lang="en-US" sz="2800" b="0" i="0" u="none" strike="noStrike" baseline="0" dirty="0">
                <a:solidFill>
                  <a:srgbClr val="000000"/>
                </a:solidFill>
                <a:latin typeface="ArialMT"/>
              </a:rPr>
              <a:t>• </a:t>
            </a:r>
            <a:r>
              <a:rPr lang="en-US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Worn during </a:t>
            </a:r>
            <a:r>
              <a:rPr lang="en-US" sz="2800" b="1" i="0" u="none" strike="noStrike" baseline="0" dirty="0">
                <a:solidFill>
                  <a:srgbClr val="0070C1"/>
                </a:solidFill>
                <a:latin typeface="Calibri-Bold"/>
              </a:rPr>
              <a:t>reprocessing dialyzers or cleaning equipment</a:t>
            </a:r>
            <a:r>
              <a:rPr lang="en-US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.</a:t>
            </a:r>
          </a:p>
          <a:p>
            <a:pPr marL="45720" indent="0" algn="l">
              <a:buNone/>
            </a:pPr>
            <a:r>
              <a:rPr lang="en-US" sz="2800" b="0" i="0" u="none" strike="noStrike" baseline="0" dirty="0">
                <a:solidFill>
                  <a:srgbClr val="000000"/>
                </a:solidFill>
                <a:latin typeface="ArialMT"/>
              </a:rPr>
              <a:t>• </a:t>
            </a:r>
            <a:r>
              <a:rPr lang="en-US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Worn when </a:t>
            </a:r>
            <a:r>
              <a:rPr lang="en-US" sz="2800" b="1" i="0" u="none" strike="noStrike" baseline="0" dirty="0">
                <a:solidFill>
                  <a:srgbClr val="0070C1"/>
                </a:solidFill>
                <a:latin typeface="Calibri-Bold"/>
              </a:rPr>
              <a:t>within 6 feet of an unmasked coughing </a:t>
            </a:r>
            <a:r>
              <a:rPr lang="en-US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patient.</a:t>
            </a:r>
          </a:p>
          <a:p>
            <a:pPr marL="45720" indent="0" algn="l">
              <a:buNone/>
            </a:pPr>
            <a:r>
              <a:rPr lang="en-US" sz="2800" b="0" i="0" u="none" strike="noStrike" baseline="0" dirty="0">
                <a:solidFill>
                  <a:srgbClr val="994807"/>
                </a:solidFill>
                <a:latin typeface="ArialMT"/>
              </a:rPr>
              <a:t>• </a:t>
            </a:r>
            <a:r>
              <a:rPr lang="en-US" sz="2800" b="1" i="0" u="none" strike="noStrike" baseline="0" dirty="0">
                <a:solidFill>
                  <a:srgbClr val="994807"/>
                </a:solidFill>
                <a:latin typeface="Calibri-Bold"/>
              </a:rPr>
              <a:t>Discarded between patients </a:t>
            </a:r>
            <a:r>
              <a:rPr lang="en-US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or if reusable, cleaned and disinfected between uses as indicated.</a:t>
            </a:r>
            <a:endParaRPr lang="en-US" sz="28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6E8F0C-BAA0-BF61-5534-32B03F4734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A8B834F-0563-F678-245B-EC6007014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08127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392640-FAD5-6943-8744-564C0E145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i="0" u="none" strike="noStrike" baseline="0" dirty="0">
                <a:solidFill>
                  <a:srgbClr val="763978"/>
                </a:solidFill>
                <a:latin typeface="LiberationSans-Bold"/>
              </a:rPr>
              <a:t>VENOUS CATHETER INFECTION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AB1FE8-A3D6-DE6E-E819-963D135548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Infections occur with venous catheters and at a rate substantially higher than with arteriovenous (AV) fistulas. </a:t>
            </a:r>
          </a:p>
          <a:p>
            <a:r>
              <a:rPr lang="en-US" sz="2800" dirty="0"/>
              <a:t>Infection is the leading cause of catheter loss and increases morbidity and mortality. </a:t>
            </a:r>
          </a:p>
          <a:p>
            <a:r>
              <a:rPr lang="en-US" sz="2800" dirty="0"/>
              <a:t>Most often, infection results from contamination of the catheter connectors, from lumen contamination during dialysis, or from infused solutions.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CAD6CC-951E-3588-30A8-9427DB5564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6693FB-A20C-24B7-B35F-99C1FAB39A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57623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392640-FAD5-6943-8744-564C0E145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i="0" u="none" strike="noStrike" baseline="0" dirty="0">
                <a:solidFill>
                  <a:srgbClr val="763978"/>
                </a:solidFill>
                <a:latin typeface="LiberationSans-Bold"/>
              </a:rPr>
              <a:t>VENOUS CATHETER INFECTION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AB1FE8-A3D6-DE6E-E819-963D135548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Infection also may arise from the migration of the patient’s own skin flora through the puncture site and onto the outer catheter surface.</a:t>
            </a:r>
          </a:p>
          <a:p>
            <a:r>
              <a:rPr lang="en-US" sz="2800" dirty="0"/>
              <a:t>Catheters can sometimes become colonized from more remote sites during bacteremia.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3A0226-8E65-E33E-223E-6ECA65A7BA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F873B9-A238-DDEC-83E5-179AA2570B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43587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D497D5-A91B-AA3C-49A8-8C8C252AA3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Exit-site infection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861B2A-8937-0065-BCD7-81B589FF6C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Can be diagnosed when there is erythema, discharge, crusting, and tenderness at the skin exit site, but no tunnel tenderness or purulence. </a:t>
            </a:r>
          </a:p>
          <a:p>
            <a:r>
              <a:rPr lang="en-US" sz="2800" dirty="0"/>
              <a:t>Treatment with topical antibiotic cream and oral antibiotics may be sufficient. </a:t>
            </a:r>
          </a:p>
          <a:p>
            <a:r>
              <a:rPr lang="en-US" sz="2800" dirty="0"/>
              <a:t>These infections can be prevented by meticulous exit-site care. 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838409-6F9E-4FFE-6655-0B6D08904A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AA51214-CE7D-E79C-98D3-D571E6EBA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12031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908CE67-6F58-0983-72EB-168E4D3EFD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6569" y="22161"/>
            <a:ext cx="9059159" cy="6806529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F2C0BEC-511D-49EF-ACC7-62CA048AF6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DF5BDB-1CF2-5835-8BE3-10ECFB5B9D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31038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D497D5-A91B-AA3C-49A8-8C8C252AA3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Exit-site infection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861B2A-8937-0065-BCD7-81B589FF6C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The patient should be investigated for nasal carriage of Staphylococcus and, if present, treated with intranasal mupirocin cream (half tube twice a day to each nostril for 5 days) to prevent future infections. 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7C7BB7-0DB3-BEC5-1CAD-12DA56BDE2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E5F05A-E534-34F0-C6AF-3C6620F0F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48462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D497D5-A91B-AA3C-49A8-8C8C252AA3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Exit-site infection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861B2A-8937-0065-BCD7-81B589FF6C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With exit-site infection, the catheter must be removed if systemic signs of infection develop (leukocytosis or temperature &gt;38 °C), if pus can be expressed from the track of the catheter, or if the infection persists or recurs after an initial course of antibiotics. </a:t>
            </a:r>
          </a:p>
          <a:p>
            <a:r>
              <a:rPr lang="en-US" sz="2800" dirty="0"/>
              <a:t>If blood cultures are positive, then the catheter should be removed.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0B852D-E175-BFC9-76FB-354E8E0483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4D9DF02-62A8-8358-2D59-21C7DF0503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78560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BDC673-B6AC-1066-8E18-29DCB80902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i="0" u="none" strike="noStrike" baseline="0" dirty="0">
                <a:solidFill>
                  <a:srgbClr val="004686"/>
                </a:solidFill>
                <a:latin typeface="LiberationSans-Bold"/>
              </a:rPr>
              <a:t>Tunnel infection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3B102D-0509-5CFA-3568-241BB9405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1840" y="2057400"/>
            <a:ext cx="10698480" cy="3622040"/>
          </a:xfrm>
        </p:spPr>
        <p:txBody>
          <a:bodyPr>
            <a:normAutofit/>
          </a:bodyPr>
          <a:lstStyle/>
          <a:p>
            <a:pPr algn="l"/>
            <a:r>
              <a:rPr lang="en-US" sz="2800" b="1" i="0" u="none" strike="noStrike" baseline="0" dirty="0">
                <a:solidFill>
                  <a:srgbClr val="004686"/>
                </a:solidFill>
                <a:latin typeface="LiberationSans-Bold"/>
              </a:rPr>
              <a:t>Tunnel infection </a:t>
            </a:r>
            <a:r>
              <a:rPr lang="en-US" sz="2800" b="0" i="0" u="none" strike="noStrike" baseline="0" dirty="0">
                <a:solidFill>
                  <a:srgbClr val="000000"/>
                </a:solidFill>
                <a:latin typeface="LiberationSerif"/>
              </a:rPr>
              <a:t>is infection along the subcutaneous tunnel extending proximal to the cuff toward the insertion site and venotomy. </a:t>
            </a:r>
          </a:p>
          <a:p>
            <a:pPr algn="l"/>
            <a:r>
              <a:rPr lang="en-US" sz="2800" b="0" i="0" u="none" strike="noStrike" baseline="0" dirty="0">
                <a:solidFill>
                  <a:srgbClr val="000000"/>
                </a:solidFill>
                <a:latin typeface="LiberationSerif"/>
              </a:rPr>
              <a:t>Typically, there is marked tenderness, swelling, and erythema along the catheter tract in association with purulent drainage from the exit site. </a:t>
            </a:r>
          </a:p>
          <a:p>
            <a:pPr algn="l"/>
            <a:r>
              <a:rPr lang="en-US" sz="2800" b="0" i="0" u="none" strike="noStrike" baseline="0" dirty="0">
                <a:solidFill>
                  <a:srgbClr val="000000"/>
                </a:solidFill>
                <a:latin typeface="LiberationSerif"/>
              </a:rPr>
              <a:t>This can result in systemic bacteremia. </a:t>
            </a:r>
          </a:p>
          <a:p>
            <a:pPr algn="l"/>
            <a:r>
              <a:rPr lang="en-US" sz="2800" b="0" i="0" u="none" strike="noStrike" baseline="0" dirty="0">
                <a:solidFill>
                  <a:srgbClr val="000000"/>
                </a:solidFill>
                <a:latin typeface="LiberationSerif"/>
              </a:rPr>
              <a:t>In the presence of drainage or signs of systemic infection, the catheter should be removed immediately and antibiotic therapy prescribed.</a:t>
            </a:r>
            <a:endParaRPr lang="en-US" sz="28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D0B28E-085E-DB15-7BCA-ED13140F9C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8D5B979-CA2E-F354-46C8-B8C00EA8D9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029341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2DF4EF6-176A-08BE-F2A0-F8F88E85BF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9637" y="-33620"/>
            <a:ext cx="5222449" cy="6859207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722B3B3-EC98-151F-5252-6D99496C7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49B1CEF-DC08-E3C3-632F-3B4D13FEE3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7798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912EE4-FCDE-46CB-3625-207E044C30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Infections that Patients Can Get from Hemodialysis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2F3C4D-D87C-4038-38C8-6170114D0D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Patients are at risk with:</a:t>
            </a:r>
          </a:p>
          <a:p>
            <a:pPr algn="l"/>
            <a:r>
              <a:rPr lang="en-US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Blood borne through vascular access</a:t>
            </a:r>
          </a:p>
          <a:p>
            <a:pPr algn="l"/>
            <a:r>
              <a:rPr lang="en-US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Bacterial and Viral infections:-</a:t>
            </a:r>
          </a:p>
          <a:p>
            <a:pPr algn="l"/>
            <a:r>
              <a:rPr lang="en-US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(</a:t>
            </a:r>
            <a:r>
              <a:rPr lang="en-US" sz="2800" b="0" i="0" u="none" strike="noStrike" baseline="0" dirty="0">
                <a:solidFill>
                  <a:srgbClr val="FF0000"/>
                </a:solidFill>
                <a:latin typeface="Calibri" panose="020F0502020204030204" pitchFamily="34" charset="0"/>
              </a:rPr>
              <a:t>S. aureus</a:t>
            </a:r>
            <a:r>
              <a:rPr lang="en-US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. </a:t>
            </a:r>
            <a:r>
              <a:rPr lang="en-US" sz="2800" b="0" i="0" u="none" strike="noStrike" baseline="0" dirty="0">
                <a:solidFill>
                  <a:schemeClr val="accent2"/>
                </a:solidFill>
                <a:latin typeface="Calibri" panose="020F0502020204030204" pitchFamily="34" charset="0"/>
              </a:rPr>
              <a:t>Hepatitis B </a:t>
            </a:r>
            <a:r>
              <a:rPr lang="en-US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and </a:t>
            </a:r>
            <a:r>
              <a:rPr lang="en-US" sz="2800" b="0" i="0" u="none" strike="noStrike" baseline="0" dirty="0">
                <a:solidFill>
                  <a:schemeClr val="accent2"/>
                </a:solidFill>
                <a:latin typeface="Calibri" panose="020F0502020204030204" pitchFamily="34" charset="0"/>
              </a:rPr>
              <a:t>C</a:t>
            </a:r>
            <a:r>
              <a:rPr lang="en-US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. </a:t>
            </a:r>
            <a:r>
              <a:rPr lang="en-US" sz="2800" b="0" i="0" u="none" strike="noStrike" baseline="0" dirty="0">
                <a:solidFill>
                  <a:srgbClr val="254061"/>
                </a:solidFill>
                <a:latin typeface="Calibri" panose="020F0502020204030204" pitchFamily="34" charset="0"/>
              </a:rPr>
              <a:t>HIV infection)</a:t>
            </a:r>
            <a:r>
              <a:rPr lang="en-US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.</a:t>
            </a:r>
          </a:p>
          <a:p>
            <a:pPr algn="l"/>
            <a:r>
              <a:rPr lang="en-US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Air borne Droplet </a:t>
            </a:r>
            <a:r>
              <a:rPr lang="en-US" sz="2800" b="0" i="0" u="none" strike="noStrike" baseline="0" dirty="0" err="1">
                <a:solidFill>
                  <a:srgbClr val="000000"/>
                </a:solidFill>
                <a:latin typeface="Calibri" panose="020F0502020204030204" pitchFamily="34" charset="0"/>
              </a:rPr>
              <a:t>e.g</a:t>
            </a:r>
            <a:r>
              <a:rPr lang="en-US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b="0" i="0" u="none" strike="noStrike" baseline="0" dirty="0">
                <a:solidFill>
                  <a:srgbClr val="FF0000"/>
                </a:solidFill>
                <a:latin typeface="Calibri" panose="020F0502020204030204" pitchFamily="34" charset="0"/>
              </a:rPr>
              <a:t>Influenza</a:t>
            </a:r>
            <a:r>
              <a:rPr lang="en-US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.</a:t>
            </a:r>
          </a:p>
          <a:p>
            <a:r>
              <a:rPr lang="en-US" sz="2800" b="0" i="0" u="none" strike="noStrike" baseline="0" dirty="0">
                <a:solidFill>
                  <a:srgbClr val="C10000"/>
                </a:solidFill>
                <a:latin typeface="Calibri" panose="020F0502020204030204" pitchFamily="34" charset="0"/>
              </a:rPr>
              <a:t>(Staff members should not work if they are ill with contagious illnesses such as influenza)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F9F831-01CC-F28A-64E9-843E36428E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943A19-4CAC-62D8-625E-8AA51EA27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96606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CB6346-8DEE-70A6-4954-5BE4089CE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Catheter-related bloodstream infection (CRBSI)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CA690A-6285-E72E-79BD-3100ABC527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Patients present with signs and symptoms of systemic infection, which may range from minimal to severe. </a:t>
            </a:r>
          </a:p>
          <a:p>
            <a:r>
              <a:rPr lang="en-US" sz="2800" dirty="0"/>
              <a:t>Milder cases present with fever or chills, whereas more severe cases exhibit hemodynamic instability.</a:t>
            </a:r>
          </a:p>
          <a:p>
            <a:r>
              <a:rPr lang="en-US" sz="2800" dirty="0"/>
              <a:t>Patients may develop septic symptoms after initiation of dialysis, suggesting systemic release of bacteria and/or endotoxin from the catheter. 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B540DD-19F1-BB29-3014-7836309A32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364334-1635-82C0-F714-B3756C803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52986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CB6346-8DEE-70A6-4954-5BE4089CE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Catheter-related bloodstream infection (CRBSI)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CA690A-6285-E72E-79BD-3100ABC527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There can be signs of metastatic infection, including endocarditis, osteomyelitis, epidural abscess, and septic arthritis.</a:t>
            </a:r>
          </a:p>
          <a:p>
            <a:r>
              <a:rPr lang="en-US" sz="2800" dirty="0"/>
              <a:t>Gram-positive organisms are the causative organisms in the majority of cases, but gram-negative infections occur in a very sizable minority. 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436DD1-94A2-92D1-D749-D82E03C2DE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F3DC28-C3AA-1910-D340-E5E5307D1C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99671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CB6346-8DEE-70A6-4954-5BE4089CE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Catheter-related bloodstream infection (CRBSI)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CA690A-6285-E72E-79BD-3100ABC527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800" dirty="0"/>
              <a:t>For details on how to treat CRBSI in patients undergoing dialysis, caregivers can refer to valuable information available on</a:t>
            </a:r>
          </a:p>
          <a:p>
            <a:r>
              <a:rPr lang="en-US" sz="2800" dirty="0"/>
              <a:t>(CDC) website (http://www.cdc.gov/dialysis), </a:t>
            </a:r>
          </a:p>
          <a:p>
            <a:r>
              <a:rPr lang="en-US" sz="2800" dirty="0"/>
              <a:t>the National Kidney Foundation’s (NKF) Kidney Disease Outcomes Quality Initiative (KDOQI) 2019 vascular access guidelines, </a:t>
            </a:r>
          </a:p>
          <a:p>
            <a:r>
              <a:rPr lang="en-US" sz="2800" dirty="0"/>
              <a:t>The European Renal Best Practices (ERBP) access guidelines (</a:t>
            </a:r>
            <a:r>
              <a:rPr lang="en-US" sz="2800" dirty="0" err="1"/>
              <a:t>Tordoir</a:t>
            </a:r>
            <a:r>
              <a:rPr lang="en-US" sz="2800" dirty="0"/>
              <a:t>, 2007), </a:t>
            </a:r>
          </a:p>
          <a:p>
            <a:r>
              <a:rPr lang="en-US" sz="2800" dirty="0"/>
              <a:t>the Infectious Disease Society of America (IDSA) guidelines update for management of CRBSI (</a:t>
            </a:r>
            <a:r>
              <a:rPr lang="en-US" sz="2800" dirty="0" err="1"/>
              <a:t>Mermel</a:t>
            </a:r>
            <a:r>
              <a:rPr lang="en-US" sz="2800" dirty="0"/>
              <a:t>, 2009),</a:t>
            </a:r>
          </a:p>
          <a:p>
            <a:r>
              <a:rPr lang="en-US" sz="2800" dirty="0"/>
              <a:t> and the ERBP commentary on the IDSA guidelines (</a:t>
            </a:r>
            <a:r>
              <a:rPr lang="en-US" sz="2800" dirty="0" err="1"/>
              <a:t>Vanholder</a:t>
            </a:r>
            <a:r>
              <a:rPr lang="en-US" sz="2800" dirty="0"/>
              <a:t>, 2010).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E401EB-CADB-0E0D-5FCD-6862846F1E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617C0A-32F9-C585-97FF-C4C04C1E8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67947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1E3CA09-B66B-C214-421C-CE9E37C29B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6631" y="8898"/>
            <a:ext cx="9747315" cy="6818224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EE6D2F-C331-A9DD-B8CD-FBB8D6DC2A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7C51D6-7A5A-022D-567B-4738294D7A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73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5178356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8BFB607-C7BE-D072-73A4-E0D22FC608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8668" y="-22901"/>
            <a:ext cx="10133814" cy="6876084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D8864F-90FC-1083-6E60-E9DA086F7B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B8257C-6D0F-19C8-7AC0-B1419527F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74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1518485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C1A0865-E2D1-62AB-DDED-D0A15F993C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39" y="0"/>
            <a:ext cx="12127322" cy="6857999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12E33F-7330-A8B1-B6FE-85581AE902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04090A-473F-B467-BEC5-221B19C46A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75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58676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630A0A2-86A5-29F1-4D8E-1764BC2A9F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440" y="22160"/>
            <a:ext cx="11074400" cy="6802647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41F6407-8E4A-FA3D-E794-14E83C978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6FCBD3-7C76-D95D-09A3-F9C0535D8A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8788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5FFDE1B-8CC4-50A6-1481-D2914AFC54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4400" y="117710"/>
            <a:ext cx="5374640" cy="6737203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41CB44-A968-F1CB-9D0B-037623599B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A399EA-DACF-A1E4-0FE0-4EE794488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319730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7C6C3A1-2D75-A1FF-E852-ED283E2454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960" y="6196"/>
            <a:ext cx="11531600" cy="6827561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179A975E-AE4B-AD89-8BF5-A40714A886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6B3AD0-FA31-894E-9A21-31A5C004DC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139159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359D6FA-AEC7-9647-429C-AC65A6E841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36477"/>
            <a:ext cx="11206480" cy="680355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EB1575-301D-01B9-7CEE-CCD34E6F91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EEB1F3D-28FB-FC2A-E49B-A078EEE992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4771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912EE4-FCDE-46CB-3625-207E044C30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Infections that Patients Can Get from Hemodialysis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2F3C4D-D87C-4038-38C8-6170114D0D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dirty="0"/>
              <a:t>Hepatitis B and C viruses can live on surfaces and be spread without visible blood.</a:t>
            </a:r>
          </a:p>
          <a:p>
            <a:pPr algn="l"/>
            <a:r>
              <a:rPr lang="en-US" sz="2800" dirty="0"/>
              <a:t>One way bacteria can enter the bloodstream is through a vascular access (catheter, fistula, or graft).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A97450-7DB5-23AF-FC6C-7C9C561BDC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41A5DD-D6FD-BB26-1D84-10299A010E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294405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CE88D29-9A4D-7826-A407-DE98D55678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277"/>
            <a:ext cx="12192000" cy="6173445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3EE414A-10E0-BEE2-A106-5113FB51BD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2F7A80-A0F1-F23C-18EF-20AA80990A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378501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315F91-A120-FD3D-C788-88814AD476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Catheter removal and exchange over a guidewire.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5C85C0-566E-D46B-A427-612846B672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From an infectious disease perspective, the catheter is always best removed whenever a CRBSI occurs, regardless of the causal organism.</a:t>
            </a:r>
          </a:p>
          <a:p>
            <a:r>
              <a:rPr lang="en-US" sz="2800" dirty="0"/>
              <a:t>However, since the patient will continue to require dialysis support, placement of a temporary catheter becomes necessary.</a:t>
            </a:r>
          </a:p>
          <a:p>
            <a:r>
              <a:rPr lang="en-US" sz="2800" dirty="0"/>
              <a:t>Thus, the decision to remove the catheter should be individualized on the basis of the severity of sepsis and the availability of alternative venous access sites.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6E35C8-1DA3-2E9E-B181-9E427B1A96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524336-42C2-A491-9B25-B7261651EC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049853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315F91-A120-FD3D-C788-88814AD476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Catheter removal and exchange over a guidewire.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5C85C0-566E-D46B-A427-612846B672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2057400"/>
            <a:ext cx="9872871" cy="4323080"/>
          </a:xfrm>
        </p:spPr>
        <p:txBody>
          <a:bodyPr>
            <a:normAutofit/>
          </a:bodyPr>
          <a:lstStyle/>
          <a:p>
            <a:r>
              <a:rPr lang="en-US" sz="2800" dirty="0"/>
              <a:t>If the patient is clinically septic and unstable despite the administration of systemic antibiotics, the catheter should be removed as soon as possible.</a:t>
            </a:r>
          </a:p>
          <a:p>
            <a:r>
              <a:rPr lang="en-US" sz="2800" dirty="0"/>
              <a:t> Attempts to maintain the same catheter by treating through the infection have not been successful, with a success rate of less than 30% and the risk of metastatic infections.</a:t>
            </a:r>
          </a:p>
          <a:p>
            <a:r>
              <a:rPr lang="en-US" sz="2800" dirty="0"/>
              <a:t>However, several studies support the use of guidewire exchange in patients whose symptoms resolve within 2 to 3 days of initiating intravenous antibiotics, reporting a 70% to 80% catheter salvage and cure. </a:t>
            </a:r>
          </a:p>
          <a:p>
            <a:endParaRPr lang="en-US" sz="28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331EDF-856A-C688-0BEC-ADAAD0AF7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1D3DF97-AF36-8FED-A74D-846467104F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093057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315F91-A120-FD3D-C788-88814AD476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Catheter removal and exchange over a guidewire.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5C85C0-566E-D46B-A427-612846B672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Thus, removing the infected catheter (and with it presumably the biofilm harboring the bacteria) and replacing it with a new catheter through the same venotomy preserves the venous access site while curing the infection. </a:t>
            </a:r>
          </a:p>
          <a:p>
            <a:r>
              <a:rPr lang="en-US" sz="2800" b="1" i="1" dirty="0"/>
              <a:t>Guidewire replacement should be done only if the symptoms that prompted the initiation of antibiotic treatment have resolved over a period of 2 to 3 days of initial antibiotic therapy and there is no evidence of metastatic infection.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DF0C67-A380-C7AC-7E4D-CB8035689C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4A3224-9EBE-AD9A-6E1E-B8580D52E4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954042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315F91-A120-FD3D-C788-88814AD476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b="1" i="1" dirty="0"/>
              <a:t>Catheter infection with Staphylococcus aureus, Pseudomonas sp., or Candida sp.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5C85C0-566E-D46B-A427-612846B672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b="1" i="1" dirty="0"/>
              <a:t>When the initial infection is with one of these organisms, both the IDSA and ERBP group recommend removal of the catheter as soon as this is known. </a:t>
            </a:r>
          </a:p>
          <a:p>
            <a:r>
              <a:rPr lang="en-US" sz="2800" b="1" i="1" dirty="0"/>
              <a:t>Exchange of the catheter over a guidewire or attempts at catheter lock salvage are not recommended with these infecting organisms unless extenuating circumstances are present.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AEB4BC-244D-0F2B-5244-2EB08BE46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B59335A-AFB4-EA20-E3AD-6000FCEA21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083135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0273DF-B086-038D-236D-E507EB585B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Follow-up blood cultures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BF3BFD-F77F-698D-C143-94A36F83F0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0" i="0" u="none" strike="noStrike" baseline="0" dirty="0">
                <a:latin typeface="LiberationSerif"/>
              </a:rPr>
              <a:t>Surveillance blood cultures normally are obtained after 72 hours of treatment, depending on the patient’s clinical course. </a:t>
            </a:r>
          </a:p>
          <a:p>
            <a:pPr algn="l"/>
            <a:r>
              <a:rPr lang="en-US" sz="2800" b="0" i="0" u="none" strike="noStrike" baseline="0" dirty="0">
                <a:latin typeface="LiberationSerif"/>
              </a:rPr>
              <a:t>Also, it is important to obtain follow-up blood cultures 1 week after the planned treatment course has finished to confirm that there has not been a recurrence of infection.</a:t>
            </a:r>
            <a:endParaRPr lang="en-US" sz="28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A22F48-4967-902C-0CF6-77EFEA3099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9DA6B9-E244-6EA8-8CD6-BECE0003A2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134794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BF0E907-0393-E0F7-4445-E3694BEF1F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0B48904-C5E9-52B6-ED4B-0D948BF996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86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B24FA36-4AF3-3155-8E30-D01710938B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945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4B7E34A-FAAA-229C-3C2D-69307DF9F9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550"/>
            <a:ext cx="12237764" cy="6832449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C45C54A-D1E2-C83D-931B-2060157ECE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1405.04.31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2B6102-9C12-7C27-280C-545C93F8E9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9DD4-4D18-4ECD-A072-3F1CE92C4A8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018076"/>
      </p:ext>
    </p:extLst>
  </p:cSld>
  <p:clrMapOvr>
    <a:masterClrMapping/>
  </p:clrMapOvr>
</p:sld>
</file>

<file path=ppt/theme/theme1.xml><?xml version="1.0" encoding="utf-8"?>
<a:theme xmlns:a="http://schemas.openxmlformats.org/drawingml/2006/main" name="Basis">
  <a:themeElements>
    <a:clrScheme name="Basis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Custom 1">
      <a:majorFont>
        <a:latin typeface="Calibri"/>
        <a:ea typeface=""/>
        <a:cs typeface="2  Davat"/>
      </a:majorFont>
      <a:minorFont>
        <a:latin typeface="Calibri"/>
        <a:ea typeface=""/>
        <a:cs typeface="2  Davat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ACC63D00-1EE0-4159-BF5A-6FF02000B71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TM03457444[[fn=Basis]]</Template>
  <TotalTime>304</TotalTime>
  <Words>2387</Words>
  <Application>Microsoft Office PowerPoint</Application>
  <PresentationFormat>Widescreen</PresentationFormat>
  <Paragraphs>326</Paragraphs>
  <Slides>86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86</vt:i4>
      </vt:variant>
    </vt:vector>
  </HeadingPairs>
  <TitlesOfParts>
    <vt:vector size="94" baseType="lpstr">
      <vt:lpstr>Arial</vt:lpstr>
      <vt:lpstr>ArialMT</vt:lpstr>
      <vt:lpstr>Calibri</vt:lpstr>
      <vt:lpstr>Calibri-Bold</vt:lpstr>
      <vt:lpstr>Corbel</vt:lpstr>
      <vt:lpstr>LiberationSans-Bold</vt:lpstr>
      <vt:lpstr>LiberationSerif</vt:lpstr>
      <vt:lpstr>Basis</vt:lpstr>
      <vt:lpstr>Infection control in Hemodialysis Units</vt:lpstr>
      <vt:lpstr>Objectives</vt:lpstr>
      <vt:lpstr>Why Hemodialysis units are specific</vt:lpstr>
      <vt:lpstr>Increased susceptibility to infection</vt:lpstr>
      <vt:lpstr>Increased susceptibility to infection</vt:lpstr>
      <vt:lpstr>DERANGEMENT OF TEMPERATURE CONTROL IN UREMIA</vt:lpstr>
      <vt:lpstr>Infections that Patients Can Get from Hemodialysis</vt:lpstr>
      <vt:lpstr>Infections that Patients Can Get from Hemodialysis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Follow Safe Injection Practices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Vaccine-Preventable Infections</vt:lpstr>
      <vt:lpstr>Vaccine-Preventable Infections</vt:lpstr>
      <vt:lpstr>Vaccine-Preventable Infections</vt:lpstr>
      <vt:lpstr>Vaccination against hepatitis B.</vt:lpstr>
      <vt:lpstr>Vaccination against hepatitis B.</vt:lpstr>
      <vt:lpstr>PowerPoint Presentation</vt:lpstr>
      <vt:lpstr>PowerPoint Presentation</vt:lpstr>
      <vt:lpstr>PowerPoint Presentation</vt:lpstr>
      <vt:lpstr>PowerPoint Presentation</vt:lpstr>
      <vt:lpstr>3-Preventing the Spread of Bacterial Infections</vt:lpstr>
      <vt:lpstr>3-Preventing the Spread of Bacterial Infections</vt:lpstr>
      <vt:lpstr>PowerPoint Presentation</vt:lpstr>
      <vt:lpstr>PowerPoint Presentation</vt:lpstr>
      <vt:lpstr>PowerPoint Presentation</vt:lpstr>
      <vt:lpstr>Patients</vt:lpstr>
      <vt:lpstr>Employees</vt:lpstr>
      <vt:lpstr>Gloves:</vt:lpstr>
      <vt:lpstr>Mask:</vt:lpstr>
      <vt:lpstr>VENOUS CATHETER INFECTION</vt:lpstr>
      <vt:lpstr>VENOUS CATHETER INFECTION</vt:lpstr>
      <vt:lpstr>Exit-site infection</vt:lpstr>
      <vt:lpstr>PowerPoint Presentation</vt:lpstr>
      <vt:lpstr>Exit-site infection</vt:lpstr>
      <vt:lpstr>Exit-site infection</vt:lpstr>
      <vt:lpstr>Tunnel infection</vt:lpstr>
      <vt:lpstr>PowerPoint Presentation</vt:lpstr>
      <vt:lpstr>Catheter-related bloodstream infection (CRBSI)</vt:lpstr>
      <vt:lpstr>Catheter-related bloodstream infection (CRBSI)</vt:lpstr>
      <vt:lpstr>Catheter-related bloodstream infection (CRBSI)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Catheter removal and exchange over a guidewire.</vt:lpstr>
      <vt:lpstr>Catheter removal and exchange over a guidewire.</vt:lpstr>
      <vt:lpstr>Catheter removal and exchange over a guidewire.</vt:lpstr>
      <vt:lpstr>Catheter infection with Staphylococcus aureus, Pseudomonas sp., or Candida sp.</vt:lpstr>
      <vt:lpstr>Follow-up blood cultures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Infection control in Hemodialysis Units</dc:title>
  <dc:creator>pc</dc:creator>
  <cp:lastModifiedBy>pc</cp:lastModifiedBy>
  <cp:revision>58</cp:revision>
  <dcterms:created xsi:type="dcterms:W3CDTF">2026-07-21T05:48:23Z</dcterms:created>
  <dcterms:modified xsi:type="dcterms:W3CDTF">2026-07-22T02:07:51Z</dcterms:modified>
</cp:coreProperties>
</file>