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notesMasterIdLst>
    <p:notesMasterId r:id="rId40"/>
  </p:notesMasterIdLst>
  <p:sldIdLst>
    <p:sldId id="276" r:id="rId2"/>
    <p:sldId id="278" r:id="rId3"/>
    <p:sldId id="468" r:id="rId4"/>
    <p:sldId id="564" r:id="rId5"/>
    <p:sldId id="529" r:id="rId6"/>
    <p:sldId id="530" r:id="rId7"/>
    <p:sldId id="531" r:id="rId8"/>
    <p:sldId id="532" r:id="rId9"/>
    <p:sldId id="559" r:id="rId10"/>
    <p:sldId id="533" r:id="rId11"/>
    <p:sldId id="534" r:id="rId12"/>
    <p:sldId id="535" r:id="rId13"/>
    <p:sldId id="536" r:id="rId14"/>
    <p:sldId id="538" r:id="rId15"/>
    <p:sldId id="537" r:id="rId16"/>
    <p:sldId id="539" r:id="rId17"/>
    <p:sldId id="541" r:id="rId18"/>
    <p:sldId id="540" r:id="rId19"/>
    <p:sldId id="542" r:id="rId20"/>
    <p:sldId id="543" r:id="rId21"/>
    <p:sldId id="544" r:id="rId22"/>
    <p:sldId id="545" r:id="rId23"/>
    <p:sldId id="546" r:id="rId24"/>
    <p:sldId id="547" r:id="rId25"/>
    <p:sldId id="561" r:id="rId26"/>
    <p:sldId id="562" r:id="rId27"/>
    <p:sldId id="548" r:id="rId28"/>
    <p:sldId id="550" r:id="rId29"/>
    <p:sldId id="549" r:id="rId30"/>
    <p:sldId id="551" r:id="rId31"/>
    <p:sldId id="552" r:id="rId32"/>
    <p:sldId id="553" r:id="rId33"/>
    <p:sldId id="554" r:id="rId34"/>
    <p:sldId id="555" r:id="rId35"/>
    <p:sldId id="556" r:id="rId36"/>
    <p:sldId id="557" r:id="rId37"/>
    <p:sldId id="558" r:id="rId38"/>
    <p:sldId id="378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36" autoAdjust="0"/>
    <p:restoredTop sz="95097" autoAdjust="0"/>
  </p:normalViewPr>
  <p:slideViewPr>
    <p:cSldViewPr snapToGrid="0">
      <p:cViewPr varScale="1">
        <p:scale>
          <a:sx n="83" d="100"/>
          <a:sy n="83" d="100"/>
        </p:scale>
        <p:origin x="1541" y="77"/>
      </p:cViewPr>
      <p:guideLst/>
    </p:cSldViewPr>
  </p:slideViewPr>
  <p:outlineViewPr>
    <p:cViewPr>
      <p:scale>
        <a:sx n="33" d="100"/>
        <a:sy n="33" d="100"/>
      </p:scale>
      <p:origin x="0" y="-152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968"/>
    </p:cViewPr>
  </p:sorterViewPr>
  <p:notesViewPr>
    <p:cSldViewPr snapToGrid="0">
      <p:cViewPr varScale="1">
        <p:scale>
          <a:sx n="63" d="100"/>
          <a:sy n="63" d="100"/>
        </p:scale>
        <p:origin x="320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7A3449E3-7104-4CC2-A630-F70B881B63F2}" type="datetimeFigureOut">
              <a:rPr lang="fa-IR" smtClean="0"/>
              <a:t>06/02/1448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881091D7-2672-4C73-92E8-4CEE9A514C0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07873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1091D7-2672-4C73-92E8-4CEE9A514C00}" type="slidenum">
              <a:rPr lang="fa-IR" smtClean="0"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14160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51BD7-206C-EB8F-88CA-753D145E86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172D73-DFE5-AE6D-E5B9-6D67D5EA5E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D55929-1FA7-CEB0-7C3B-E32419598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E56EA3-01A6-F872-8C6F-54CE7A309A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1091D7-2672-4C73-92E8-4CEE9A514C00}" type="slidenum">
              <a:rPr lang="fa-IR" smtClean="0"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8198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FA9D7-8B84-AA4F-A07D-771D9F98E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FEDC8F-886C-C781-9347-DF8E5D18C5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84E9974-978E-85FF-A32B-2B640015FF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08880D-0404-6986-DBFF-DCC5963724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1091D7-2672-4C73-92E8-4CEE9A514C00}" type="slidenum">
              <a:rPr lang="fa-IR" smtClean="0"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40028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8091" y="3085765"/>
            <a:ext cx="8240108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2" y="990600"/>
            <a:ext cx="7989752" cy="1504844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2" y="2495444"/>
            <a:ext cx="7989752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3EA22EFC-8312-4828-A862-68EA16EE5545}" type="datetime1">
              <a:rPr lang="en-US" smtClean="0"/>
              <a:t>7/21/2026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825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E2599-12CF-4A01-A5A2-8B8089983F2C}" type="datetime1">
              <a:rPr lang="en-US" smtClean="0"/>
              <a:t>7/21/2026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08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6629400" y="599725"/>
            <a:ext cx="2057399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75725"/>
            <a:ext cx="1503123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1192" y="675725"/>
            <a:ext cx="5922209" cy="5183073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45255" y="5956136"/>
            <a:ext cx="947672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6D8A7B68-02F2-4511-8DC6-C4ADAE139450}" type="datetime1">
              <a:rPr lang="en-US" smtClean="0"/>
              <a:t>7/21/2026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0"/>
            <a:ext cx="592220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692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228003"/>
            <a:ext cx="7989752" cy="36307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EF345-6EAC-4E99-ABA5-6EF217264273}" type="datetime1">
              <a:rPr lang="en-US" smtClean="0"/>
              <a:t>7/21/2026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149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52646" y="5141973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36573"/>
            <a:ext cx="7989751" cy="1504844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3" y="4541417"/>
            <a:ext cx="7989751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89E0A7CB-7F8E-47BB-A3EB-66193047392F}" type="datetime1">
              <a:rPr lang="en-US" smtClean="0"/>
              <a:t>7/21/2026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435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2" y="2228002"/>
            <a:ext cx="389952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2" y="2228003"/>
            <a:ext cx="390766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46101-85EA-44E3-9806-BF6E5439A431}" type="datetime1">
              <a:rPr lang="en-US" smtClean="0"/>
              <a:t>7/21/2026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4428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28003"/>
            <a:ext cx="3593500" cy="576262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2" y="2926051"/>
            <a:ext cx="3899527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69308" y="2228003"/>
            <a:ext cx="3601635" cy="576262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2" y="2926051"/>
            <a:ext cx="3907662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0DBA0-DF7E-42E1-9E08-41CE46812277}" type="datetime1">
              <a:rPr lang="en-US" smtClean="0"/>
              <a:t>7/21/2026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262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1F44-144D-46B9-BBCC-513DDA4EE55B}" type="datetime1">
              <a:rPr lang="en-US" smtClean="0"/>
              <a:t>7/21/2026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665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B490D-CBC4-4251-AAD9-7CA51202D1DA}" type="datetime1">
              <a:rPr lang="en-US" smtClean="0"/>
              <a:t>7/21/2026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00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52646" y="5141973"/>
            <a:ext cx="8238707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352" y="5262296"/>
            <a:ext cx="353662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399" y="601200"/>
            <a:ext cx="824040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5617" y="5262295"/>
            <a:ext cx="426532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EC7D1FCD-57F3-4CAA-9006-4178D61353C1}" type="datetime1">
              <a:rPr lang="en-US" smtClean="0"/>
              <a:t>7/21/2026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190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4693389"/>
            <a:ext cx="7989752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8093" y="599725"/>
            <a:ext cx="8238706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6"/>
            <a:ext cx="7989752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20B1C-3454-4D79-91A3-24ACA14A7B15}" type="datetime1">
              <a:rPr lang="en-US" smtClean="0"/>
              <a:t>7/21/2026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156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687474"/>
            <a:ext cx="7989752" cy="10833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228003"/>
            <a:ext cx="7989752" cy="3630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59327" y="595613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13D2EAF8-17AD-4ED5-BA34-A754BC9C6823}" type="datetime1">
              <a:rPr lang="en-US" smtClean="0"/>
              <a:t>7/21/2026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0"/>
            <a:ext cx="487058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00476" y="5956136"/>
            <a:ext cx="7704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8091" y="441325"/>
            <a:ext cx="2719909" cy="10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976001" y="441325"/>
            <a:ext cx="2710800" cy="108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216601" y="441325"/>
            <a:ext cx="2710800" cy="10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699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457200" rtl="1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06000" indent="-3060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42" y="1423911"/>
            <a:ext cx="8313516" cy="4010179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0089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653FF6-986D-8F0C-8291-8FDD00C4DC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23B4E-AFF5-A7BA-56AC-76FF7D106CE9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Hypotension Due to Cardiac Factors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1F8802-840A-26FE-7FBD-772A9E7904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D40E2A4-C7E9-A4D8-CF72-B917B3A46026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6060657-32F6-09A0-3477-1B384551A6D3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A9DBC9-B082-4F8A-5E4F-FCB7C0E1A868}"/>
              </a:ext>
            </a:extLst>
          </p:cNvPr>
          <p:cNvSpPr txBox="1"/>
          <p:nvPr/>
        </p:nvSpPr>
        <p:spPr>
          <a:xfrm>
            <a:off x="571764" y="1938398"/>
            <a:ext cx="8041160" cy="21662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Diastolic heart failure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Decreased contractility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Decreased heart rate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4939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557BE8-BD2A-0535-9112-439C81CA4F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01F60-79F5-33F5-9D9E-C0F20CFC2AE0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Hypotension Due to Cardiac Factors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7E9D1F-0A3C-1D16-CA08-00C34CB11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A334A6-DD3C-DA32-9898-49ADBDD3C96F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675801E-A651-9D6B-8AE2-8D950F64D9E9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DD01A7-7AF0-C847-4965-2C63F202A273}"/>
              </a:ext>
            </a:extLst>
          </p:cNvPr>
          <p:cNvSpPr txBox="1"/>
          <p:nvPr/>
        </p:nvSpPr>
        <p:spPr>
          <a:xfrm>
            <a:off x="571764" y="1938398"/>
            <a:ext cx="8041160" cy="3200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Treatment: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Dialysate calcium concentration of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1.75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mmol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/L(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long because vascular calcification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risk)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 of hypertension, coronary heart disease, and uremia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 of arrhythmias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 of ischemia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109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741D9-46D1-7FBD-433C-80A90D1646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0E60D-77A9-4322-BA2A-764586A548BF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1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rtl="0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Uncommon Causes of Hypotension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CB0D4C-0DB0-B008-E1A4-A943CD1D0A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D41D79B-5E4F-B150-B77D-D8365DB48362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C6090B-B49B-CD0B-81B9-EBB8D446B91E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D633AD-0274-320E-9554-5135166BE5FD}"/>
              </a:ext>
            </a:extLst>
          </p:cNvPr>
          <p:cNvSpPr txBox="1"/>
          <p:nvPr/>
        </p:nvSpPr>
        <p:spPr>
          <a:xfrm>
            <a:off x="571764" y="1674786"/>
            <a:ext cx="8041160" cy="38743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Pericardial tamponade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Myocardial infarction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Occult bleeding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Septicemia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Reaction to the dialyzer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Hemolysis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Air embolism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107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586B4-9691-5683-D336-0F4AA9FA36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239BF-76CF-F9A6-0923-D9A0E0C00EAF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1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rtl="0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Symptoms of Hypotension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E0E80A-6724-16B2-AFAB-D0894458D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28564B4-8DAE-DA09-A0C9-5C0E2A41FB49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60F4F9-3FCD-5D2A-AAD6-48A8F3FD6930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6B6D69-4E70-9644-0E9C-314FD882EB0D}"/>
              </a:ext>
            </a:extLst>
          </p:cNvPr>
          <p:cNvSpPr txBox="1"/>
          <p:nvPr/>
        </p:nvSpPr>
        <p:spPr>
          <a:xfrm>
            <a:off x="571764" y="1938398"/>
            <a:ext cx="8041160" cy="38743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Dizziness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Feeling faint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Nausea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Muscle cramps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Decreased consciousness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Blurred vision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Asymptomatic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0608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DC6B46-D80F-B5D4-AD30-D39C1DA5B5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91A35-C6C1-F7ED-2C55-87BBF49098B7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Prevention of Hypotension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C972BE-D40C-89E0-4B74-943D018689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E4934E9-EA6D-975F-37F9-533709968DD4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956BF-637D-BC92-3A3D-5DC84D0C60F4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1CB02C-413A-2289-8B8D-84F5F934C588}"/>
              </a:ext>
            </a:extLst>
          </p:cNvPr>
          <p:cNvSpPr txBox="1"/>
          <p:nvPr/>
        </p:nvSpPr>
        <p:spPr>
          <a:xfrm>
            <a:off x="269918" y="1552753"/>
            <a:ext cx="8803532" cy="4909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residual urine is present, increase urine volume with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diuretics.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Avoid excessive salt intake and weight gain of more than one kilogram.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Dialysate sodium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140–145 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recurrent cases, especially if interdialytic weight gain is not problematic.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antihypertensive medications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dialysis and use short-acting agents.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a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higher potassium dialysate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the patient's pre-dialysis potassium level.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Maintain dialysate temperature around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35.5°C and hemoglobin at 10–11 g/dL.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Avoid eating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during dialysis.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midodrine or a course of sertraline.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2704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B52E07-EAC1-8502-8723-B6A5A28F3E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B0C1E-56CE-B6B2-B843-07332E1091E4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 of Hypotension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D7BAF8-49F3-F415-EA21-16A0154B4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BF0DCEA-1C29-BA03-855A-A4A983178ED4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D7615A-BB70-2241-D156-3A1B1F8C4190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7001A3-2FFB-A1C9-424E-0B83A273FE16}"/>
              </a:ext>
            </a:extLst>
          </p:cNvPr>
          <p:cNvSpPr txBox="1"/>
          <p:nvPr/>
        </p:nvSpPr>
        <p:spPr>
          <a:xfrm>
            <a:off x="571764" y="1552753"/>
            <a:ext cx="823139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Trendelenburg position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 normal saline 100cc, and occasionally albumin, mannitol, or glucose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 or stop ultrafiltration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Nasal oxygen is recommended in some patients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Slowing the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blood flow rate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not recommended due to reduced clearance and decreased dialysis quality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0680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81544-6A4F-819C-15BC-1DAC083699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E2043-0628-BF25-26CD-EFC8A7953E90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Muscle Cramps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2CDE4B-D7F1-B22E-CE2B-64382CB9F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8E6064-56BF-9736-5A69-E5B1CB0E1F21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190942-E423-D811-E965-748CD89D659E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3865B9-F72E-D6CE-DC07-4CEC42EEAC5F}"/>
              </a:ext>
            </a:extLst>
          </p:cNvPr>
          <p:cNvSpPr txBox="1"/>
          <p:nvPr/>
        </p:nvSpPr>
        <p:spPr>
          <a:xfrm>
            <a:off x="641927" y="1552753"/>
            <a:ext cx="8041160" cy="546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Its pathogenesis is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unknown. </a:t>
            </a:r>
            <a:endParaRPr lang="fa-IR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Predisposing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factors include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hypotension, hypovolemia, high ultrafiltration rate, and the use of low-sodium dialysate.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Because these factors cause vasospasm and hypoperfusion, leading to reduced blood supply to the muscle.</a:t>
            </a:r>
          </a:p>
          <a:p>
            <a:pPr marL="285750" indent="-28575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Cramps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more common in the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month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starting dialysis.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Cramps resistant to treatment are seen in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hypomagnesemia, hypocalcemia, and hypokalemia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common in patient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low cardiac index(CI=CO/BSA  L/min/m2)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Diagnostically obscure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elevation serum creatinine phosphokinase level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2192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AB8F0-5B30-1D42-280E-BA7512E534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EEA9CE-77E8-AC22-199C-7B3D71B6FC78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Prevention of Cramps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D8D4E6-CA24-C526-1AFE-9C6B5DFA69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5709EE6-93AE-6370-2610-FC23B9EFE369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D76BFE-81E8-244F-6382-753675E664D1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E9868D-0C5D-684A-4F31-EA29B0342D47}"/>
              </a:ext>
            </a:extLst>
          </p:cNvPr>
          <p:cNvSpPr txBox="1"/>
          <p:nvPr/>
        </p:nvSpPr>
        <p:spPr>
          <a:xfrm>
            <a:off x="627666" y="1552753"/>
            <a:ext cx="8041160" cy="5536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specific method 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hypotension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occurs during or before episodes, attention to the ultrafiltration rate and patient education regarding weight gain prevention may be helpful.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Stretching exercises are the first-line approach.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Cramp frequency is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inversely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related to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dialysate sodium concentration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although this may sometimes lead to weight gain and increased blood pressure.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Avoid lowering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calcium, magnesium, and potassium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before dialysis.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Carnitine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oxazepam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(5-10mg 2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hrs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prior dialysis),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vitamin E, biotin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1mg/d .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Osvaren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(phosphate binder calcium acetate /magnesium carbonate),</a:t>
            </a:r>
            <a:r>
              <a:rPr lang="en-US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Quinine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Compression device.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328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A66992-E878-2C08-E8F6-D0F97D70C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3A8F9-B5C8-64FA-6088-C7E22A380B6E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 of Cramps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83C48A-1D7F-DDBF-76C7-36012C7EDA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9126D83-BA15-91A9-6B58-29E9AA1C22ED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C0893A-8429-9C31-A642-C00534843D27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F7D330-1B25-0DA4-C18C-F5A488634AAB}"/>
              </a:ext>
            </a:extLst>
          </p:cNvPr>
          <p:cNvSpPr txBox="1"/>
          <p:nvPr/>
        </p:nvSpPr>
        <p:spPr>
          <a:xfrm>
            <a:off x="571764" y="1938398"/>
            <a:ext cx="804116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Normal saline (if accompanied by hypotension)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Hypertonic solutions such as saline, glucose, and mannitol are more effective in treating cramps.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Long-acting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nifedipine (10 mg) is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sometimes effective in patients with hemodynamic stability.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Massage and force stretching of the muscle(e.g. ankle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flextion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calf cramping)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6818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6AAA61-DC51-7D77-2A84-1AF2A2212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3E5F0-B076-68B0-3411-CF6EA0C98E4D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Nausea and Vomiting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E8C3C0-A162-CF65-AC5A-41898C9923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52E757-1E44-F377-F7DD-A255C1B8DC0D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FB3BC2-86C4-07A6-3240-E4B29D0EAC1D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DD087A-7FD9-0C30-58AB-27F33B5680B3}"/>
              </a:ext>
            </a:extLst>
          </p:cNvPr>
          <p:cNvSpPr txBox="1"/>
          <p:nvPr/>
        </p:nvSpPr>
        <p:spPr>
          <a:xfrm>
            <a:off x="551420" y="1724389"/>
            <a:ext cx="8041160" cy="5109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typically seen in 10% of cases.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Causes:</a:t>
            </a:r>
          </a:p>
          <a:p>
            <a:pPr marL="285750" lvl="1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etiology is multifactorial.</a:t>
            </a:r>
          </a:p>
          <a:p>
            <a:pPr marL="285750" lvl="1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most cases, it is due to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hypotension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lvl="1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may be due to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disequilibrium syndrome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lvl="1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Type A and B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hypersensitivity reactions.</a:t>
            </a:r>
          </a:p>
          <a:p>
            <a:pPr marL="285750" lvl="1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Gastroparesis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is exacerbated by dialysis.</a:t>
            </a:r>
          </a:p>
          <a:p>
            <a:pPr marL="285750" lvl="1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Inappropriate dialysate (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 sodium or calcium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285750" lvl="1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Narcotic toxicity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hypercalcemia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upper respiratory tract infection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685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326845" y="843836"/>
            <a:ext cx="7372896" cy="260432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b="1" cap="none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Complications during hemodialysis, prevention and treatment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39" y="843836"/>
            <a:ext cx="1032588" cy="138022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64233" y="4156883"/>
            <a:ext cx="37478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2800" b="1" dirty="0">
                <a:solidFill>
                  <a:schemeClr val="bg1"/>
                </a:solidFill>
                <a:latin typeface="IRNazanin" panose="02000506000000020002" pitchFamily="2" charset="-78"/>
                <a:cs typeface="B Nazanin" panose="00000400000000000000" pitchFamily="2" charset="-78"/>
              </a:rPr>
              <a:t>DR .Leila Khosravi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28292" y="6244585"/>
            <a:ext cx="23653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chemeClr val="accent3">
                    <a:lumMod val="75000"/>
                  </a:schemeClr>
                </a:solidFill>
                <a:latin typeface="IRNazanin" panose="02000506000000020002" pitchFamily="2" charset="-78"/>
                <a:cs typeface="B Nazanin" panose="00000400000000000000" pitchFamily="2" charset="-78"/>
              </a:rPr>
              <a:t>تیر ماه 1405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69" y="3725883"/>
            <a:ext cx="6327620" cy="274953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05021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3D2F2E-B5EE-6C11-31ED-2314648E0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229FBC-FD46-97DC-D9E1-180F11D98A6F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45CDEB4-CCB8-B2C4-381B-DEC16F46C7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95472C0-21C3-B4D8-456D-A28FEE854718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486239-0607-347D-9C12-997B8BB647D6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6FAAC5-5146-10C1-02BA-27D414540228}"/>
              </a:ext>
            </a:extLst>
          </p:cNvPr>
          <p:cNvSpPr txBox="1"/>
          <p:nvPr/>
        </p:nvSpPr>
        <p:spPr>
          <a:xfrm>
            <a:off x="571764" y="1938398"/>
            <a:ext cx="8041160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 of hypotension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Nausea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Prevention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Avoid hypotension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5–10 mg metoclopramide 0.5 hours before dialysis</a:t>
            </a:r>
            <a:endParaRPr lang="fa-IR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0127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9A788B-371A-7E5C-53B7-0BEF3860C0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65EE4-27E3-2BC0-059B-3BD12873E3C6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Headache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ADAD70-4DD3-A387-4490-19F555386C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19ADC0E-BF9A-FF63-C11B-4C3AA0F85450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E16833-E9C8-715C-1790-0B9141DBD142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FD8C76-7B79-C958-6193-E7F2D8216463}"/>
              </a:ext>
            </a:extLst>
          </p:cNvPr>
          <p:cNvSpPr txBox="1"/>
          <p:nvPr/>
        </p:nvSpPr>
        <p:spPr>
          <a:xfrm>
            <a:off x="571764" y="1938398"/>
            <a:ext cx="8041160" cy="3200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Cause is unknown, with a prevalence of 70%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most common cause is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disequilibrium syndrome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Decreased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caffeine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levels during dialysis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dialysis precipitate migraine headache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atypical or severe,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given the use of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anticoagulants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neurological causes must be ruled out.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9233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B89824-4DAA-7C49-FA22-BAF7897EA4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75AE3-D9C3-47E3-09A8-CBB838848882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Prevention and Treatment of Headache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F9826C-D8DE-1CA6-9808-E11C4AC777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519185A-103E-F2A9-FFB3-7DC9BE5DC926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7FBFFB-FD1C-03AB-9D21-021763B2E0FA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C05C51-D8F4-D7C1-B9AA-3094229CBB52}"/>
              </a:ext>
            </a:extLst>
          </p:cNvPr>
          <p:cNvSpPr txBox="1"/>
          <p:nvPr/>
        </p:nvSpPr>
        <p:spPr>
          <a:xfrm>
            <a:off x="571764" y="1938398"/>
            <a:ext cx="8041160" cy="21662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of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 sodium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dialysate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Caffeine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Intake Magnesium supplementation in some patients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Acetaminophen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5346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B9CD3-3DCA-B027-4346-50043DBCC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1210C4-7B27-0856-7DCD-FDD219F53DB5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Chest and Back Pain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5F5FE3-C94B-EC03-A27E-ED8029EE6A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244D9C-AE0B-A30D-6AF9-3451671C1AE7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E85DE5-E802-EBA8-57C3-B56AE848EC26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FD03A7-D99A-16A4-AC79-772BE7660D81}"/>
              </a:ext>
            </a:extLst>
          </p:cNvPr>
          <p:cNvSpPr txBox="1"/>
          <p:nvPr/>
        </p:nvSpPr>
        <p:spPr>
          <a:xfrm>
            <a:off x="571764" y="1938398"/>
            <a:ext cx="8041160" cy="2785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Seen in 1–4% of cases.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Cause is unknown.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specific treatment or prevention exists. 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changing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dialyzer membrane may help.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Cardiac angina, hemolysis, and pericarditis, air embolism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must be ruled out.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657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8BA60D-3E59-5F7D-B9EA-0C8562A3CA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E2916-45D3-C537-8B31-4AF8D6015BE5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Pruritus (Itching)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9202EB4-FE0D-30A4-7EC7-A6E7223209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9E0F50A-01F4-A562-97F9-092BF94DF9B7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575F2A-7C44-58E3-ED9D-993C4710F40B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08E32D-3F85-745B-8E89-414E5E6EE428}"/>
              </a:ext>
            </a:extLst>
          </p:cNvPr>
          <p:cNvSpPr txBox="1"/>
          <p:nvPr/>
        </p:nvSpPr>
        <p:spPr>
          <a:xfrm>
            <a:off x="551420" y="1583223"/>
            <a:ext cx="8041160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a common problem in dialysis patients and worsens during dialysis.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Sometimes it occurs only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 dialysis,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if accompanied by allergic symptoms, there is a possibility of hypersensitivity to the dialyzer.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Evaluate for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viral hepatitis, drug-related causes, and scabies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RISK FACTOR :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Inadequate dialysis • Hyperparathyroidism • Elevated serum calcium and/or phosphorus concentrations • Xerosis (dry skin caused by sweat gland atrophy) • Elevated serum magnesium and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aluminum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concentrations •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Anemia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• Male sex • Hypervitaminosis-A • Increased beta-2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microglobulin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levels • HLA-B35 • Comorbidities (congestive heart failure, neurologic disease, and ascites)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5081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7E8FEA-9EB5-D053-5BCC-5A9921D78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072F1-80D4-8259-A0BA-79AAE1BE3A48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Pruritus (Itching)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02953B-BEF0-2DEA-21AF-1A41438E3E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3E06A38-B56E-A35F-ED72-739B6B6CB0E8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55F8F9-31F0-3C90-2FAD-CA9BEA183952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A140CC-8A57-69EC-C3F2-AC878C6183AB}"/>
              </a:ext>
            </a:extLst>
          </p:cNvPr>
          <p:cNvSpPr txBox="1"/>
          <p:nvPr/>
        </p:nvSpPr>
        <p:spPr>
          <a:xfrm>
            <a:off x="551420" y="1987408"/>
            <a:ext cx="804116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Treatment: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Emollients and moisturizers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the first line of treatment.(</a:t>
            </a:r>
            <a:r>
              <a:rPr lang="en-GB" dirty="0"/>
              <a:t>glycerol and paraffin)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Recommendation to improve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dialysis adequacy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control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calcium and phosphate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disorders.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Topical analgesic :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Pramoxine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(anesthetic) twice daily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Antihistamines :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hydroxyzine (25 mg orally once or twice daily) or diphenhydramine (25 mg orally three to four times daily).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Gabapentin or pregabalin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sertraline or doxepin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Difelikefalin</a:t>
            </a:r>
            <a:r>
              <a:rPr lang="en-GB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selective kappa-opioid agonist ( Intravenously (0.5 microgram/kg) three times a week at dialysis in refractory pruritus 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950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AF5CC2-14A3-A98C-2F02-E51B30ED86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574" y="672830"/>
            <a:ext cx="6955277" cy="618517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3865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A2000C-82D6-97E5-48B2-AD0820533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AA38F-D417-19E2-7907-5D1C11457FFD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Disequilibrium Syndrome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982D11-A58B-416A-DE8E-F1EB74EA95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46CEA2D-7FC0-6B01-A6F8-967FC0D9C71F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07949C-2AAE-F3FA-10E5-E4AE9290D4A3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26FEBE-8984-7BE4-9C51-9F624CBCE2FE}"/>
              </a:ext>
            </a:extLst>
          </p:cNvPr>
          <p:cNvSpPr txBox="1"/>
          <p:nvPr/>
        </p:nvSpPr>
        <p:spPr>
          <a:xfrm>
            <a:off x="571764" y="1938398"/>
            <a:ext cx="8041160" cy="4755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 common. More frequently seen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acute renal failure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systemic and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neurological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symptoms. It may occur during or after dialysis.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Early manifestations include nausea, vomiting, restlessness, and headache. (More common in chronic dialysis)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Dangerous manifestations include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seizures and coma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(More common in acute dialysis)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Cause: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 Acute brain edema due to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rapid removal of solutes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plasma.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 Rapid changes in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CSF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36187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17F492-2B4A-9D20-3BAC-EBEDDEFF6B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57562-5981-CDE7-5D22-EF1153D52185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Prevention of Disequilibrium Syndrome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15EFD6-ED76-D02F-D688-F81B73BDD3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73ECC16-9163-B5AB-D980-5156E646BD31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B0982F-8B09-FCBE-50AB-966429E17930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DE58CA-FB1D-AB64-72F7-47A9C8A6F597}"/>
              </a:ext>
            </a:extLst>
          </p:cNvPr>
          <p:cNvSpPr txBox="1"/>
          <p:nvPr/>
        </p:nvSpPr>
        <p:spPr>
          <a:xfrm>
            <a:off x="630528" y="1950375"/>
            <a:ext cx="8041160" cy="4439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acute dialysis, the rate of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blood urea reduction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should be limited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to 40%.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Dialysate sodium should not differ from blood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sodium by more than 2–3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mEq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hypernatremic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patients, high sodium should not be treated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Dialysis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duration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short.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chronic dialysis with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dialysate sodium of at least 140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mEq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/L.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Dialysate sodium MODELING  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a s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mall-surface-area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dialyzer to reduce clearance.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Blood flow rate should be kept low during dialysis.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1889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176A6B-1951-615D-CF76-3463D23A71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32F09-ECB4-236D-58A8-682DAF5CCE7C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 of Disequilibrium Syndrome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B6C91F-0B20-72CA-13F9-CC75FD29A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1EC89B1-ABB4-295D-68DA-B58F3E6B851F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963CBD-4F5C-778A-9ED8-BFDD38F9E62E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5B1B2D-ADB5-6B9E-9B98-BADF22E48082}"/>
              </a:ext>
            </a:extLst>
          </p:cNvPr>
          <p:cNvSpPr txBox="1"/>
          <p:nvPr/>
        </p:nvSpPr>
        <p:spPr>
          <a:xfrm>
            <a:off x="571764" y="1938398"/>
            <a:ext cx="804116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If symptoms are mild, symptomatic treatment is given. In acute dialysis,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blood flow rate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be reduced. Dialysis should be terminated early, and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hypertonic glucose or saline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should be administered to prevent acute spasm and cerebral edema.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severe cases such as seizures and coma, dialysis should be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discontinued.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Seizures should be treated.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Supportive measures should be provided for coma.(mannitol iv benefit )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coma is due to DES improve within 24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hrs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831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FCB34-02BF-62BD-76FE-59DCE799C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C9A37-962F-A151-933A-4118DA117532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1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900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Complications During Hemodialysis (in order)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352624-D1F0-D701-E89E-7577302796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98241CF-F843-937D-66FD-7C802D4FEE52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039D0A-39BE-BBDA-3784-4C3A1B2384D2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D9BCED-F82D-9236-A015-60E2EFF20C81}"/>
              </a:ext>
            </a:extLst>
          </p:cNvPr>
          <p:cNvSpPr txBox="1"/>
          <p:nvPr/>
        </p:nvSpPr>
        <p:spPr>
          <a:xfrm>
            <a:off x="496012" y="1652139"/>
            <a:ext cx="5398950" cy="50629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Hypotension (IDH)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Muscle cramps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Nausea and vomiting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Headache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 pain, chest pain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Disequilibrium syndrome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Dialyzer Reaction 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Hemolysis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Air embolism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1209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877621-7912-B7EE-63B1-D5F20E23B1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90890-0F9A-3807-16FE-784237BFA40A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sz="3200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Reaction to Dialysis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C21D85-DFE4-7E9F-9E73-93AF0AD9B2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CB517D8-5DF0-4AB9-0C56-21D6EEDCE8EF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6CC54B-283F-881B-E4E0-8B4596AF10BE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17758B-0955-5BFE-04B5-641040DE3F5C}"/>
              </a:ext>
            </a:extLst>
          </p:cNvPr>
          <p:cNvSpPr txBox="1"/>
          <p:nvPr/>
        </p:nvSpPr>
        <p:spPr>
          <a:xfrm>
            <a:off x="571764" y="1782756"/>
            <a:ext cx="8041160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Type A Reaction: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Its manifestations are severe and resemble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anaphylaxis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Includes feelings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shortness of breath, feeling of impending death, warmth at the fistula site or throughout the body, significant hypotension, and cardiac arrest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may occur.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Milder cases include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cough, urticaria, rhinorrhea, abdominal cramps, and diarrhea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Patients with a history of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atopy and eosinophilia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more sensitive to this reaction.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onset of symptoms is usually within the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few minutes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HD and sometimes may be delayed up to 30 minutes.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800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C8713D-21E3-D8FB-ED10-18E2D3424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234D72-4C65-B892-9E33-D8235A99390B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sz="3200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Reaction to Dialysis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F08063-F62E-F65D-B31C-15A348B894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5E7704E-5205-9D33-F5D1-361E890DBAF6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C8770C-BEE8-9713-7C07-0A2E25A03F76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EC60B7-46F5-8E33-C70D-4C6814A0619C}"/>
              </a:ext>
            </a:extLst>
          </p:cNvPr>
          <p:cNvSpPr txBox="1"/>
          <p:nvPr/>
        </p:nvSpPr>
        <p:spPr>
          <a:xfrm>
            <a:off x="571764" y="1782756"/>
            <a:ext cx="8041160" cy="42934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Cause of Reaction: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Ethylene oxide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Contaminated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dialysate, which causes symptoms in all patients in that dialysis unit.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Heparin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for which the treatment is the use of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citrate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anticoagulation.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AN69(</a:t>
            </a:r>
            <a:r>
              <a:rPr lang="en-GB" dirty="0"/>
              <a:t>(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acrylonitrile-sodium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methallyl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sulfonate</a:t>
            </a:r>
            <a:r>
              <a:rPr lang="en-GB" dirty="0"/>
              <a:t>)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patients receiving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ACEI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risk, because it inhibits the breakdown of bradykinin, causing episodes of hypotension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polyacrylonitrile)-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AN69 membrane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modifed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by the addition of polyethyleneimine low risk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4062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606CE8-EBE3-58A2-7A44-438C89CE4B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EA53E2-F357-32C2-EA65-BF0A7FD2DB5C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sz="3600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Prevention and Treatment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B269FC-860D-EC47-D3C7-F06753B7E6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2C64911-DEBF-494F-FE21-692A9B09DAC0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A24F04-1D5F-5EB3-8756-5457CDD704AA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5F26FC-BC73-6E42-355E-5432895599D8}"/>
              </a:ext>
            </a:extLst>
          </p:cNvPr>
          <p:cNvSpPr txBox="1"/>
          <p:nvPr/>
        </p:nvSpPr>
        <p:spPr>
          <a:xfrm>
            <a:off x="571764" y="1782756"/>
            <a:ext cx="804116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Prevention by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rinsing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dialyzer before use</a:t>
            </a:r>
          </a:p>
          <a:p>
            <a:pPr marL="342900" indent="-3429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Attention to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latex contact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during dialysis in sensitive patients should be considered.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 or change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heparin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Dialysis should be stopped immediately. Blood lines should be clamped. The dialyzer and tubing should be disconnected without returning the blood.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Depending on the severity of the reaction,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antihistamines, corticosteroids, or epinephrine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should be administered.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74685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D7EFA-0010-B628-98FE-49EF60358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2B689-74F0-F114-3C34-D696D1FCAF48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sz="3600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 B Reaction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AED160-A548-A913-F79A-E7C4616430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6E7DB75-FF4A-A9A8-CB52-6B07BA7BCF41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8DB12D-F3BD-97AE-92C2-605C434EDC63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1BF623-FE83-576D-8913-C33FCB13134D}"/>
              </a:ext>
            </a:extLst>
          </p:cNvPr>
          <p:cNvSpPr txBox="1"/>
          <p:nvPr/>
        </p:nvSpPr>
        <p:spPr>
          <a:xfrm>
            <a:off x="571764" y="1782756"/>
            <a:ext cx="8041160" cy="3924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Non-specific symptoms including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chest pain and back pain.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Symptoms are seen within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20–40 minutes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starting dialysis. Symptoms are milder.</a:t>
            </a:r>
          </a:p>
          <a:p>
            <a:pPr algn="just">
              <a:lnSpc>
                <a:spcPct val="150000"/>
              </a:lnSpc>
            </a:pPr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Causes: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Cause is unknown. It is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 common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dialyzer reuse.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Subclinical hemolysis and myocardial ischemia should be ruled out.</a:t>
            </a:r>
          </a:p>
          <a:p>
            <a:pPr algn="just">
              <a:lnSpc>
                <a:spcPct val="150000"/>
              </a:lnSpc>
            </a:pPr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Treatment: 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 is supportive, such as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nasal oxygen.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Dialysis can continue.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Changing the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dialyzer membrane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help.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8244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E1594-07C0-704C-E35D-AD06A816C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BC01C-415B-9499-D2CD-44EDD1C468D9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sz="3200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Hemolysis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BC5C60-8B8C-5629-4D75-14F0D4954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BDEAE22-29C4-E55E-0DB1-DFA02869D166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B1CCDA-1AB2-76F2-20BF-C249C837CB6F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EC6305-8A0F-5A68-9AB9-655ECACF0E0C}"/>
              </a:ext>
            </a:extLst>
          </p:cNvPr>
          <p:cNvSpPr txBox="1"/>
          <p:nvPr/>
        </p:nvSpPr>
        <p:spPr>
          <a:xfrm>
            <a:off x="571764" y="1782756"/>
            <a:ext cx="8041160" cy="51208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medical emergency.</a:t>
            </a:r>
          </a:p>
          <a:p>
            <a:pPr algn="just">
              <a:lnSpc>
                <a:spcPct val="150000"/>
              </a:lnSpc>
            </a:pPr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Mechanical Hemolysis: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Due to mechanical trauma to RBCs during hemodialysis.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Stenosis or occlusion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blood line, or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 blood flow rate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or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of small-gauge needles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leads to fragmentation of RBCs.</a:t>
            </a:r>
          </a:p>
          <a:p>
            <a:pPr algn="just">
              <a:lnSpc>
                <a:spcPct val="150000"/>
              </a:lnSpc>
            </a:pPr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Osmotic Hemolysis: 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Occurs due to excessively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 dialysate , Hypotonic dialysis solution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contaminated dialysate or water, or chemicals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such as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formaldehyde or chloramine bleach, (from city water supply), copper (from copper piping), fluoride, nitrates(from water supply), zinc, or hydrogen peroxide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7081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C896B-D285-A592-3526-4D4DCB841F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0E6802-E347-8BE1-96C4-17AE9E4F6561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sz="3200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Diagnosis and Treatment of Hemolysis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54F8D0-747F-CC28-F9A7-869654F94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8280D80-2E9C-3361-F96D-9F9BAEDD8611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13940D-E1CD-A5BF-B57F-5C589BB5D2F4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71269B-3B8F-AEEE-33B9-6D06B7858C09}"/>
              </a:ext>
            </a:extLst>
          </p:cNvPr>
          <p:cNvSpPr txBox="1"/>
          <p:nvPr/>
        </p:nvSpPr>
        <p:spPr>
          <a:xfrm>
            <a:off x="571764" y="1782756"/>
            <a:ext cx="804116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Patients experience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chest tightness, back pain, shortness of breath, and skin discoloration.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hemolysis is suspected, dialysis should be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stopped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immediately.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blood in the tubing should not be returned to the patient.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Hemoglobin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should be checked immediately.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Peripheral blood smear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be examined for schistocytes and evidence of hemolysis.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CBC </a:t>
            </a:r>
            <a:r>
              <a:rPr lang="en-GB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retic</a:t>
            </a:r>
            <a:r>
              <a:rPr lang="en-GB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count, </a:t>
            </a:r>
            <a:r>
              <a:rPr lang="en-GB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haptoglobin</a:t>
            </a:r>
            <a:r>
              <a:rPr lang="en-GB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free </a:t>
            </a:r>
            <a:r>
              <a:rPr lang="en-GB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hemoglobin</a:t>
            </a:r>
            <a:r>
              <a:rPr lang="en-GB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lactate dehydrogenase, and </a:t>
            </a:r>
            <a:r>
              <a:rPr lang="en-GB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methemoglobin</a:t>
            </a:r>
            <a:r>
              <a:rPr lang="en-GB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Serum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potassium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should be checked immediately, as it is released due to hemolysis.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Dialysate fluid should be examined for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contamination.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6603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3D9C50-128A-56F7-4A64-559991C6FE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CC3E9-E96D-EC01-7EC5-4BE29EDC43C9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sz="3200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 Embolism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330EAD-E306-4375-4E6D-DE2B1B72E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F3B5134-E616-008B-916C-87B281AF740B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169FB6-1CB8-3A5A-3614-A7B807588985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D12EDC-3082-7C4E-6997-4BD32F3B25C3}"/>
              </a:ext>
            </a:extLst>
          </p:cNvPr>
          <p:cNvSpPr txBox="1"/>
          <p:nvPr/>
        </p:nvSpPr>
        <p:spPr>
          <a:xfrm>
            <a:off x="571764" y="1782756"/>
            <a:ext cx="8041160" cy="4336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Symptoms depend on the extent of air entry and the patient's position.</a:t>
            </a:r>
          </a:p>
          <a:p>
            <a:pPr marL="342900" indent="-3429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seated position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 air enters the brain without passing through the heart, causing venous return obstruction, seizures, coma, and death.</a:t>
            </a:r>
          </a:p>
          <a:p>
            <a:pPr marL="342900" indent="-3429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supine position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air enters the heart and then the lungs, causing shortness of breath, cough, arrhythmias, and subsequently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neurological symptoms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 bubbles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be observed in the venous line.</a:t>
            </a:r>
          </a:p>
          <a:p>
            <a:pPr marL="342900" indent="-3429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most common site of air entry is the arterial line.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70092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600B0E-99CC-0470-58E8-128BB5B0AE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6634DF-4F59-23B1-49AD-AB2171AA3D42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sz="3200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 of Air Embolism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DE7CA2-2064-23EB-C86C-478B05B4B7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DE9FD3E-648F-73C6-D1DA-4B2DEB7E1F94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2AF0FE-1265-6030-4823-326E8BE84167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249109-6EC6-28E0-8A66-9FF3A80F161A}"/>
              </a:ext>
            </a:extLst>
          </p:cNvPr>
          <p:cNvSpPr txBox="1"/>
          <p:nvPr/>
        </p:nvSpPr>
        <p:spPr>
          <a:xfrm>
            <a:off x="571764" y="1782756"/>
            <a:ext cx="8041160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Clamp the venous line and stop the pump.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Place the patient in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left lateral decubitus position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the head and chest lowered.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Administer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oxygen.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transthoracic aspiration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6368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01AF43-1E01-430E-9894-30F5EE27AA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219" y="707011"/>
            <a:ext cx="8399281" cy="58257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5B804D4-3478-498B-55DE-C3BBC4F9BCF9}"/>
              </a:ext>
            </a:extLst>
          </p:cNvPr>
          <p:cNvSpPr txBox="1"/>
          <p:nvPr/>
        </p:nvSpPr>
        <p:spPr>
          <a:xfrm>
            <a:off x="304800" y="916317"/>
            <a:ext cx="426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rtl="1"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schemeClr val="accent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با تشکر فراوان از اساتید و همکاران محترم گروه نفرولوژی</a:t>
            </a:r>
            <a:endParaRPr lang="en-US" sz="2800" dirty="0">
              <a:solidFill>
                <a:schemeClr val="accent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73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EAA2F-66FF-626B-3167-63F8742624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7AD91-7A38-E30A-F9D7-DCAA6240D5F9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cap="none" dirty="0" err="1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Intradialysis</a:t>
            </a:r>
            <a:r>
              <a:rPr lang="en-US" b="1" cap="none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Hypotension(IDH)</a:t>
            </a:r>
            <a:endParaRPr lang="en-US" b="1" cap="none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B533C2-8225-7FDA-3CCE-A30C8D817A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51F9459-6C19-1141-CFE0-3D1624D63067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28B6BF-7A7B-4B1F-5B37-3E089453C0EF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3BC2A7-D1BD-D7E3-4238-0A9E63BE8187}"/>
              </a:ext>
            </a:extLst>
          </p:cNvPr>
          <p:cNvSpPr txBox="1"/>
          <p:nvPr/>
        </p:nvSpPr>
        <p:spPr>
          <a:xfrm>
            <a:off x="641927" y="1552753"/>
            <a:ext cx="8041160" cy="5093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Systolic blood pressure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 than 90 mmHg or a drop of 20–30 mmHg(or &lt;100 mm Hg if baseline systolic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blood pressure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greater than 160)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 common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complication during hemodialysis.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long term, it leads to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poor prognosis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increased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mortality.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myocardial stunning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Low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predialysis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blood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pressure at the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dialysis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marking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cardiac problem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increases the risk of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AV access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thrombosis.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Causes of intradialytic hypotension:</a:t>
            </a:r>
          </a:p>
          <a:p>
            <a:pPr marL="342900" lvl="1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Volume-related causes</a:t>
            </a:r>
          </a:p>
          <a:p>
            <a:pPr marL="342900" lvl="1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Inadequate vasoconstriction</a:t>
            </a:r>
          </a:p>
          <a:p>
            <a:pPr marL="342900" lvl="1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Cardiac factors</a:t>
            </a:r>
          </a:p>
          <a:p>
            <a:pPr marL="342900" lvl="1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Uncommon causes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819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C2CDDE-808A-8716-A4D9-48A7C2518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CFF2AE-8BEF-6DF8-8313-FDC1C35BE940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Hypotension</a:t>
            </a:r>
            <a:endParaRPr kumimoji="0" lang="en-US" sz="1600" b="1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3DDCC1-FCDE-9948-AE02-F1899F3EE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7BDE4D-D938-722E-6D4E-BBD0A00CEB21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799FBE-0390-A437-C671-EFE5303B34FB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8D2774-88D1-3C23-0F7F-CAE5D684F626}"/>
              </a:ext>
            </a:extLst>
          </p:cNvPr>
          <p:cNvSpPr txBox="1"/>
          <p:nvPr/>
        </p:nvSpPr>
        <p:spPr>
          <a:xfrm>
            <a:off x="641927" y="1796580"/>
            <a:ext cx="8041160" cy="349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Volume-Related Causes: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Excessive interdialytic weight gain (high ultrafiltration rate)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Short weekly dialysis time( high ultrafiltration rate)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Overly low target dry weight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633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729254-1A17-1046-1AD6-782285118B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E264F-F02C-E910-4751-489FE0BA36B5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1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endParaRPr lang="en-US" b="1" cap="none" dirty="0">
              <a:solidFill>
                <a:prstClr val="white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55CD92-0EF0-6EC9-FE11-397A169094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2436C1D-D610-A145-4E50-D02CBB9F87FA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5F6F93-4AAA-BA4B-5EA1-4C12EEC431B8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1682E2-E6AD-7A5C-2270-1AB3E4BA7FE6}"/>
              </a:ext>
            </a:extLst>
          </p:cNvPr>
          <p:cNvSpPr txBox="1"/>
          <p:nvPr/>
        </p:nvSpPr>
        <p:spPr>
          <a:xfrm>
            <a:off x="641927" y="1990498"/>
            <a:ext cx="8041160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Avoid excessive weight gain,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maximum 1 kg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restriction is more important than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fluid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restriction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Increase dialysis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duration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(reduce rate)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Increase dialysis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frequency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Accurate determination of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target weight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(based on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blood pressure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edema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patient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tolerance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Appropriate sodium concentration in dialysate and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 modeling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 (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starting at 145–155Mm and reaching 135–140Mm during dialysis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Increase or maintain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urine volume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diuretics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972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F43AF-9083-B83A-E732-E6BE75C93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2EA55-9485-5BAA-C286-3497D337C8B1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b="1" cap="none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700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Inadequate Vasoconstriction</a:t>
            </a:r>
          </a:p>
          <a:p>
            <a:endParaRPr lang="en-US" sz="2700" b="1" cap="none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DCD892-60DA-DEB6-5029-93CF791703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7B561D4-A301-AC99-E1E4-557540AE34BF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BFFD1C-2258-3665-59D9-C290164740B9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A794CC-259A-7957-CCEA-C3E3FC485486}"/>
              </a:ext>
            </a:extLst>
          </p:cNvPr>
          <p:cNvSpPr txBox="1"/>
          <p:nvPr/>
        </p:nvSpPr>
        <p:spPr>
          <a:xfrm>
            <a:off x="641927" y="1552753"/>
            <a:ext cx="8041160" cy="54014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volume depletion, the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decrease in cardiac output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resulting from reduced cardiac filling is diminished, which, along with decreased vascular resistance, leads to hypotension.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Causes: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High dialysate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causes cutaneous vasodilation for heat dissipation and leads to hypotension(0.5C below tympanic membrane )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Autonomic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neuropathy.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Antihypertensive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treatments.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Eating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during dialysis, due to splanchnic vasodilation, the effect of which may persist for hours (2hours before dialysis)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Anemia (HCT &lt; 20-25%)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due to tissue ischemia in some patients.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3946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C46C81-6198-BE6E-0616-FA62CE991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C06C1-9C3F-7E60-FA3F-713EC5BA18A7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sz="2400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Inadequate Vasoconstriction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EAC779-BD06-C565-8BB1-0242A3386D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D66CCBD-D1C5-22CA-81AE-8B52EF92C3E0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6632AA-34DE-9CD4-FAEB-9EFE159582CC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3DBC5F-4700-76FC-0D15-EFECF262B0B8}"/>
              </a:ext>
            </a:extLst>
          </p:cNvPr>
          <p:cNvSpPr txBox="1"/>
          <p:nvPr/>
        </p:nvSpPr>
        <p:spPr>
          <a:xfrm>
            <a:off x="571764" y="1938398"/>
            <a:ext cx="8041160" cy="43858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Appropriate dialysate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 35.5–36°C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Avoid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eating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patients prone to hypotension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Midodrine at a dose of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mg 1.5 to 2 hours before dialysis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(active cardiac ischemia contraindication)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Avoid antihypertensive medications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anemia and nasal oxygen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reduce tissue ischemia and hypotension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of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sertraline for 4 to 6 weeks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(autonomic function)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92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C46C81-6198-BE6E-0616-FA62CE991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C06C1-9C3F-7E60-FA3F-713EC5BA18A7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sz="2400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Inadequate Vasoconstriction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EAC779-BD06-C565-8BB1-0242A3386D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D66CCBD-D1C5-22CA-81AE-8B52EF92C3E0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6632AA-34DE-9CD4-FAEB-9EFE159582CC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3DBC5F-4700-76FC-0D15-EFECF262B0B8}"/>
              </a:ext>
            </a:extLst>
          </p:cNvPr>
          <p:cNvSpPr txBox="1"/>
          <p:nvPr/>
        </p:nvSpPr>
        <p:spPr>
          <a:xfrm>
            <a:off x="480575" y="2003052"/>
            <a:ext cx="8041160" cy="301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7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dialysis fluid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potassium level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  low concentration (1mEq/L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7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Fludrocortison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low random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aldosteron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level </a:t>
            </a:r>
            <a:r>
              <a:rPr lang="fa-I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7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vasopressin(constricts splanchnic vessel)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326035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70748</TotalTime>
  <Words>2198</Words>
  <Application>Microsoft Office PowerPoint</Application>
  <PresentationFormat>On-screen Show (4:3)</PresentationFormat>
  <Paragraphs>361</Paragraphs>
  <Slides>38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7" baseType="lpstr">
      <vt:lpstr>Arial</vt:lpstr>
      <vt:lpstr>B Nazanin</vt:lpstr>
      <vt:lpstr>Calibri</vt:lpstr>
      <vt:lpstr>Gill Sans MT</vt:lpstr>
      <vt:lpstr>IRNazanin</vt:lpstr>
      <vt:lpstr>Times New Roman</vt:lpstr>
      <vt:lpstr>Wingdings</vt:lpstr>
      <vt:lpstr>Wingdings 2</vt:lpstr>
      <vt:lpstr>Dividend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Moorche</cp:lastModifiedBy>
  <cp:revision>542</cp:revision>
  <dcterms:created xsi:type="dcterms:W3CDTF">2019-09-01T13:39:24Z</dcterms:created>
  <dcterms:modified xsi:type="dcterms:W3CDTF">2026-07-21T05:23:25Z</dcterms:modified>
</cp:coreProperties>
</file>