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6" r:id="rId2"/>
    <p:sldId id="256" r:id="rId3"/>
    <p:sldId id="424" r:id="rId4"/>
    <p:sldId id="425" r:id="rId5"/>
    <p:sldId id="400" r:id="rId6"/>
    <p:sldId id="396" r:id="rId7"/>
    <p:sldId id="363" r:id="rId8"/>
    <p:sldId id="383" r:id="rId9"/>
    <p:sldId id="427" r:id="rId10"/>
    <p:sldId id="268" r:id="rId11"/>
    <p:sldId id="267" r:id="rId12"/>
    <p:sldId id="410" r:id="rId13"/>
    <p:sldId id="265" r:id="rId14"/>
    <p:sldId id="266" r:id="rId15"/>
    <p:sldId id="269" r:id="rId16"/>
    <p:sldId id="263" r:id="rId17"/>
    <p:sldId id="390" r:id="rId18"/>
    <p:sldId id="420" r:id="rId19"/>
    <p:sldId id="257" r:id="rId20"/>
    <p:sldId id="388" r:id="rId21"/>
    <p:sldId id="409" r:id="rId22"/>
    <p:sldId id="428" r:id="rId23"/>
    <p:sldId id="408" r:id="rId24"/>
    <p:sldId id="397" r:id="rId25"/>
    <p:sldId id="422" r:id="rId26"/>
    <p:sldId id="413" r:id="rId27"/>
    <p:sldId id="414" r:id="rId28"/>
    <p:sldId id="370" r:id="rId29"/>
    <p:sldId id="418" r:id="rId30"/>
    <p:sldId id="403" r:id="rId31"/>
    <p:sldId id="381" r:id="rId32"/>
    <p:sldId id="404" r:id="rId33"/>
    <p:sldId id="405" r:id="rId34"/>
    <p:sldId id="415" r:id="rId35"/>
    <p:sldId id="416" r:id="rId36"/>
    <p:sldId id="419" r:id="rId37"/>
    <p:sldId id="417" r:id="rId38"/>
    <p:sldId id="421" r:id="rId39"/>
    <p:sldId id="407" r:id="rId40"/>
    <p:sldId id="431" r:id="rId41"/>
    <p:sldId id="429" r:id="rId42"/>
    <p:sldId id="430" r:id="rId43"/>
    <p:sldId id="259" r:id="rId44"/>
    <p:sldId id="260" r:id="rId45"/>
    <p:sldId id="286" r:id="rId46"/>
    <p:sldId id="262" r:id="rId47"/>
    <p:sldId id="264" r:id="rId48"/>
    <p:sldId id="423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0066"/>
    <a:srgbClr val="66FFFF"/>
    <a:srgbClr val="FF9933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2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242" y="1423912"/>
            <a:ext cx="8313516" cy="401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08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F045E-1022-7ADF-2BD0-AC08D26EC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Appropriate Starting Dose</a:t>
            </a:r>
            <a:br>
              <a:rPr lang="en-US" b="1" dirty="0"/>
            </a:br>
            <a:endParaRPr lang="fa-IR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266398-1FD5-8892-BB49-9809D4525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0961" y="2133600"/>
            <a:ext cx="10533651" cy="3777622"/>
          </a:xfrm>
        </p:spPr>
        <p:txBody>
          <a:bodyPr/>
          <a:lstStyle/>
          <a:p>
            <a:pPr algn="l" rtl="0">
              <a:buFont typeface="Wingdings" panose="05000000000000000000" pitchFamily="2" charset="2"/>
              <a:buChar char="Ø"/>
            </a:pPr>
            <a:endParaRPr lang="fa-IR" b="1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03ECDD4-8A0D-63D9-9DBA-4F630F13F628}"/>
              </a:ext>
            </a:extLst>
          </p:cNvPr>
          <p:cNvSpPr/>
          <p:nvPr/>
        </p:nvSpPr>
        <p:spPr>
          <a:xfrm>
            <a:off x="810705" y="2363771"/>
            <a:ext cx="10410334" cy="21304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bliqueTopLef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2060"/>
                </a:solidFill>
              </a:rPr>
              <a:t>The starting dose of ESA is </a:t>
            </a:r>
            <a:r>
              <a:rPr lang="en-US" sz="2400" b="1" dirty="0">
                <a:solidFill>
                  <a:srgbClr val="FF0066"/>
                </a:solidFill>
              </a:rPr>
              <a:t>50-100 IU/Kg/W</a:t>
            </a:r>
            <a:r>
              <a:rPr lang="en-US" sz="2400" dirty="0">
                <a:solidFill>
                  <a:srgbClr val="FF0066"/>
                </a:solidFill>
              </a:rPr>
              <a:t>, </a:t>
            </a:r>
            <a:r>
              <a:rPr lang="en-US" sz="2400" dirty="0">
                <a:solidFill>
                  <a:srgbClr val="002060"/>
                </a:solidFill>
              </a:rPr>
              <a:t>depending on the </a:t>
            </a:r>
            <a:r>
              <a:rPr lang="en-US" sz="2400" b="1" dirty="0">
                <a:solidFill>
                  <a:srgbClr val="002060"/>
                </a:solidFill>
              </a:rPr>
              <a:t>patient's condition, severity of anemia, and the type of drug.</a:t>
            </a:r>
            <a:endParaRPr lang="fa-IR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948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17690-D2D2-D644-A76C-C66E1F532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E</a:t>
            </a:r>
            <a:r>
              <a:rPr lang="en-US" sz="3600" b="1" dirty="0">
                <a:solidFill>
                  <a:srgbClr val="002060"/>
                </a:solidFill>
              </a:rPr>
              <a:t>rythropoietin Administration</a:t>
            </a:r>
            <a:br>
              <a:rPr lang="en-US" sz="3600" b="1" dirty="0">
                <a:solidFill>
                  <a:srgbClr val="002060"/>
                </a:solidFill>
              </a:rPr>
            </a:br>
            <a:endParaRPr lang="fa-I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9A68B8-870A-045D-912E-FB1C586B9070}"/>
              </a:ext>
            </a:extLst>
          </p:cNvPr>
          <p:cNvSpPr txBox="1"/>
          <p:nvPr/>
        </p:nvSpPr>
        <p:spPr>
          <a:xfrm>
            <a:off x="433633" y="1432576"/>
            <a:ext cx="11538408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rgbClr val="0070C0"/>
                </a:solidFill>
              </a:rPr>
              <a:t>Dosage: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US" sz="2400" b="1" dirty="0">
              <a:solidFill>
                <a:srgbClr val="0070C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rgbClr val="0070C0"/>
                </a:solidFill>
              </a:rPr>
              <a:t>Starting dose: 4000 units 3 times a week .</a:t>
            </a:r>
          </a:p>
          <a:p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b="1" dirty="0">
                <a:solidFill>
                  <a:srgbClr val="00B050"/>
                </a:solidFill>
              </a:rPr>
              <a:t>Hemoglobin Check:</a:t>
            </a:r>
          </a:p>
          <a:p>
            <a:endParaRPr lang="en-US" sz="2400" b="1" dirty="0">
              <a:solidFill>
                <a:srgbClr val="00B05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B050"/>
                </a:solidFill>
              </a:rPr>
              <a:t>Every 1-2 weeks at the start of treatment to adjust the dose.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b="1" dirty="0">
              <a:solidFill>
                <a:srgbClr val="00B05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rgbClr val="00B050"/>
                </a:solidFill>
              </a:rPr>
              <a:t>After reaching the target hemoglobin: every 2-4 weeks.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800" b="1" dirty="0">
              <a:solidFill>
                <a:srgbClr val="00B05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FF0000"/>
                </a:solidFill>
              </a:rPr>
              <a:t>Note: A sudden increase in hemoglobin should be avoided.</a:t>
            </a:r>
          </a:p>
        </p:txBody>
      </p:sp>
      <p:sp>
        <p:nvSpPr>
          <p:cNvPr id="3" name="Multiplication Sign 2">
            <a:extLst>
              <a:ext uri="{FF2B5EF4-FFF2-40B4-BE49-F238E27FC236}">
                <a16:creationId xmlns:a16="http://schemas.microsoft.com/office/drawing/2014/main" id="{14BE6EA1-54E0-5865-B005-3045220D0C52}"/>
              </a:ext>
            </a:extLst>
          </p:cNvPr>
          <p:cNvSpPr/>
          <p:nvPr/>
        </p:nvSpPr>
        <p:spPr>
          <a:xfrm>
            <a:off x="9728461" y="5222450"/>
            <a:ext cx="1018095" cy="1280890"/>
          </a:xfrm>
          <a:prstGeom prst="mathMultiply">
            <a:avLst/>
          </a:prstGeom>
          <a:solidFill>
            <a:srgbClr val="FF0066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1125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6CA8C-F345-2FE1-AC38-C1BEEE80C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6005" y="624110"/>
            <a:ext cx="8911687" cy="1280890"/>
          </a:xfrm>
        </p:spPr>
        <p:txBody>
          <a:bodyPr/>
          <a:lstStyle/>
          <a:p>
            <a:r>
              <a:rPr lang="en-US" b="1" dirty="0">
                <a:solidFill>
                  <a:srgbClr val="FF0066"/>
                </a:solidFill>
              </a:rPr>
              <a:t>ESA Treatment Monitoring</a:t>
            </a:r>
            <a:br>
              <a:rPr lang="en-US" dirty="0"/>
            </a:br>
            <a:endParaRPr lang="fa-IR" dirty="0"/>
          </a:p>
        </p:txBody>
      </p:sp>
      <p:sp>
        <p:nvSpPr>
          <p:cNvPr id="3" name="Scroll: Horizontal 2">
            <a:extLst>
              <a:ext uri="{FF2B5EF4-FFF2-40B4-BE49-F238E27FC236}">
                <a16:creationId xmlns:a16="http://schemas.microsoft.com/office/drawing/2014/main" id="{BED5BD1B-6972-1CE4-1656-129733BD9BA9}"/>
              </a:ext>
            </a:extLst>
          </p:cNvPr>
          <p:cNvSpPr/>
          <p:nvPr/>
        </p:nvSpPr>
        <p:spPr>
          <a:xfrm>
            <a:off x="836125" y="1140642"/>
            <a:ext cx="11013368" cy="5297863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</a:rPr>
              <a:t>If the rate of hemoglobin increase is more than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66"/>
                </a:solidFill>
              </a:rPr>
              <a:t>2 g/dl in one month, a 25% reduction </a:t>
            </a:r>
            <a:r>
              <a:rPr lang="en-US" sz="2000" dirty="0">
                <a:solidFill>
                  <a:schemeClr val="tx1"/>
                </a:solidFill>
              </a:rPr>
              <a:t>in the ESA dose is recommended.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</a:rPr>
              <a:t> If the hemoglobin level is </a:t>
            </a:r>
            <a:r>
              <a:rPr lang="en-US" sz="2400" b="1" dirty="0">
                <a:solidFill>
                  <a:srgbClr val="FF0066"/>
                </a:solidFill>
              </a:rPr>
              <a:t>above 13 g/dl,</a:t>
            </a:r>
            <a:r>
              <a:rPr lang="en-US" sz="2000" b="1" dirty="0">
                <a:solidFill>
                  <a:srgbClr val="FF0066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temporarily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66"/>
                </a:solidFill>
              </a:rPr>
              <a:t>stop ESA. </a:t>
            </a:r>
            <a:r>
              <a:rPr lang="en-US" sz="2000" b="1" dirty="0">
                <a:solidFill>
                  <a:srgbClr val="FF0066"/>
                </a:solidFill>
              </a:rPr>
              <a:t>Restart with 25%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of the previous dose after the hemoglobin decreases.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</a:rPr>
              <a:t>Upon restarting, a </a:t>
            </a:r>
            <a:r>
              <a:rPr lang="en-US" sz="2000" b="1" dirty="0">
                <a:solidFill>
                  <a:srgbClr val="002060"/>
                </a:solidFill>
              </a:rPr>
              <a:t>hemoglobin check is recommended   2 weeks after starting ESA.</a:t>
            </a:r>
          </a:p>
        </p:txBody>
      </p:sp>
    </p:spTree>
    <p:extLst>
      <p:ext uri="{BB962C8B-B14F-4D97-AF65-F5344CB8AC3E}">
        <p14:creationId xmlns:p14="http://schemas.microsoft.com/office/powerpoint/2010/main" val="486451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2D257-AAB9-6844-5820-A809B7024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0461DA-183F-E4C6-6076-B97181CFB2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7398" y="624110"/>
            <a:ext cx="9040305" cy="5759777"/>
          </a:xfrm>
        </p:spPr>
      </p:pic>
    </p:spTree>
    <p:extLst>
      <p:ext uri="{BB962C8B-B14F-4D97-AF65-F5344CB8AC3E}">
        <p14:creationId xmlns:p14="http://schemas.microsoft.com/office/powerpoint/2010/main" val="1441642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96B4A-4D49-4424-2667-EAB9F4115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E1C1B7C-E2E6-BBFF-80C4-2601D7181A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8187" y="492966"/>
            <a:ext cx="8986332" cy="5740924"/>
          </a:xfrm>
        </p:spPr>
      </p:pic>
    </p:spTree>
    <p:extLst>
      <p:ext uri="{BB962C8B-B14F-4D97-AF65-F5344CB8AC3E}">
        <p14:creationId xmlns:p14="http://schemas.microsoft.com/office/powerpoint/2010/main" val="9098288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50985-559F-23EE-FB1F-4E6FB465C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F1A6457-9E05-6736-9B2D-5CBF8FC096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8836" y="506690"/>
            <a:ext cx="9974327" cy="5844619"/>
          </a:xfrm>
        </p:spPr>
      </p:pic>
    </p:spTree>
    <p:extLst>
      <p:ext uri="{BB962C8B-B14F-4D97-AF65-F5344CB8AC3E}">
        <p14:creationId xmlns:p14="http://schemas.microsoft.com/office/powerpoint/2010/main" val="293405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BD77C-0DE7-3DCA-F053-2B95662BA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796" y="717015"/>
            <a:ext cx="8911687" cy="1280890"/>
          </a:xfrm>
        </p:spPr>
        <p:txBody>
          <a:bodyPr/>
          <a:lstStyle/>
          <a:p>
            <a:r>
              <a:rPr lang="en-US" sz="3200" b="1" dirty="0">
                <a:solidFill>
                  <a:srgbClr val="00B050"/>
                </a:solidFill>
              </a:rPr>
              <a:t>Causes of Erythropoietin Resistance</a:t>
            </a:r>
            <a:br>
              <a:rPr lang="en-US" sz="3600" dirty="0">
                <a:solidFill>
                  <a:srgbClr val="00B050"/>
                </a:solidFill>
              </a:rPr>
            </a:br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483B82-15EC-50A8-94CA-1AD5AEFC44FE}"/>
              </a:ext>
            </a:extLst>
          </p:cNvPr>
          <p:cNvSpPr txBox="1"/>
          <p:nvPr/>
        </p:nvSpPr>
        <p:spPr>
          <a:xfrm>
            <a:off x="384963" y="1357460"/>
            <a:ext cx="8411298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b="1" dirty="0"/>
              <a:t>Iron deficiency</a:t>
            </a:r>
          </a:p>
          <a:p>
            <a:endParaRPr lang="en-US" sz="16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/>
              <a:t> </a:t>
            </a:r>
            <a:r>
              <a:rPr lang="en-US" sz="2000" b="1" dirty="0"/>
              <a:t>Hyperparathyroidism (bone marrow fibrosis)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b="1" dirty="0"/>
              <a:t>Infection and inflammation </a:t>
            </a:r>
            <a:r>
              <a:rPr lang="en-US" b="1" dirty="0"/>
              <a:t>(release of cytokines during infection reduces bone marrow response to erythropoietin)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/>
              <a:t> Inadequate dialysis (response to erythropoietin may improve with increased dialysis frequency)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/>
              <a:t> Aluminum toxicity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/>
              <a:t> Bleeding or hemolysis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/>
              <a:t>·Pure Red Cell Aplasia (antibodies against erythropoietin)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/>
              <a:t>·Severe malnutrition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/>
              <a:t>·Other hematologic diseases: </a:t>
            </a:r>
            <a:r>
              <a:rPr lang="en-US" sz="2000" b="1" dirty="0"/>
              <a:t>Folic acid and Vitamin B12 deficiency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b="1" dirty="0"/>
              <a:t> Hematologic malignancies</a:t>
            </a: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19FE3884-7432-1C3F-596B-1FD58C4A2FA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91513" y="1647447"/>
            <a:ext cx="3310071" cy="4548675"/>
            <a:chOff x="1241" y="716"/>
            <a:chExt cx="3278" cy="2888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DCF9500C-8D43-525F-817F-5AFE925EE5D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241" y="716"/>
              <a:ext cx="3278" cy="2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8" name="Picture 5">
              <a:extLst>
                <a:ext uri="{FF2B5EF4-FFF2-40B4-BE49-F238E27FC236}">
                  <a16:creationId xmlns:a16="http://schemas.microsoft.com/office/drawing/2014/main" id="{DA94C654-47DF-32FE-204D-C3F08C1A22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1" y="716"/>
              <a:ext cx="3282" cy="2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802863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F28CEB3-ADEA-4054-AEAB-5774C25FB4DE}"/>
              </a:ext>
            </a:extLst>
          </p:cNvPr>
          <p:cNvSpPr txBox="1"/>
          <p:nvPr/>
        </p:nvSpPr>
        <p:spPr>
          <a:xfrm>
            <a:off x="1905785" y="767441"/>
            <a:ext cx="8380430" cy="2404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3000"/>
              </a:lnSpc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ESA </a:t>
            </a:r>
            <a:r>
              <a:rPr lang="en-US" sz="2400" b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hyporesponsiveness</a:t>
            </a:r>
            <a:endParaRPr lang="en-US" sz="24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2913">
              <a:lnSpc>
                <a:spcPct val="123000"/>
              </a:lnSpc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Definitions: </a:t>
            </a:r>
          </a:p>
          <a:p>
            <a:pPr marL="895350">
              <a:lnSpc>
                <a:spcPct val="123000"/>
              </a:lnSpc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Failure to achieve target Hb levels with epoetin doses greater than: </a:t>
            </a:r>
          </a:p>
          <a:p>
            <a:pPr marL="895350">
              <a:lnSpc>
                <a:spcPct val="123000"/>
              </a:lnSpc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i.v.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EPO 450 IU/kg/week, </a:t>
            </a:r>
          </a:p>
          <a:p>
            <a:pPr marL="895350">
              <a:lnSpc>
                <a:spcPct val="123000"/>
              </a:lnSpc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s.c.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EPO: 300 IU/kg/week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895350">
              <a:lnSpc>
                <a:spcPct val="123000"/>
              </a:lnSpc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darbepoetin dose &gt;1.5 </a:t>
            </a:r>
            <a:r>
              <a:rPr lang="el-GR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g/kg/week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ED428607-7E54-4C14-BCD1-FF09998151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05785" y="3355943"/>
            <a:ext cx="7889418" cy="3211448"/>
            <a:chOff x="868" y="1341"/>
            <a:chExt cx="4024" cy="1638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D96E4910-EAFF-41BE-BDAC-927C6FAABEC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868" y="1341"/>
              <a:ext cx="4024" cy="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7173" name="Picture 5">
              <a:extLst>
                <a:ext uri="{FF2B5EF4-FFF2-40B4-BE49-F238E27FC236}">
                  <a16:creationId xmlns:a16="http://schemas.microsoft.com/office/drawing/2014/main" id="{1B1F7344-83AB-442F-A11B-BC05DCD706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8" y="1341"/>
              <a:ext cx="4028" cy="1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7809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9FBE3-2C58-E952-6328-2F7AC5EC8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32E410-F563-D9CD-B359-4C90536BE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81" y="2133600"/>
            <a:ext cx="10948431" cy="3777622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dirty="0">
                <a:solidFill>
                  <a:srgbClr val="002060"/>
                </a:solidFill>
              </a:rPr>
              <a:t>If there is anemia disproportionate to the severity of renal failure, systemic symptoms (bone pain, etc.), lack of appropriate response to anemia treatments, evidence of bone marrow insufficiency (pancytopenia or </a:t>
            </a:r>
            <a:r>
              <a:rPr lang="en-US" dirty="0" err="1">
                <a:solidFill>
                  <a:srgbClr val="002060"/>
                </a:solidFill>
              </a:rPr>
              <a:t>bicytopenia</a:t>
            </a:r>
            <a:r>
              <a:rPr lang="en-US" dirty="0">
                <a:solidFill>
                  <a:srgbClr val="002060"/>
                </a:solidFill>
              </a:rPr>
              <a:t>, low absolute reticulocyte count), abnormalities in RBC indices, or evidence of hemolysis, further investigations will be requested based on the type of disorder:</a:t>
            </a:r>
          </a:p>
          <a:p>
            <a:pPr algn="l" rtl="0"/>
            <a:endParaRPr lang="en-US" dirty="0"/>
          </a:p>
          <a:p>
            <a:pPr algn="l" rtl="0"/>
            <a:r>
              <a:rPr lang="en-US" sz="2200" b="1" dirty="0">
                <a:solidFill>
                  <a:srgbClr val="00B0F0"/>
                </a:solidFill>
              </a:rPr>
              <a:t> CRP</a:t>
            </a:r>
          </a:p>
          <a:p>
            <a:pPr algn="l" rtl="0"/>
            <a:r>
              <a:rPr lang="en-US" sz="2200" b="1" dirty="0">
                <a:solidFill>
                  <a:srgbClr val="00B0F0"/>
                </a:solidFill>
              </a:rPr>
              <a:t>SPEP/UEPP (Serum and/or Urine Protein Electrophoresis)</a:t>
            </a:r>
          </a:p>
          <a:p>
            <a:pPr algn="l" rtl="0"/>
            <a:r>
              <a:rPr lang="en-US" sz="2200" b="1" dirty="0">
                <a:solidFill>
                  <a:srgbClr val="00B0F0"/>
                </a:solidFill>
              </a:rPr>
              <a:t>Bone marrow aspiration and biopsy</a:t>
            </a:r>
          </a:p>
          <a:p>
            <a:pPr algn="l" rtl="0"/>
            <a:r>
              <a:rPr lang="en-US" sz="2200" b="1" dirty="0">
                <a:solidFill>
                  <a:srgbClr val="00B0F0"/>
                </a:solidFill>
              </a:rPr>
              <a:t>B12 and folate level</a:t>
            </a:r>
          </a:p>
          <a:p>
            <a:pPr algn="l" rtl="0"/>
            <a:r>
              <a:rPr lang="en-US" sz="2200" b="1" dirty="0">
                <a:solidFill>
                  <a:srgbClr val="00B0F0"/>
                </a:solidFill>
              </a:rPr>
              <a:t>·Hb electrophoresis</a:t>
            </a:r>
          </a:p>
          <a:p>
            <a:pPr algn="l" rtl="0"/>
            <a:r>
              <a:rPr lang="en-US" sz="2200" b="1" dirty="0">
                <a:solidFill>
                  <a:srgbClr val="00B0F0"/>
                </a:solidFill>
              </a:rPr>
              <a:t> Others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71520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4F708-E248-A263-C6CD-ED6D3896C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7336" y="558123"/>
            <a:ext cx="10595727" cy="1280890"/>
          </a:xfrm>
        </p:spPr>
        <p:txBody>
          <a:bodyPr>
            <a:normAutofit/>
          </a:bodyPr>
          <a:lstStyle/>
          <a:p>
            <a:r>
              <a:rPr lang="en-US" sz="2800" b="1" i="0" u="none" strike="noStrike" baseline="0" dirty="0">
                <a:solidFill>
                  <a:srgbClr val="FF0066"/>
                </a:solidFill>
                <a:latin typeface="Times-Bold"/>
              </a:rPr>
              <a:t>Adverse effects for normal Hb in</a:t>
            </a:r>
            <a:br>
              <a:rPr lang="en-US" sz="2800" b="1" i="0" u="none" strike="noStrike" baseline="0" dirty="0">
                <a:solidFill>
                  <a:srgbClr val="FF0066"/>
                </a:solidFill>
                <a:latin typeface="Times-Bold"/>
              </a:rPr>
            </a:br>
            <a:r>
              <a:rPr lang="en-US" sz="2800" b="1" i="0" u="none" strike="noStrike" baseline="0" dirty="0">
                <a:solidFill>
                  <a:srgbClr val="FF0066"/>
                </a:solidFill>
                <a:latin typeface="Times-Bold"/>
              </a:rPr>
              <a:t>hemodialysis patient</a:t>
            </a:r>
            <a:endParaRPr lang="fa-IR" sz="4800" dirty="0">
              <a:solidFill>
                <a:srgbClr val="FF0066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529507-5DC4-D671-29CE-F5ACB55C7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506" y="1747101"/>
            <a:ext cx="8915400" cy="3777622"/>
          </a:xfrm>
        </p:spPr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Ø"/>
            </a:pPr>
            <a:endParaRPr lang="fa-IR" sz="2800" dirty="0"/>
          </a:p>
        </p:txBody>
      </p:sp>
      <p:sp>
        <p:nvSpPr>
          <p:cNvPr id="3" name="Flowchart: Alternate Process 2">
            <a:extLst>
              <a:ext uri="{FF2B5EF4-FFF2-40B4-BE49-F238E27FC236}">
                <a16:creationId xmlns:a16="http://schemas.microsoft.com/office/drawing/2014/main" id="{2E7B670A-1DA9-A770-B82C-1C728066836B}"/>
              </a:ext>
            </a:extLst>
          </p:cNvPr>
          <p:cNvSpPr/>
          <p:nvPr/>
        </p:nvSpPr>
        <p:spPr>
          <a:xfrm>
            <a:off x="2393641" y="1747101"/>
            <a:ext cx="6956982" cy="3601037"/>
          </a:xfrm>
          <a:prstGeom prst="flowChartAlternateProcess">
            <a:avLst/>
          </a:prstGeom>
          <a:solidFill>
            <a:schemeClr val="bg2"/>
          </a:solidFill>
          <a:ln>
            <a:solidFill>
              <a:srgbClr val="002060"/>
            </a:solidFill>
          </a:ln>
          <a:effectLst>
            <a:innerShdw blurRad="114300">
              <a:prstClr val="black"/>
            </a:inn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sz="3200" b="1" i="0" u="none" strike="noStrike" baseline="0" dirty="0">
                <a:solidFill>
                  <a:srgbClr val="0D0D0D"/>
                </a:solidFill>
                <a:latin typeface="Times-Bold"/>
              </a:rPr>
              <a:t>cerebrovascular events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3200" b="1" i="0" u="none" strike="noStrike" baseline="0" dirty="0">
              <a:solidFill>
                <a:srgbClr val="0D0D0D"/>
              </a:solidFill>
              <a:latin typeface="Times-Bold"/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3200" b="0" i="0" u="none" strike="noStrike" baseline="0" dirty="0">
                <a:solidFill>
                  <a:srgbClr val="91C326"/>
                </a:solidFill>
                <a:latin typeface="Wingdings3"/>
              </a:rPr>
              <a:t> </a:t>
            </a:r>
            <a:r>
              <a:rPr lang="en-US" sz="3200" b="1" i="0" u="none" strike="noStrike" baseline="0" dirty="0">
                <a:solidFill>
                  <a:srgbClr val="0D0D0D"/>
                </a:solidFill>
                <a:latin typeface="Times-Bold"/>
              </a:rPr>
              <a:t>arteriovenous access thrombosis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3200" b="1" i="0" u="none" strike="noStrike" baseline="0" dirty="0">
              <a:solidFill>
                <a:srgbClr val="0D0D0D"/>
              </a:solidFill>
              <a:latin typeface="Times-Bold"/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3200" b="0" i="0" u="none" strike="noStrike" baseline="0" dirty="0">
                <a:solidFill>
                  <a:srgbClr val="91C326"/>
                </a:solidFill>
                <a:latin typeface="Wingdings3"/>
              </a:rPr>
              <a:t> </a:t>
            </a:r>
            <a:r>
              <a:rPr lang="en-US" sz="3200" b="1" i="0" u="none" strike="noStrike" baseline="0" dirty="0">
                <a:solidFill>
                  <a:srgbClr val="0D0D0D"/>
                </a:solidFill>
                <a:latin typeface="Times-Bold"/>
              </a:rPr>
              <a:t>hypertension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1532280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A4EB6-CA6D-0990-4361-5A024D47E3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3349" y="2514598"/>
            <a:ext cx="8915399" cy="2262781"/>
          </a:xfrm>
        </p:spPr>
        <p:txBody>
          <a:bodyPr>
            <a:normAutofit/>
          </a:bodyPr>
          <a:lstStyle/>
          <a:p>
            <a:r>
              <a:rPr lang="en-US" sz="4000" b="1" dirty="0"/>
              <a:t>Anemia in Chronic Kidney Disease</a:t>
            </a:r>
            <a:endParaRPr lang="fa-IR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D78ECF-70AF-1159-FB22-6974555084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b="1" dirty="0" err="1">
                <a:solidFill>
                  <a:srgbClr val="0070C0"/>
                </a:solidFill>
              </a:rPr>
              <a:t>Rahele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Hamedanian</a:t>
            </a: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b="1" dirty="0">
                <a:solidFill>
                  <a:srgbClr val="0070C0"/>
                </a:solidFill>
              </a:rPr>
              <a:t>1405/5/30</a:t>
            </a:r>
            <a:endParaRPr lang="fa-IR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745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A711EA8-83B8-47CB-BBBC-47A23F3A4010}"/>
              </a:ext>
            </a:extLst>
          </p:cNvPr>
          <p:cNvSpPr txBox="1"/>
          <p:nvPr/>
        </p:nvSpPr>
        <p:spPr>
          <a:xfrm>
            <a:off x="1090368" y="1374527"/>
            <a:ext cx="9297971" cy="205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people with anemia and CKD treated with ESA, it is reasonable to suspend ESA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 hospitalization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4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stroke, vascular access thrombosis, or thromboembolic events.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Individualize consideration for ESA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reinitiation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based on patient characteristics, Hb level, and preferences regarding risks and benefits of ESA treatment.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29EEF5-3F85-4FCC-A464-DA339B7736E8}"/>
              </a:ext>
            </a:extLst>
          </p:cNvPr>
          <p:cNvSpPr txBox="1"/>
          <p:nvPr/>
        </p:nvSpPr>
        <p:spPr>
          <a:xfrm>
            <a:off x="1179922" y="4213312"/>
            <a:ext cx="10122816" cy="1241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people with CKD, anemia, and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 cancer or a history of cancer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shared decision-making regarding continuation or discontinuation of ESA therapy based on patient preferences and anticipated outcomes, especially when treatment is aimed at cure.</a:t>
            </a:r>
          </a:p>
        </p:txBody>
      </p:sp>
    </p:spTree>
    <p:extLst>
      <p:ext uri="{BB962C8B-B14F-4D97-AF65-F5344CB8AC3E}">
        <p14:creationId xmlns:p14="http://schemas.microsoft.com/office/powerpoint/2010/main" val="1492194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D6290-71E4-07CF-3747-38093F7F3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4B426BB-F0EA-0250-071D-38BA904BA9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4563" y="245097"/>
            <a:ext cx="9022874" cy="6056722"/>
          </a:xfrm>
        </p:spPr>
      </p:pic>
    </p:spTree>
    <p:extLst>
      <p:ext uri="{BB962C8B-B14F-4D97-AF65-F5344CB8AC3E}">
        <p14:creationId xmlns:p14="http://schemas.microsoft.com/office/powerpoint/2010/main" val="27946619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335C3-1BF8-EEBF-5376-F28C782A7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843" y="796527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prevention and Treatment of Hypertension</a:t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9BF7B-CBE1-1EC1-BDAD-0EFE283A3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922" y="1195103"/>
            <a:ext cx="11193527" cy="3912739"/>
          </a:xfrm>
        </p:spPr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Ø"/>
            </a:pPr>
            <a:endParaRPr lang="en-US" dirty="0"/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FF0066"/>
                </a:solidFill>
              </a:rPr>
              <a:t>Worsening of hypertension </a:t>
            </a:r>
            <a:r>
              <a:rPr lang="en-US" dirty="0"/>
              <a:t>is the </a:t>
            </a:r>
            <a:r>
              <a:rPr lang="en-US" sz="2000" b="1" dirty="0">
                <a:solidFill>
                  <a:srgbClr val="0070C0"/>
                </a:solidFill>
              </a:rPr>
              <a:t>most common side effect of the drug</a:t>
            </a:r>
            <a:r>
              <a:rPr lang="en-US" dirty="0"/>
              <a:t>, occurring in </a:t>
            </a:r>
            <a:r>
              <a:rPr lang="en-US" b="1" dirty="0">
                <a:solidFill>
                  <a:srgbClr val="0070C0"/>
                </a:solidFill>
              </a:rPr>
              <a:t>20-30%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of patients. It is usually seen in conditions of </a:t>
            </a:r>
            <a:r>
              <a:rPr lang="en-US" sz="2000" b="1" dirty="0">
                <a:solidFill>
                  <a:srgbClr val="0070C0"/>
                </a:solidFill>
              </a:rPr>
              <a:t>rapid increase in hematocrit or with higher doses of erythropoietin.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dirty="0"/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dirty="0"/>
              <a:t>The reason for </a:t>
            </a:r>
            <a:r>
              <a:rPr lang="en-US" b="1" dirty="0">
                <a:solidFill>
                  <a:srgbClr val="FF0000"/>
                </a:solidFill>
              </a:rPr>
              <a:t>worsening blood pressure i</a:t>
            </a:r>
            <a:r>
              <a:rPr lang="en-US" dirty="0"/>
              <a:t>n these patients is </a:t>
            </a:r>
            <a:r>
              <a:rPr lang="en-US" b="1" dirty="0">
                <a:solidFill>
                  <a:srgbClr val="0070C0"/>
                </a:solidFill>
              </a:rPr>
              <a:t>increased vascular wall irritability and hemodynamic changes due to the increase in red blood cell mass</a:t>
            </a:r>
            <a:r>
              <a:rPr lang="en-US" dirty="0"/>
              <a:t>. 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dirty="0"/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b="1" dirty="0">
              <a:solidFill>
                <a:srgbClr val="00B050"/>
              </a:solidFill>
            </a:endParaRPr>
          </a:p>
          <a:p>
            <a:endParaRPr lang="fa-IR" dirty="0"/>
          </a:p>
        </p:txBody>
      </p:sp>
      <p:sp>
        <p:nvSpPr>
          <p:cNvPr id="4" name="Rectangle: Folded Corner 3">
            <a:extLst>
              <a:ext uri="{FF2B5EF4-FFF2-40B4-BE49-F238E27FC236}">
                <a16:creationId xmlns:a16="http://schemas.microsoft.com/office/drawing/2014/main" id="{87E02FA2-CFFD-B4A4-3F7D-96776E77038D}"/>
              </a:ext>
            </a:extLst>
          </p:cNvPr>
          <p:cNvSpPr/>
          <p:nvPr/>
        </p:nvSpPr>
        <p:spPr>
          <a:xfrm>
            <a:off x="1375269" y="3864990"/>
            <a:ext cx="8635997" cy="2776193"/>
          </a:xfrm>
          <a:prstGeom prst="foldedCorner">
            <a:avLst/>
          </a:prstGeom>
          <a:solidFill>
            <a:srgbClr val="66FFFF"/>
          </a:solidFill>
          <a:ln>
            <a:solidFill>
              <a:srgbClr val="00B0F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sz="1800" b="1" dirty="0">
                <a:solidFill>
                  <a:srgbClr val="0070C0"/>
                </a:solidFill>
              </a:rPr>
              <a:t>This can be </a:t>
            </a:r>
            <a:r>
              <a:rPr lang="en-US" sz="2000" b="1" dirty="0">
                <a:solidFill>
                  <a:srgbClr val="0070C0"/>
                </a:solidFill>
              </a:rPr>
              <a:t>controlled by </a:t>
            </a:r>
            <a:r>
              <a:rPr lang="en-US" sz="1800" b="1" dirty="0">
                <a:solidFill>
                  <a:srgbClr val="002060"/>
                </a:solidFill>
              </a:rPr>
              <a:t>: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1800" b="1" dirty="0">
                <a:solidFill>
                  <a:srgbClr val="002060"/>
                </a:solidFill>
              </a:rPr>
              <a:t>increasing antihypertensive drugs,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1800" b="1" dirty="0">
              <a:solidFill>
                <a:srgbClr val="00206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1800" b="1" dirty="0">
                <a:solidFill>
                  <a:srgbClr val="002060"/>
                </a:solidFill>
              </a:rPr>
              <a:t> increasing ultrafiltration (fluid removal) during dialysis, 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1800" b="1" dirty="0">
              <a:solidFill>
                <a:srgbClr val="00206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1800" b="1" dirty="0">
                <a:solidFill>
                  <a:srgbClr val="002060"/>
                </a:solidFill>
              </a:rPr>
              <a:t>reducing the erythropoietin dose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1800" b="1" dirty="0">
              <a:solidFill>
                <a:srgbClr val="00206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1800" b="1" dirty="0">
                <a:solidFill>
                  <a:srgbClr val="002060"/>
                </a:solidFill>
              </a:rPr>
              <a:t>, and using the subcutaneous route instead of the intravenous route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517909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615C-5D36-F102-A957-597EF56C8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rgbClr val="FF0066"/>
                </a:solidFill>
              </a:rPr>
              <a:t>Pure Red Cell Aplasia (PRCA)</a:t>
            </a:r>
            <a:br>
              <a:rPr lang="en-US" sz="3600" b="1" dirty="0">
                <a:solidFill>
                  <a:srgbClr val="FF0066"/>
                </a:solidFill>
              </a:rPr>
            </a:br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32258F-3820-1168-0D10-75A530E6E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254" y="1436016"/>
            <a:ext cx="10467664" cy="3777622"/>
          </a:xfrm>
        </p:spPr>
        <p:txBody>
          <a:bodyPr>
            <a:normAutofit/>
          </a:bodyPr>
          <a:lstStyle/>
          <a:p>
            <a:endParaRPr lang="en-US" dirty="0"/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dirty="0"/>
              <a:t>One of the complications of erythropoietin administration is the </a:t>
            </a:r>
            <a:r>
              <a:rPr lang="en-US" sz="2000" b="1" dirty="0">
                <a:solidFill>
                  <a:srgbClr val="0070C0"/>
                </a:solidFill>
              </a:rPr>
              <a:t>production of antibodies against erythropoietin, leading to Pure Red Cell Aplasia (PRCA). 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b="1" dirty="0">
              <a:solidFill>
                <a:srgbClr val="0070C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endParaRPr lang="en-US" b="1" dirty="0">
              <a:solidFill>
                <a:srgbClr val="0070C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2060"/>
                </a:solidFill>
              </a:rPr>
              <a:t>Patients who develop this complication usually experience a recurrent drop in hemoglobin </a:t>
            </a:r>
            <a:r>
              <a:rPr lang="en-US" sz="2000" b="1" dirty="0">
                <a:solidFill>
                  <a:srgbClr val="FF0066"/>
                </a:solidFill>
              </a:rPr>
              <a:t>6-18 months after starting the drug</a:t>
            </a:r>
            <a:r>
              <a:rPr lang="en-US" sz="2000" dirty="0">
                <a:solidFill>
                  <a:srgbClr val="002060"/>
                </a:solidFill>
              </a:rPr>
              <a:t>, despite continued treatment. The treatment involves </a:t>
            </a:r>
            <a:r>
              <a:rPr lang="en-US" sz="2000" b="1" dirty="0">
                <a:solidFill>
                  <a:srgbClr val="FF0066"/>
                </a:solidFill>
              </a:rPr>
              <a:t>discontinuing erythropoietin and starting immunosuppressive drugs.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89733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C024CC3-44BF-4214-81BB-74B43ABD8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62286" y="4052839"/>
            <a:ext cx="7667428" cy="1504950"/>
          </a:xfrm>
        </p:spPr>
        <p:txBody>
          <a:bodyPr>
            <a:noAutofit/>
          </a:bodyPr>
          <a:lstStyle/>
          <a:p>
            <a:pPr marL="536575" indent="-536575" algn="just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USE OF IRON TO TREAT IRON DEFICIENCY AND ANEMIA IN CKD</a:t>
            </a:r>
          </a:p>
        </p:txBody>
      </p:sp>
    </p:spTree>
    <p:extLst>
      <p:ext uri="{BB962C8B-B14F-4D97-AF65-F5344CB8AC3E}">
        <p14:creationId xmlns:p14="http://schemas.microsoft.com/office/powerpoint/2010/main" val="33665541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BCF3C-CE30-CA90-8327-673D243C2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9036" y="671244"/>
            <a:ext cx="8911687" cy="1280890"/>
          </a:xfrm>
        </p:spPr>
        <p:txBody>
          <a:bodyPr/>
          <a:lstStyle/>
          <a:p>
            <a:r>
              <a:rPr lang="en-US" sz="3600" dirty="0"/>
              <a:t>Iron Deficiency</a:t>
            </a:r>
            <a:br>
              <a:rPr lang="en-US" sz="3600" dirty="0"/>
            </a:b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FB6FF-09CB-E642-F3DC-E95661448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692" y="1672472"/>
            <a:ext cx="10768569" cy="4916864"/>
          </a:xfrm>
        </p:spPr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b="1" dirty="0"/>
              <a:t>The most important cause of </a:t>
            </a:r>
            <a:r>
              <a:rPr lang="en-US" b="1" dirty="0">
                <a:solidFill>
                  <a:srgbClr val="00B050"/>
                </a:solidFill>
              </a:rPr>
              <a:t>reduced response to erythropoietin </a:t>
            </a:r>
            <a:r>
              <a:rPr lang="en-US" b="1" dirty="0"/>
              <a:t>is </a:t>
            </a:r>
            <a:r>
              <a:rPr lang="en-US" sz="2400" b="1" dirty="0">
                <a:solidFill>
                  <a:srgbClr val="FF0066"/>
                </a:solidFill>
              </a:rPr>
              <a:t>iron deficiency</a:t>
            </a:r>
            <a:r>
              <a:rPr lang="en-US" sz="2400" dirty="0">
                <a:solidFill>
                  <a:srgbClr val="FF0066"/>
                </a:solidFill>
              </a:rPr>
              <a:t>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dirty="0"/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000" dirty="0"/>
              <a:t>Iron deficiency can occur </a:t>
            </a:r>
            <a:r>
              <a:rPr lang="en-US" sz="2000" b="1" dirty="0">
                <a:solidFill>
                  <a:srgbClr val="0070C0"/>
                </a:solidFill>
              </a:rPr>
              <a:t>before or after starting treatment. It is more common </a:t>
            </a:r>
            <a:r>
              <a:rPr lang="en-US" sz="2000" b="1" dirty="0">
                <a:solidFill>
                  <a:srgbClr val="FF0066"/>
                </a:solidFill>
              </a:rPr>
              <a:t>during treatment </a:t>
            </a:r>
            <a:r>
              <a:rPr lang="en-US" sz="2000" b="1" dirty="0">
                <a:solidFill>
                  <a:srgbClr val="0070C0"/>
                </a:solidFill>
              </a:rPr>
              <a:t>(due to the rapid consumption of iron for hematopoiesis).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2400" dirty="0"/>
          </a:p>
          <a:p>
            <a:endParaRPr lang="fa-IR" dirty="0"/>
          </a:p>
        </p:txBody>
      </p:sp>
      <p:sp>
        <p:nvSpPr>
          <p:cNvPr id="4" name="Rectangle: Folded Corner 3">
            <a:extLst>
              <a:ext uri="{FF2B5EF4-FFF2-40B4-BE49-F238E27FC236}">
                <a16:creationId xmlns:a16="http://schemas.microsoft.com/office/drawing/2014/main" id="{E5A2F869-84FB-1CD4-4F01-8B9BC1C0B5B3}"/>
              </a:ext>
            </a:extLst>
          </p:cNvPr>
          <p:cNvSpPr/>
          <p:nvPr/>
        </p:nvSpPr>
        <p:spPr>
          <a:xfrm>
            <a:off x="1517716" y="3562547"/>
            <a:ext cx="8911686" cy="3026789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2060"/>
                </a:solidFill>
              </a:rPr>
              <a:t>Causes of Iron Deficiency: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b="1" dirty="0">
              <a:solidFill>
                <a:srgbClr val="00206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002060"/>
                </a:solidFill>
              </a:rPr>
              <a:t>Blood retention in lines and dialysis filters.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b="1" dirty="0">
              <a:solidFill>
                <a:srgbClr val="00206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002060"/>
                </a:solidFill>
              </a:rPr>
              <a:t> Blood loss from blood sampling for tests.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b="1" dirty="0">
              <a:solidFill>
                <a:srgbClr val="00206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002060"/>
                </a:solidFill>
              </a:rPr>
              <a:t>Occult gastrointestinal bleeding.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b="1" dirty="0">
              <a:solidFill>
                <a:srgbClr val="00206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002060"/>
                </a:solidFill>
              </a:rPr>
              <a:t> Blood loss during surgery</a:t>
            </a:r>
            <a:r>
              <a:rPr lang="en-US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60649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827EDB9-811A-070E-8A8B-DA4DA91C1F4B}"/>
              </a:ext>
            </a:extLst>
          </p:cNvPr>
          <p:cNvSpPr txBox="1"/>
          <p:nvPr/>
        </p:nvSpPr>
        <p:spPr>
          <a:xfrm>
            <a:off x="1593130" y="914400"/>
            <a:ext cx="1007725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66"/>
                </a:solidFill>
              </a:rPr>
              <a:t>Diagnosis of Iron Deficiency</a:t>
            </a:r>
          </a:p>
          <a:p>
            <a:endParaRPr lang="en-US" sz="2400" dirty="0"/>
          </a:p>
          <a:p>
            <a:r>
              <a:rPr lang="en-US" sz="2400" dirty="0"/>
              <a:t>1. </a:t>
            </a:r>
            <a:r>
              <a:rPr lang="en-US" sz="2400" b="1" dirty="0">
                <a:solidFill>
                  <a:srgbClr val="FF0066"/>
                </a:solidFill>
              </a:rPr>
              <a:t>Ferritin</a:t>
            </a:r>
            <a:r>
              <a:rPr lang="en-US" sz="2400" dirty="0"/>
              <a:t> concentration (every </a:t>
            </a:r>
            <a:r>
              <a:rPr lang="en-US" sz="2400" b="1" dirty="0">
                <a:solidFill>
                  <a:srgbClr val="FF0066"/>
                </a:solidFill>
              </a:rPr>
              <a:t>three months</a:t>
            </a:r>
            <a:r>
              <a:rPr lang="en-US" sz="2400" dirty="0"/>
              <a:t>)</a:t>
            </a:r>
          </a:p>
          <a:p>
            <a:r>
              <a:rPr lang="en-US" sz="2400" dirty="0"/>
              <a:t>2. </a:t>
            </a:r>
            <a:r>
              <a:rPr lang="en-US" sz="2400" b="1" dirty="0">
                <a:solidFill>
                  <a:srgbClr val="FF0066"/>
                </a:solidFill>
              </a:rPr>
              <a:t>Transferrin saturation </a:t>
            </a:r>
            <a:r>
              <a:rPr lang="en-US" sz="2400" dirty="0"/>
              <a:t>percentage (every </a:t>
            </a:r>
            <a:r>
              <a:rPr lang="en-US" sz="2400" b="1" dirty="0">
                <a:solidFill>
                  <a:srgbClr val="FF0066"/>
                </a:solidFill>
              </a:rPr>
              <a:t>three months</a:t>
            </a:r>
            <a:r>
              <a:rPr lang="en-US" sz="2400" dirty="0">
                <a:solidFill>
                  <a:srgbClr val="FF0066"/>
                </a:solidFill>
              </a:rPr>
              <a:t>)</a:t>
            </a:r>
          </a:p>
          <a:p>
            <a:endParaRPr lang="en-US" sz="2400" dirty="0">
              <a:solidFill>
                <a:srgbClr val="FF0066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Interpretation of iron tests should be based on: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Patient's clinical status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Hemoglobin level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 Response to erythropoietin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486920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E4C97-7953-3282-8E05-AD31DE2BE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26390A6-D47B-548A-58FB-237461B472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1604" y="859780"/>
            <a:ext cx="8191159" cy="5287740"/>
          </a:xfrm>
        </p:spPr>
      </p:pic>
    </p:spTree>
    <p:extLst>
      <p:ext uri="{BB962C8B-B14F-4D97-AF65-F5344CB8AC3E}">
        <p14:creationId xmlns:p14="http://schemas.microsoft.com/office/powerpoint/2010/main" val="2020948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1348E3B-C091-4E44-BF0B-04928C923F0A}"/>
              </a:ext>
            </a:extLst>
          </p:cNvPr>
          <p:cNvSpPr txBox="1"/>
          <p:nvPr/>
        </p:nvSpPr>
        <p:spPr>
          <a:xfrm>
            <a:off x="1906272" y="961830"/>
            <a:ext cx="8413907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people with anemia and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CKD treated with hemodialysis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(CKD G5HD), we suggest initiating iron therapy if: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Ferritin ≤500 ng/ml </a:t>
            </a:r>
            <a:r>
              <a:rPr lang="en-US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TSAT ≤30%</a:t>
            </a:r>
          </a:p>
          <a:p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 using intravenous iron rather than oral iron.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a proactive approach to maintain stable iron status. </a:t>
            </a:r>
            <a:endParaRPr lang="en-US" sz="2000" b="1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DE764C-15A0-40BE-9882-03C7E12C20FA}"/>
              </a:ext>
            </a:extLst>
          </p:cNvPr>
          <p:cNvSpPr txBox="1"/>
          <p:nvPr/>
        </p:nvSpPr>
        <p:spPr>
          <a:xfrm>
            <a:off x="1906272" y="3941028"/>
            <a:ext cx="8436989" cy="26161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people with anemia and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CKD not receiving dialysis or treated with peritoneal dialysis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(CKD G5PD), we suggest initiating iron if :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Ferritin &lt;100 ng/ml </a:t>
            </a:r>
            <a:r>
              <a:rPr lang="en-US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TSAT &lt;40%, or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Ferritin ≥100 ng/ml and &lt;300 ng/ml , </a:t>
            </a:r>
            <a:r>
              <a:rPr lang="en-US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TSAT &lt;25%.</a:t>
            </a:r>
          </a:p>
          <a:p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 using either oral or intravenous iron based on the person’s values and preferences </a:t>
            </a:r>
            <a:endParaRPr lang="en-US" sz="2000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7833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21BC5-5D27-4E10-7D4F-73D88E3A8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D14FF95-1656-5290-CF8D-62351005C3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7992" y="1264555"/>
            <a:ext cx="8338995" cy="4326904"/>
          </a:xfrm>
        </p:spPr>
      </p:pic>
    </p:spTree>
    <p:extLst>
      <p:ext uri="{BB962C8B-B14F-4D97-AF65-F5344CB8AC3E}">
        <p14:creationId xmlns:p14="http://schemas.microsoft.com/office/powerpoint/2010/main" val="804491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D9236-3697-E250-F489-41987FD75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8463" y="624110"/>
            <a:ext cx="8911687" cy="1280890"/>
          </a:xfrm>
        </p:spPr>
        <p:txBody>
          <a:bodyPr/>
          <a:lstStyle/>
          <a:p>
            <a:r>
              <a:rPr lang="en-US" sz="3600" b="1" dirty="0"/>
              <a:t>Anemia in Chronic Kidney Disease</a:t>
            </a: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A41F2-307E-3261-7540-67182417D9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8668" y="2133600"/>
            <a:ext cx="10495944" cy="3777622"/>
          </a:xfrm>
        </p:spPr>
        <p:txBody>
          <a:bodyPr/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</a:rPr>
              <a:t>Hemoglobin concentration (in </a:t>
            </a:r>
            <a:r>
              <a:rPr lang="en-US" sz="2000" b="1" dirty="0">
                <a:solidFill>
                  <a:srgbClr val="002060"/>
                </a:solidFill>
              </a:rPr>
              <a:t>men and postmenopausal women): Hb &lt; 13 </a:t>
            </a:r>
            <a:r>
              <a:rPr lang="en-US" sz="2000" dirty="0">
                <a:solidFill>
                  <a:schemeClr val="tx1"/>
                </a:solidFill>
              </a:rPr>
              <a:t>g/dl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</a:rPr>
              <a:t> In </a:t>
            </a:r>
            <a:r>
              <a:rPr lang="en-US" sz="2000" b="1" dirty="0">
                <a:solidFill>
                  <a:srgbClr val="002060"/>
                </a:solidFill>
              </a:rPr>
              <a:t>premenopausal women: Hb &lt; 12 g/dl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</a:rPr>
              <a:t>With a decrease in the Glomerular Filtration Rate to </a:t>
            </a:r>
            <a:r>
              <a:rPr lang="en-US" sz="2000" b="1" dirty="0">
                <a:solidFill>
                  <a:srgbClr val="0070C0"/>
                </a:solidFill>
              </a:rPr>
              <a:t>less than 60 mL/min per 1.73 m², </a:t>
            </a:r>
            <a:r>
              <a:rPr lang="en-US" sz="2000" dirty="0">
                <a:solidFill>
                  <a:schemeClr val="tx1"/>
                </a:solidFill>
              </a:rPr>
              <a:t>hemoglobin decreases significantly. 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dirty="0"/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</a:rPr>
              <a:t>Most patients with Chronic Kidney Disease (CKD) have anemia</a:t>
            </a:r>
            <a:r>
              <a:rPr lang="en-US" sz="2000" dirty="0"/>
              <a:t>. </a:t>
            </a:r>
            <a:r>
              <a:rPr lang="en-US" sz="2400" b="1" dirty="0">
                <a:solidFill>
                  <a:srgbClr val="0070C0"/>
                </a:solidFill>
              </a:rPr>
              <a:t>At GFR &lt; 25-30, about </a:t>
            </a:r>
            <a:r>
              <a:rPr lang="en-US" sz="2800" b="1" dirty="0">
                <a:solidFill>
                  <a:srgbClr val="0070C0"/>
                </a:solidFill>
              </a:rPr>
              <a:t>90% </a:t>
            </a:r>
            <a:r>
              <a:rPr lang="en-US" sz="2400" b="1" dirty="0">
                <a:solidFill>
                  <a:srgbClr val="0070C0"/>
                </a:solidFill>
              </a:rPr>
              <a:t>of patients have anemia.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2400" b="1" dirty="0">
              <a:solidFill>
                <a:srgbClr val="0070C0"/>
              </a:solidFill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597135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FC8EB7-08F6-4068-9F2C-6072183807E9}"/>
              </a:ext>
            </a:extLst>
          </p:cNvPr>
          <p:cNvSpPr txBox="1"/>
          <p:nvPr/>
        </p:nvSpPr>
        <p:spPr>
          <a:xfrm>
            <a:off x="2138315" y="2798058"/>
            <a:ext cx="8436988" cy="12618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people with CKD treated with iron, it is reasonable to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withhold iron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if:</a:t>
            </a:r>
          </a:p>
          <a:p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Ferritin ≥700 ng/ml 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TSAT ≥40%.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A6E8D4-5A64-4924-9D90-783BE34A48D4}"/>
              </a:ext>
            </a:extLst>
          </p:cNvPr>
          <p:cNvSpPr txBox="1"/>
          <p:nvPr/>
        </p:nvSpPr>
        <p:spPr>
          <a:xfrm>
            <a:off x="1816232" y="1080513"/>
            <a:ext cx="9081154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people with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CKD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profound iron deficiency (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ferritin &lt;30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/l and TSAT&lt;20%) but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anemia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consider treatment with 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oral or intravenous iron.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C149A6-83D6-4FC1-9E80-9D6E34B66FEE}"/>
              </a:ext>
            </a:extLst>
          </p:cNvPr>
          <p:cNvSpPr txBox="1"/>
          <p:nvPr/>
        </p:nvSpPr>
        <p:spPr>
          <a:xfrm>
            <a:off x="1816232" y="5250979"/>
            <a:ext cx="84369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people with CKD treated with iron, consider temporarily 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suspending iron therapy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 systemic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  <a:r>
              <a:rPr lang="en-US" sz="24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ultiplication Sign 2">
            <a:extLst>
              <a:ext uri="{FF2B5EF4-FFF2-40B4-BE49-F238E27FC236}">
                <a16:creationId xmlns:a16="http://schemas.microsoft.com/office/drawing/2014/main" id="{3793121A-1EFD-8423-DD54-53AA95545C11}"/>
              </a:ext>
            </a:extLst>
          </p:cNvPr>
          <p:cNvSpPr/>
          <p:nvPr/>
        </p:nvSpPr>
        <p:spPr>
          <a:xfrm>
            <a:off x="1300899" y="4946491"/>
            <a:ext cx="857839" cy="1489435"/>
          </a:xfrm>
          <a:prstGeom prst="mathMultiply">
            <a:avLst/>
          </a:prstGeom>
          <a:solidFill>
            <a:srgbClr val="FF0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Righ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5" name="Star: 7 Points 4">
            <a:extLst>
              <a:ext uri="{FF2B5EF4-FFF2-40B4-BE49-F238E27FC236}">
                <a16:creationId xmlns:a16="http://schemas.microsoft.com/office/drawing/2014/main" id="{4B7F5692-1BEF-D50D-B3DF-F8A6FE74A156}"/>
              </a:ext>
            </a:extLst>
          </p:cNvPr>
          <p:cNvSpPr/>
          <p:nvPr/>
        </p:nvSpPr>
        <p:spPr>
          <a:xfrm>
            <a:off x="1350390" y="3043679"/>
            <a:ext cx="931684" cy="770641"/>
          </a:xfrm>
          <a:prstGeom prst="star7">
            <a:avLst/>
          </a:prstGeom>
          <a:solidFill>
            <a:srgbClr val="FF7C8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9434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DA0E2D-55C9-4304-927D-AA50C9C63AC5}"/>
              </a:ext>
            </a:extLst>
          </p:cNvPr>
          <p:cNvSpPr txBox="1"/>
          <p:nvPr/>
        </p:nvSpPr>
        <p:spPr>
          <a:xfrm>
            <a:off x="678730" y="1730469"/>
            <a:ext cx="10834539" cy="18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people with CKD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treated with iron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it is reasonable to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 hemoglobin, ferritin, and TSAT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11213" indent="-3683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 3 months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those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receiving dialysis or CKD G5PD </a:t>
            </a:r>
          </a:p>
          <a:p>
            <a:pPr marL="811213" indent="-3683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 month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those with CKD G5HD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BA4EAD-AB49-4601-9107-EAC2071ACF5E}"/>
              </a:ext>
            </a:extLst>
          </p:cNvPr>
          <p:cNvSpPr txBox="1"/>
          <p:nvPr/>
        </p:nvSpPr>
        <p:spPr>
          <a:xfrm>
            <a:off x="920686" y="4292666"/>
            <a:ext cx="100615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Switch from oral to intravenous iron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there is an insufficient effect of an optimal oral regimen after 1 to 3 months</a:t>
            </a:r>
          </a:p>
        </p:txBody>
      </p:sp>
    </p:spTree>
    <p:extLst>
      <p:ext uri="{BB962C8B-B14F-4D97-AF65-F5344CB8AC3E}">
        <p14:creationId xmlns:p14="http://schemas.microsoft.com/office/powerpoint/2010/main" val="9332419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207B9B-AB6D-40EC-91E0-251A7552D0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84" t="9875" r="11732" b="8726"/>
          <a:stretch/>
        </p:blipFill>
        <p:spPr>
          <a:xfrm>
            <a:off x="6117349" y="5715647"/>
            <a:ext cx="940217" cy="9877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52D77C1-4D6F-4914-B893-ECD8A1494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81" t="22210" r="22000" b="29524"/>
          <a:stretch/>
        </p:blipFill>
        <p:spPr>
          <a:xfrm>
            <a:off x="4648974" y="5724259"/>
            <a:ext cx="1253766" cy="9110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A73D15-F111-4DAD-AF2A-A639C77881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82" t="8753" r="5401" b="11067"/>
          <a:stretch/>
        </p:blipFill>
        <p:spPr>
          <a:xfrm>
            <a:off x="3645180" y="5997474"/>
            <a:ext cx="1112365" cy="7333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B1BCFD-26EC-406A-887E-205BB4FF1F2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845" t="11866" r="50000" b="17223"/>
          <a:stretch/>
        </p:blipFill>
        <p:spPr>
          <a:xfrm>
            <a:off x="7183212" y="5555465"/>
            <a:ext cx="888173" cy="12648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9DD0B0-DFF1-46F8-8B74-584338C5261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893" t="16021" r="5575" b="21958"/>
          <a:stretch/>
        </p:blipFill>
        <p:spPr>
          <a:xfrm>
            <a:off x="9572195" y="5557137"/>
            <a:ext cx="1078973" cy="764500"/>
          </a:xfrm>
          <a:prstGeom prst="rect">
            <a:avLst/>
          </a:prstGeom>
        </p:spPr>
      </p:pic>
      <p:grpSp>
        <p:nvGrpSpPr>
          <p:cNvPr id="10" name="Group 5">
            <a:extLst>
              <a:ext uri="{FF2B5EF4-FFF2-40B4-BE49-F238E27FC236}">
                <a16:creationId xmlns:a16="http://schemas.microsoft.com/office/drawing/2014/main" id="{D936CA1D-13FB-4264-81F5-CF266F222C6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59237" y="542758"/>
            <a:ext cx="8473527" cy="4945672"/>
            <a:chOff x="406" y="885"/>
            <a:chExt cx="4948" cy="2550"/>
          </a:xfrm>
        </p:grpSpPr>
        <p:sp>
          <p:nvSpPr>
            <p:cNvPr id="11" name="AutoShape 4">
              <a:extLst>
                <a:ext uri="{FF2B5EF4-FFF2-40B4-BE49-F238E27FC236}">
                  <a16:creationId xmlns:a16="http://schemas.microsoft.com/office/drawing/2014/main" id="{00384A3F-46C0-422D-8D17-FFF6DA8B8E7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06" y="885"/>
              <a:ext cx="4948" cy="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9222" name="Picture 6">
              <a:extLst>
                <a:ext uri="{FF2B5EF4-FFF2-40B4-BE49-F238E27FC236}">
                  <a16:creationId xmlns:a16="http://schemas.microsoft.com/office/drawing/2014/main" id="{E57CF666-9127-4192-9DEB-6A5C354D01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" y="885"/>
              <a:ext cx="4952" cy="2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8DA9F541-8ED4-41F2-8964-7467926A804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645" b="13821"/>
          <a:stretch/>
        </p:blipFill>
        <p:spPr>
          <a:xfrm>
            <a:off x="1567335" y="5541169"/>
            <a:ext cx="1241060" cy="9126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270BC4-549B-4077-B4BA-511B7381967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4158" b="15507"/>
          <a:stretch/>
        </p:blipFill>
        <p:spPr>
          <a:xfrm>
            <a:off x="2279378" y="5889800"/>
            <a:ext cx="1227964" cy="8636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CB3CC84-65C3-4E5A-93A6-F0E1AAD92250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6087" t="20354" r="25812" b="21512"/>
          <a:stretch/>
        </p:blipFill>
        <p:spPr>
          <a:xfrm>
            <a:off x="8709009" y="5934416"/>
            <a:ext cx="1078972" cy="7919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E17A4B8-ED43-4070-823E-D404C02A098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7127" t="10390" r="27461" b="11365"/>
          <a:stretch/>
        </p:blipFill>
        <p:spPr>
          <a:xfrm>
            <a:off x="8197031" y="5541169"/>
            <a:ext cx="577623" cy="99524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4E16321-E819-4F88-A4B3-5FD4EB151FA6}"/>
              </a:ext>
            </a:extLst>
          </p:cNvPr>
          <p:cNvSpPr txBox="1"/>
          <p:nvPr/>
        </p:nvSpPr>
        <p:spPr>
          <a:xfrm>
            <a:off x="9886820" y="542758"/>
            <a:ext cx="59197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24</a:t>
            </a:r>
            <a:endParaRPr lang="fa-IR" sz="1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C7B850-A3A2-4914-A708-1FAB3DE43E30}"/>
              </a:ext>
            </a:extLst>
          </p:cNvPr>
          <p:cNvSpPr txBox="1"/>
          <p:nvPr/>
        </p:nvSpPr>
        <p:spPr>
          <a:xfrm>
            <a:off x="9684027" y="542758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fa-IR" sz="1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7934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8C6505DD-158E-4F10-A702-B6803AB9119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25205" y="682874"/>
            <a:ext cx="8971630" cy="5048970"/>
            <a:chOff x="227" y="336"/>
            <a:chExt cx="5306" cy="3648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DEEEF66B-33EA-4F63-B146-A2EC426DF56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27" y="336"/>
              <a:ext cx="5306" cy="3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2293" name="Picture 5">
              <a:extLst>
                <a:ext uri="{FF2B5EF4-FFF2-40B4-BE49-F238E27FC236}">
                  <a16:creationId xmlns:a16="http://schemas.microsoft.com/office/drawing/2014/main" id="{F8AFA1F3-D6BA-4150-8564-1AE6826019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" y="336"/>
              <a:ext cx="5310" cy="3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F5FDF088-4190-4857-BDED-C21342AF01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41" t="15213" r="20310" b="16895"/>
          <a:stretch/>
        </p:blipFill>
        <p:spPr>
          <a:xfrm>
            <a:off x="8433849" y="5632811"/>
            <a:ext cx="1233364" cy="11622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03EC3E-A4A1-4EF8-AD6F-40C438B950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251" t="14921" r="15690" b="18659"/>
          <a:stretch/>
        </p:blipFill>
        <p:spPr>
          <a:xfrm>
            <a:off x="5506825" y="5598367"/>
            <a:ext cx="1208390" cy="11622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9235F6-02D5-427D-B0D4-1D5149C2E21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392" t="2148" r="10808" b="3238"/>
          <a:stretch/>
        </p:blipFill>
        <p:spPr>
          <a:xfrm>
            <a:off x="2048317" y="5592818"/>
            <a:ext cx="1061888" cy="11677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2A0B0B1-8A21-4AC8-9B49-F10E878683AA}"/>
              </a:ext>
            </a:extLst>
          </p:cNvPr>
          <p:cNvSpPr txBox="1"/>
          <p:nvPr/>
        </p:nvSpPr>
        <p:spPr>
          <a:xfrm>
            <a:off x="9719012" y="617739"/>
            <a:ext cx="59197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24</a:t>
            </a:r>
            <a:endParaRPr lang="fa-IR" sz="1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62BFED-C832-4B4B-B55B-2E06E115FEAE}"/>
              </a:ext>
            </a:extLst>
          </p:cNvPr>
          <p:cNvSpPr txBox="1"/>
          <p:nvPr/>
        </p:nvSpPr>
        <p:spPr>
          <a:xfrm>
            <a:off x="9432211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fa-IR" sz="1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5417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CE4EC-455F-D58D-2157-24D7BC1AF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FB76DF0-F3DD-9C0F-7838-2B170C0DBC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081" y="1234911"/>
            <a:ext cx="8697022" cy="4676939"/>
          </a:xfrm>
        </p:spPr>
      </p:pic>
      <p:sp>
        <p:nvSpPr>
          <p:cNvPr id="3" name="Star: 7 Points 2">
            <a:extLst>
              <a:ext uri="{FF2B5EF4-FFF2-40B4-BE49-F238E27FC236}">
                <a16:creationId xmlns:a16="http://schemas.microsoft.com/office/drawing/2014/main" id="{06A1239D-B709-FC21-3F17-20697B0DFB50}"/>
              </a:ext>
            </a:extLst>
          </p:cNvPr>
          <p:cNvSpPr/>
          <p:nvPr/>
        </p:nvSpPr>
        <p:spPr>
          <a:xfrm>
            <a:off x="1637897" y="4506011"/>
            <a:ext cx="452487" cy="622169"/>
          </a:xfrm>
          <a:prstGeom prst="star7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Star: 7 Points 3">
            <a:extLst>
              <a:ext uri="{FF2B5EF4-FFF2-40B4-BE49-F238E27FC236}">
                <a16:creationId xmlns:a16="http://schemas.microsoft.com/office/drawing/2014/main" id="{A108CE0A-E863-5EC6-60CD-0FDEC86349AD}"/>
              </a:ext>
            </a:extLst>
          </p:cNvPr>
          <p:cNvSpPr/>
          <p:nvPr/>
        </p:nvSpPr>
        <p:spPr>
          <a:xfrm>
            <a:off x="1966284" y="3468277"/>
            <a:ext cx="452487" cy="622169"/>
          </a:xfrm>
          <a:prstGeom prst="star7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20420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C75BB-98BB-76D6-3328-AD4DE7B0C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4B06D3-90B7-71D7-82DA-AFB17B849B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7592" y="989814"/>
            <a:ext cx="7751185" cy="4922036"/>
          </a:xfrm>
        </p:spPr>
      </p:pic>
    </p:spTree>
    <p:extLst>
      <p:ext uri="{BB962C8B-B14F-4D97-AF65-F5344CB8AC3E}">
        <p14:creationId xmlns:p14="http://schemas.microsoft.com/office/powerpoint/2010/main" val="36065293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F722D-5B38-CA0B-AB58-91A58FCA2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D9BB422-C9B4-8233-0AE7-7C7B791D1F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5740" y="509047"/>
            <a:ext cx="10209229" cy="5986021"/>
          </a:xfrm>
        </p:spPr>
      </p:pic>
      <p:sp>
        <p:nvSpPr>
          <p:cNvPr id="3" name="Multiplication Sign 2">
            <a:extLst>
              <a:ext uri="{FF2B5EF4-FFF2-40B4-BE49-F238E27FC236}">
                <a16:creationId xmlns:a16="http://schemas.microsoft.com/office/drawing/2014/main" id="{BF8FB633-3197-CD61-6928-0AD29A8F0444}"/>
              </a:ext>
            </a:extLst>
          </p:cNvPr>
          <p:cNvSpPr/>
          <p:nvPr/>
        </p:nvSpPr>
        <p:spPr>
          <a:xfrm>
            <a:off x="7305774" y="5773917"/>
            <a:ext cx="791851" cy="721151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4554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41C8A-4BC7-52FD-CDAF-E81922FF9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1814" y="765511"/>
            <a:ext cx="8911687" cy="1280890"/>
          </a:xfrm>
        </p:spPr>
        <p:txBody>
          <a:bodyPr/>
          <a:lstStyle/>
          <a:p>
            <a:r>
              <a:rPr lang="en-US" b="1" dirty="0"/>
              <a:t>Iron Injection During Infection??</a:t>
            </a:r>
            <a:br>
              <a:rPr lang="en-US" b="1" dirty="0"/>
            </a:br>
            <a:endParaRPr lang="fa-IR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EF60C2-9CC5-0984-0D71-470ACCC91066}"/>
              </a:ext>
            </a:extLst>
          </p:cNvPr>
          <p:cNvSpPr txBox="1"/>
          <p:nvPr/>
        </p:nvSpPr>
        <p:spPr>
          <a:xfrm>
            <a:off x="681088" y="2278783"/>
            <a:ext cx="10056042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/>
              <a:t> Iron is essential for bacterial growth.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sz="28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rgbClr val="FF0000"/>
                </a:solidFill>
              </a:rPr>
              <a:t>Avoid administering iron during systemic infection.</a:t>
            </a:r>
          </a:p>
        </p:txBody>
      </p:sp>
      <p:sp>
        <p:nvSpPr>
          <p:cNvPr id="3" name="Multiplication Sign 2">
            <a:extLst>
              <a:ext uri="{FF2B5EF4-FFF2-40B4-BE49-F238E27FC236}">
                <a16:creationId xmlns:a16="http://schemas.microsoft.com/office/drawing/2014/main" id="{DAA83193-4091-E829-7751-B4A8385325D1}"/>
              </a:ext>
            </a:extLst>
          </p:cNvPr>
          <p:cNvSpPr/>
          <p:nvPr/>
        </p:nvSpPr>
        <p:spPr>
          <a:xfrm>
            <a:off x="9897752" y="2979242"/>
            <a:ext cx="1075440" cy="1555422"/>
          </a:xfrm>
          <a:prstGeom prst="mathMultiply">
            <a:avLst/>
          </a:prstGeom>
          <a:solidFill>
            <a:srgbClr val="FF7C80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10154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B58C7-F55E-6CF2-7531-84B5D0B30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32FB882-AF0C-9289-6FB0-46E31F7840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1604" y="624110"/>
            <a:ext cx="8911687" cy="5287740"/>
          </a:xfrm>
        </p:spPr>
      </p:pic>
    </p:spTree>
    <p:extLst>
      <p:ext uri="{BB962C8B-B14F-4D97-AF65-F5344CB8AC3E}">
        <p14:creationId xmlns:p14="http://schemas.microsoft.com/office/powerpoint/2010/main" val="26088885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B27C59-9F56-9CFA-DB84-A9188E3548FD}"/>
              </a:ext>
            </a:extLst>
          </p:cNvPr>
          <p:cNvSpPr txBox="1"/>
          <p:nvPr/>
        </p:nvSpPr>
        <p:spPr>
          <a:xfrm>
            <a:off x="1821730" y="899416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u="none" strike="noStrike" baseline="0" dirty="0">
                <a:solidFill>
                  <a:srgbClr val="FF0066"/>
                </a:solidFill>
                <a:latin typeface="UniversLTStd-BoldCn"/>
              </a:rPr>
              <a:t>DISORDERS OF HEMOSTASIS</a:t>
            </a:r>
            <a:endParaRPr lang="fa-IR" sz="2800" dirty="0">
              <a:solidFill>
                <a:srgbClr val="FF0066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BD4F6A-4A2A-2720-778F-2B59C94364E7}"/>
              </a:ext>
            </a:extLst>
          </p:cNvPr>
          <p:cNvSpPr txBox="1"/>
          <p:nvPr/>
        </p:nvSpPr>
        <p:spPr>
          <a:xfrm>
            <a:off x="989814" y="1969013"/>
            <a:ext cx="10887959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latin typeface="KeplerStd-Regular"/>
              </a:rPr>
              <a:t>An adhesion </a:t>
            </a:r>
            <a:r>
              <a:rPr lang="en-US" sz="2400" b="0" i="0" u="none" strike="noStrike" baseline="0" dirty="0" err="1">
                <a:latin typeface="KeplerStd-Regular"/>
              </a:rPr>
              <a:t>receptor,the</a:t>
            </a:r>
            <a:r>
              <a:rPr lang="en-US" sz="2400" b="0" i="0" u="none" strike="noStrike" baseline="0" dirty="0">
                <a:latin typeface="KeplerStd-Regular"/>
              </a:rPr>
              <a:t> </a:t>
            </a:r>
            <a:r>
              <a:rPr lang="en-US" sz="2800" b="1" i="0" u="none" strike="noStrike" baseline="0" dirty="0">
                <a:solidFill>
                  <a:srgbClr val="0070C0"/>
                </a:solidFill>
                <a:latin typeface="KeplerStd-Regular"/>
              </a:rPr>
              <a:t>glycoprotein (GP) IIb–IIIa complex</a:t>
            </a:r>
            <a:r>
              <a:rPr lang="en-US" sz="2400" b="0" i="0" u="none" strike="noStrike" baseline="0" dirty="0">
                <a:latin typeface="KeplerStd-Regular"/>
              </a:rPr>
              <a:t>, plays an important role in controlling the formation of platelet thrombi. In uremic patients, the activation of the GP IIb–IIIa receptor is impaired, but activation is partially restored by dialysis.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endParaRPr lang="en-US" sz="2400" dirty="0">
              <a:latin typeface="KeplerStd-Regular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latin typeface="KeplerStd-Regular"/>
              </a:rPr>
              <a:t> There has been a suggestion that abnormalities of </a:t>
            </a:r>
            <a:r>
              <a:rPr lang="en-US" sz="2800" b="1" i="0" u="none" strike="noStrike" baseline="0" dirty="0">
                <a:solidFill>
                  <a:srgbClr val="0070C0"/>
                </a:solidFill>
                <a:latin typeface="KeplerStd-Regular"/>
              </a:rPr>
              <a:t>von Willebrand factor </a:t>
            </a:r>
            <a:r>
              <a:rPr lang="en-US" sz="2400" b="0" i="0" u="none" strike="noStrike" baseline="0" dirty="0">
                <a:latin typeface="KeplerStd-Regular"/>
              </a:rPr>
              <a:t>(important for maintaining platelet adhesion in rapid blood flow) may contribute to disordered uremic </a:t>
            </a:r>
            <a:r>
              <a:rPr lang="en-US" sz="2400" b="0" i="0" u="none" strike="noStrike" baseline="0" dirty="0" err="1">
                <a:latin typeface="KeplerStd-Regular"/>
              </a:rPr>
              <a:t>hemostasis,but</a:t>
            </a:r>
            <a:r>
              <a:rPr lang="en-US" sz="2400" b="0" i="0" u="none" strike="noStrike" baseline="0" dirty="0">
                <a:latin typeface="KeplerStd-Regular"/>
              </a:rPr>
              <a:t> study results have been inconsistent</a:t>
            </a:r>
            <a:r>
              <a:rPr lang="en-US" sz="2800" b="0" i="0" u="none" strike="noStrike" baseline="0" dirty="0">
                <a:latin typeface="KeplerStd-Regular"/>
              </a:rPr>
              <a:t>.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2402245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D0480-8E21-EC2F-F41A-0EFBDB0EF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476" y="595830"/>
            <a:ext cx="8911687" cy="1280890"/>
          </a:xfrm>
        </p:spPr>
        <p:txBody>
          <a:bodyPr/>
          <a:lstStyle/>
          <a:p>
            <a:r>
              <a:rPr lang="en-US" sz="3600" b="1" dirty="0"/>
              <a:t>Anemia in Chronic Kidney Disease</a:t>
            </a: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E254A-1531-BE55-3B7C-973B69C6C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680" y="2133600"/>
            <a:ext cx="10561932" cy="3777622"/>
          </a:xfrm>
        </p:spPr>
        <p:txBody>
          <a:bodyPr/>
          <a:lstStyle/>
          <a:p>
            <a:pPr algn="l" rtl="0"/>
            <a:r>
              <a:rPr lang="en-US" sz="2400" dirty="0">
                <a:solidFill>
                  <a:schemeClr val="tx1"/>
                </a:solidFill>
              </a:rPr>
              <a:t>basically, anemia in CKD patients is </a:t>
            </a:r>
            <a:r>
              <a:rPr lang="en-US" sz="2400" b="1" dirty="0">
                <a:solidFill>
                  <a:srgbClr val="FF0066"/>
                </a:solidFill>
              </a:rPr>
              <a:t>normocytic and normochromic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>
                <a:solidFill>
                  <a:schemeClr val="tx1"/>
                </a:solidFill>
              </a:rPr>
              <a:t>In this regard, </a:t>
            </a:r>
            <a:r>
              <a:rPr lang="en-US" sz="2400" b="1" dirty="0">
                <a:solidFill>
                  <a:srgbClr val="FF0066"/>
                </a:solidFill>
              </a:rPr>
              <a:t>decreased production of Erythropoietin (EPO) </a:t>
            </a:r>
            <a:r>
              <a:rPr lang="en-US" sz="2400" dirty="0">
                <a:solidFill>
                  <a:schemeClr val="tx1"/>
                </a:solidFill>
              </a:rPr>
              <a:t>is the main cause of anemia in these patients</a:t>
            </a:r>
            <a:r>
              <a:rPr lang="en-US" sz="2400" dirty="0"/>
              <a:t>.</a:t>
            </a:r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280951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CD6605-3F2A-D435-93FE-81DC2DBA4460}"/>
              </a:ext>
            </a:extLst>
          </p:cNvPr>
          <p:cNvSpPr txBox="1"/>
          <p:nvPr/>
        </p:nvSpPr>
        <p:spPr>
          <a:xfrm>
            <a:off x="791852" y="1602085"/>
            <a:ext cx="1025636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2400" b="1" i="0" u="none" strike="noStrike" baseline="0" dirty="0">
                <a:solidFill>
                  <a:srgbClr val="0070C0"/>
                </a:solidFill>
                <a:latin typeface="KeplerStd-Regular"/>
              </a:rPr>
              <a:t>Anemia</a:t>
            </a:r>
            <a:r>
              <a:rPr lang="en-US" sz="2000" b="1" i="0" u="none" strike="noStrike" baseline="0" dirty="0">
                <a:solidFill>
                  <a:srgbClr val="0070C0"/>
                </a:solidFill>
                <a:latin typeface="KeplerStd-Regular"/>
              </a:rPr>
              <a:t> itself probably contributes to uremic bleeding</a:t>
            </a:r>
            <a:r>
              <a:rPr lang="en-US" b="0" i="0" u="none" strike="noStrike" baseline="0" dirty="0">
                <a:latin typeface="KeplerStd-Regular"/>
              </a:rPr>
              <a:t>; abnormally prolonged bleeding time is significantly improved when the hematocrit is increased </a:t>
            </a:r>
            <a:r>
              <a:rPr lang="en-US" sz="2400" b="1" i="0" u="none" strike="noStrike" baseline="0" dirty="0">
                <a:solidFill>
                  <a:srgbClr val="FF0066"/>
                </a:solidFill>
                <a:latin typeface="KeplerStd-Regular"/>
              </a:rPr>
              <a:t>to </a:t>
            </a:r>
            <a:r>
              <a:rPr lang="en-US" sz="2400" b="1" i="0" u="none" strike="noStrike" baseline="0" dirty="0">
                <a:solidFill>
                  <a:srgbClr val="FF0066"/>
                </a:solidFill>
                <a:latin typeface="MathematicalPiLTStd"/>
              </a:rPr>
              <a:t>&gt;</a:t>
            </a:r>
            <a:r>
              <a:rPr lang="en-US" sz="2400" b="1" i="0" u="none" strike="noStrike" baseline="0" dirty="0">
                <a:solidFill>
                  <a:srgbClr val="FF0066"/>
                </a:solidFill>
                <a:latin typeface="KeplerStd-Regular"/>
              </a:rPr>
              <a:t>30%. </a:t>
            </a:r>
            <a:endParaRPr lang="en-US" b="1" i="0" u="none" strike="noStrike" baseline="0" dirty="0">
              <a:solidFill>
                <a:srgbClr val="FF0066"/>
              </a:solidFill>
              <a:latin typeface="KeplerStd-Regular"/>
            </a:endParaRPr>
          </a:p>
          <a:p>
            <a:pPr algn="l"/>
            <a:endParaRPr lang="en-US" dirty="0">
              <a:latin typeface="KeplerStd-Regular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en-US" b="0" i="0" u="none" strike="noStrike" baseline="0" dirty="0">
              <a:latin typeface="KeplerStd-Regular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b="0" i="0" u="none" strike="noStrike" baseline="0" dirty="0">
                <a:latin typeface="KeplerStd-Regular"/>
              </a:rPr>
              <a:t>The </a:t>
            </a:r>
            <a:r>
              <a:rPr lang="en-US" sz="2000" b="1" i="0" u="none" strike="noStrike" baseline="0" dirty="0">
                <a:solidFill>
                  <a:srgbClr val="0070C0"/>
                </a:solidFill>
                <a:latin typeface="KeplerStd-Regular"/>
              </a:rPr>
              <a:t>hemodialysis procedure </a:t>
            </a:r>
            <a:r>
              <a:rPr lang="en-US" b="0" i="0" u="none" strike="noStrike" baseline="0" dirty="0">
                <a:latin typeface="KeplerStd-Regular"/>
              </a:rPr>
              <a:t>itself may impact on platelet number and function.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en-US" dirty="0">
              <a:latin typeface="KeplerStd-Regular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b="0" i="0" u="none" strike="noStrike" baseline="0" dirty="0">
                <a:latin typeface="KeplerStd-Regular"/>
              </a:rPr>
              <a:t> </a:t>
            </a:r>
            <a:r>
              <a:rPr lang="en-US" sz="2000" b="1" i="0" u="none" strike="noStrike" baseline="0" dirty="0" err="1">
                <a:solidFill>
                  <a:srgbClr val="0070C0"/>
                </a:solidFill>
                <a:latin typeface="KeplerStd-Regular"/>
              </a:rPr>
              <a:t>Polysulfone</a:t>
            </a:r>
            <a:r>
              <a:rPr lang="en-US" sz="2000" b="1" i="0" u="none" strike="noStrike" baseline="0" dirty="0">
                <a:solidFill>
                  <a:srgbClr val="0070C0"/>
                </a:solidFill>
                <a:latin typeface="KeplerStd-Regular"/>
              </a:rPr>
              <a:t> dialyzers sterilized by electron beam </a:t>
            </a:r>
            <a:r>
              <a:rPr lang="en-US" b="0" i="0" u="none" strike="noStrike" baseline="0" dirty="0">
                <a:latin typeface="KeplerStd-Regular"/>
              </a:rPr>
              <a:t>have been reported to cause a </a:t>
            </a:r>
            <a:r>
              <a:rPr lang="en-US" sz="2000" b="1" i="0" u="none" strike="noStrike" baseline="0" dirty="0">
                <a:solidFill>
                  <a:srgbClr val="0070C0"/>
                </a:solidFill>
                <a:latin typeface="KeplerStd-Regular"/>
              </a:rPr>
              <a:t>reduction in platelet count</a:t>
            </a:r>
            <a:r>
              <a:rPr lang="en-US" b="0" i="0" u="none" strike="noStrike" baseline="0" dirty="0">
                <a:latin typeface="KeplerStd-Regular"/>
              </a:rPr>
              <a:t>, but this effect may vary with how the membrane is produced, and is not a consistent finding. </a:t>
            </a:r>
          </a:p>
          <a:p>
            <a:pPr algn="l"/>
            <a:endParaRPr lang="en-US" dirty="0">
              <a:latin typeface="KeplerStd-Regular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2400" b="1" i="0" u="none" strike="noStrike" baseline="0" dirty="0">
                <a:solidFill>
                  <a:srgbClr val="FF0066"/>
                </a:solidFill>
                <a:latin typeface="KeplerStd-Regular"/>
              </a:rPr>
              <a:t>Antiplatelet drugs </a:t>
            </a:r>
            <a:r>
              <a:rPr lang="en-US" b="0" i="0" u="none" strike="noStrike" baseline="0" dirty="0">
                <a:latin typeface="KeplerStd-Regular"/>
              </a:rPr>
              <a:t>may further impair platelet function in ESKD. Hemodialysis patients have a greater risk of bleeding complications while on these drugs than the general population.</a:t>
            </a:r>
          </a:p>
        </p:txBody>
      </p:sp>
    </p:spTree>
    <p:extLst>
      <p:ext uri="{BB962C8B-B14F-4D97-AF65-F5344CB8AC3E}">
        <p14:creationId xmlns:p14="http://schemas.microsoft.com/office/powerpoint/2010/main" val="21144823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67D87-91A9-83A8-E4AF-3B875F81D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i="0" u="none" strike="noStrike" baseline="0" dirty="0">
                <a:latin typeface="UniversLTStd-BoldCn"/>
              </a:rPr>
              <a:t>Assessment</a:t>
            </a: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ECD0AA-6BC2-4AAF-C526-5835B3D74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88" y="1540189"/>
            <a:ext cx="10817224" cy="3777622"/>
          </a:xfrm>
        </p:spPr>
        <p:txBody>
          <a:bodyPr>
            <a:normAutofit fontScale="92500" lnSpcReduction="20000"/>
          </a:bodyPr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sz="2000" b="0" i="0" u="none" strike="noStrike" baseline="0" dirty="0">
                <a:latin typeface="KeplerStd-Regular"/>
              </a:rPr>
              <a:t>Disordered hemostasis should be evaluated in terms of clinical manifestations and by testing of skin bleeding time. 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dirty="0">
              <a:latin typeface="KeplerStd-Regular"/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000" b="0" i="0" u="none" strike="noStrike" baseline="0" dirty="0">
                <a:latin typeface="KeplerStd-Regular"/>
              </a:rPr>
              <a:t>Patients with </a:t>
            </a:r>
            <a:r>
              <a:rPr lang="en-US" sz="2400" b="1" i="0" u="none" strike="noStrike" baseline="0" dirty="0">
                <a:solidFill>
                  <a:srgbClr val="0070C0"/>
                </a:solidFill>
                <a:latin typeface="KeplerStd-Regular"/>
              </a:rPr>
              <a:t>ecchymoses, excessive access bleeding</a:t>
            </a:r>
            <a:r>
              <a:rPr lang="en-US" sz="2000" b="0" i="0" u="none" strike="noStrike" baseline="0" dirty="0">
                <a:latin typeface="KeplerStd-Regular"/>
              </a:rPr>
              <a:t>, or any clinically significant bleeding episodes (including hemorrhagic pericarditis) should have </a:t>
            </a:r>
            <a:r>
              <a:rPr lang="en-US" sz="2400" b="1" i="0" u="none" strike="noStrike" baseline="0" dirty="0">
                <a:solidFill>
                  <a:srgbClr val="FF7C80"/>
                </a:solidFill>
                <a:latin typeface="KeplerStd-Regular"/>
              </a:rPr>
              <a:t>platelet count, prothrombin</a:t>
            </a:r>
            <a:r>
              <a:rPr lang="en-US" sz="2400" b="1" dirty="0">
                <a:solidFill>
                  <a:srgbClr val="FF7C80"/>
                </a:solidFill>
                <a:latin typeface="KeplerStd-Regular"/>
              </a:rPr>
              <a:t> </a:t>
            </a:r>
            <a:r>
              <a:rPr lang="en-US" sz="2400" b="1" i="0" u="none" strike="noStrike" baseline="0" dirty="0">
                <a:solidFill>
                  <a:srgbClr val="FF7C80"/>
                </a:solidFill>
                <a:latin typeface="KeplerStd-Regular"/>
              </a:rPr>
              <a:t>time, partial thromboplastin time, and bleeding time tested.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000" b="0" i="0" u="none" strike="noStrike" baseline="0" dirty="0">
                <a:latin typeface="KeplerStd-Regular"/>
              </a:rPr>
              <a:t>The bleeding time becomes abnormal when the platelet count is markedly decreased, when platelet function is </a:t>
            </a:r>
            <a:r>
              <a:rPr lang="en-US" sz="2000" b="0" i="0" u="none" strike="noStrike" baseline="0" dirty="0" err="1">
                <a:latin typeface="KeplerStd-Regular"/>
              </a:rPr>
              <a:t>impaired,or</a:t>
            </a:r>
            <a:r>
              <a:rPr lang="en-US" sz="2000" b="0" i="0" u="none" strike="noStrike" baseline="0" dirty="0">
                <a:latin typeface="KeplerStd-Regular"/>
              </a:rPr>
              <a:t> if the vascular wall is damaged. 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b="0" i="0" u="none" strike="noStrike" baseline="0" dirty="0">
              <a:latin typeface="KeplerStd-Regular"/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latin typeface="KeplerStd-Regular"/>
              </a:rPr>
              <a:t>The risk of hemorrhage increases when the bleeding time is elevated to more than10 minutes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5782890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8638B-EF07-BC4E-D5FE-BBEB12973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595830"/>
            <a:ext cx="8911687" cy="1280890"/>
          </a:xfrm>
        </p:spPr>
        <p:txBody>
          <a:bodyPr/>
          <a:lstStyle/>
          <a:p>
            <a:r>
              <a:rPr lang="en-US" sz="3600" b="1" i="0" u="none" strike="noStrike" baseline="0" dirty="0">
                <a:latin typeface="UniversLTStd-BoldCn"/>
              </a:rPr>
              <a:t>Treatment</a:t>
            </a: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06B3A-4304-4298-4C93-A5085F946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1414020"/>
            <a:ext cx="11099259" cy="4600279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sz="3300" b="0" i="0" u="none" strike="noStrike" baseline="0" dirty="0">
                <a:latin typeface="KeplerStd-Regular"/>
              </a:rPr>
              <a:t>The management of dialysis patients experiencing  bleeding requires </a:t>
            </a:r>
          </a:p>
          <a:p>
            <a:pPr algn="l"/>
            <a:endParaRPr lang="en-US" sz="3300" dirty="0">
              <a:latin typeface="KeplerStd-Regular"/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3300" b="0" i="0" u="none" strike="noStrike" baseline="0" dirty="0">
                <a:latin typeface="KeplerStd-Regular"/>
              </a:rPr>
              <a:t>(a) an estimate of the severity of blood loss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3300" b="0" i="0" u="none" strike="noStrike" baseline="0" dirty="0">
                <a:latin typeface="KeplerStd-Regular"/>
              </a:rPr>
              <a:t>(b) hemodynamic stabilization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3300" b="0" i="0" u="none" strike="noStrike" baseline="0" dirty="0">
                <a:latin typeface="KeplerStd-Regular"/>
              </a:rPr>
              <a:t> (c) transfusion with blood products as needed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3300" b="0" i="0" u="none" strike="noStrike" baseline="0" dirty="0">
                <a:latin typeface="KeplerStd-Regular"/>
              </a:rPr>
              <a:t> (d) identification of the bleeding source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3300" b="0" i="0" u="none" strike="noStrike" baseline="0" dirty="0">
                <a:latin typeface="KeplerStd-Regular"/>
              </a:rPr>
              <a:t>(e) treatment of platelet dysfunction and other factors contributing to the bleeding diathesis. </a:t>
            </a:r>
            <a:r>
              <a:rPr lang="en-US" sz="3800" b="1" i="0" u="none" strike="noStrike" baseline="0" dirty="0">
                <a:solidFill>
                  <a:srgbClr val="FF0066"/>
                </a:solidFill>
                <a:latin typeface="KeplerStd-Regular"/>
              </a:rPr>
              <a:t>Intensive dialysis of previously </a:t>
            </a:r>
            <a:r>
              <a:rPr lang="en-US" sz="3300" b="0" i="0" u="none" strike="noStrike" baseline="0" dirty="0" err="1">
                <a:latin typeface="KeplerStd-Regular"/>
              </a:rPr>
              <a:t>underdialyzed</a:t>
            </a:r>
            <a:r>
              <a:rPr lang="en-US" sz="3300" b="0" i="0" u="none" strike="noStrike" baseline="0" dirty="0">
                <a:latin typeface="KeplerStd-Regular"/>
              </a:rPr>
              <a:t> patients often results in some </a:t>
            </a:r>
            <a:r>
              <a:rPr lang="en-US" sz="3300" b="0" i="0" u="none" strike="noStrike" baseline="0" dirty="0" err="1">
                <a:latin typeface="KeplerStd-Regular"/>
              </a:rPr>
              <a:t>improvemenin</a:t>
            </a:r>
            <a:r>
              <a:rPr lang="en-US" sz="3300" b="0" i="0" u="none" strike="noStrike" baseline="0" dirty="0">
                <a:latin typeface="KeplerStd-Regular"/>
              </a:rPr>
              <a:t> bleeding tendency.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3300" b="0" i="0" u="none" strike="noStrike" baseline="0" dirty="0">
              <a:latin typeface="KeplerStd-Regular"/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3300" b="0" i="0" u="none" strike="noStrike" baseline="0" dirty="0">
                <a:latin typeface="KeplerStd-Regular"/>
              </a:rPr>
              <a:t> The administration of </a:t>
            </a:r>
            <a:r>
              <a:rPr lang="en-US" sz="3400" b="1" i="0" u="none" strike="noStrike" baseline="0" dirty="0">
                <a:solidFill>
                  <a:srgbClr val="FF0066"/>
                </a:solidFill>
                <a:latin typeface="KeplerStd-Regular"/>
              </a:rPr>
              <a:t>cryoprecipitate</a:t>
            </a:r>
            <a:r>
              <a:rPr lang="en-US" sz="3300" b="0" i="0" u="none" strike="noStrike" baseline="0" dirty="0">
                <a:latin typeface="KeplerStd-Regular"/>
              </a:rPr>
              <a:t>(a plasma extract with high concentrations of von Willebrand factor)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887279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1A6C6-08C8-9E59-CEE1-9C0C8B8D1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B95735-1F4E-7ED2-B51B-DA95C7F8F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4594" y="2133600"/>
            <a:ext cx="10100018" cy="3777622"/>
          </a:xfrm>
        </p:spPr>
        <p:txBody>
          <a:bodyPr/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sz="2000" b="1" i="0" u="none" strike="noStrike" baseline="0" dirty="0">
                <a:solidFill>
                  <a:srgbClr val="FF0066"/>
                </a:solidFill>
                <a:latin typeface="KeplerStd-Regular"/>
              </a:rPr>
              <a:t>Desmopressin </a:t>
            </a:r>
            <a:r>
              <a:rPr lang="en-US" sz="1800" b="0" i="0" u="none" strike="noStrike" baseline="0" dirty="0">
                <a:latin typeface="KeplerStd-Regular"/>
              </a:rPr>
              <a:t>(a synthetic analog of antidiuretic hormone) leads to increased release of von Willebrand factor multimers.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1800" b="0" i="0" u="none" strike="noStrike" baseline="0" dirty="0">
                <a:latin typeface="KeplerStd-Regular"/>
              </a:rPr>
              <a:t>A dose of </a:t>
            </a:r>
            <a:r>
              <a:rPr lang="en-US" sz="2000" b="1" i="0" u="none" strike="noStrike" baseline="0" dirty="0">
                <a:solidFill>
                  <a:srgbClr val="FF0066"/>
                </a:solidFill>
                <a:latin typeface="KeplerStd-Regular"/>
              </a:rPr>
              <a:t>0.3 mcg/kg body weight </a:t>
            </a:r>
            <a:r>
              <a:rPr lang="en-US" sz="1800" b="0" i="0" u="none" strike="noStrike" baseline="0" dirty="0">
                <a:latin typeface="KeplerStd-Regular"/>
              </a:rPr>
              <a:t>may be administered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1800" b="0" i="0" u="none" strike="noStrike" baseline="0" dirty="0">
                <a:latin typeface="KeplerStd-Regular"/>
              </a:rPr>
              <a:t>diluted in 50 mL of saline intravenously over 30 minutes.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dirty="0">
              <a:latin typeface="KeplerStd-Regular"/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1800" b="0" i="0" u="none" strike="noStrike" baseline="0" dirty="0">
                <a:latin typeface="KeplerStd-Regular"/>
              </a:rPr>
              <a:t> In a well-designed study, this regimen led to a reduction in bleeding time in 1 hour, which lasted for 8 hours. The drug has little vasoconstrictive effect and should not cause hyponatremia in ESKD patients.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7127376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F0365-96FA-56B9-9E30-6582A4AC7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765FB-2CC0-C669-911D-7A02CEF497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3509" y="2133600"/>
            <a:ext cx="10411103" cy="3777622"/>
          </a:xfrm>
        </p:spPr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sz="2400" b="1" i="0" u="none" strike="noStrike" baseline="0" dirty="0">
                <a:solidFill>
                  <a:srgbClr val="FF0066"/>
                </a:solidFill>
                <a:latin typeface="KeplerStd-Regular"/>
              </a:rPr>
              <a:t>estrogens </a:t>
            </a:r>
            <a:r>
              <a:rPr lang="en-US" sz="2400" b="0" i="0" u="none" strike="noStrike" baseline="0" dirty="0">
                <a:latin typeface="KeplerStd-Regular"/>
              </a:rPr>
              <a:t>may reduce bleeding time significantly. More </a:t>
            </a:r>
            <a:r>
              <a:rPr lang="en-US" sz="2400" b="0" i="0" u="none" strike="noStrike" baseline="0" dirty="0" err="1">
                <a:latin typeface="KeplerStd-Regular"/>
              </a:rPr>
              <a:t>practically,one</a:t>
            </a:r>
            <a:r>
              <a:rPr lang="en-US" sz="2400" b="0" i="0" u="none" strike="noStrike" baseline="0" dirty="0">
                <a:latin typeface="KeplerStd-Regular"/>
              </a:rPr>
              <a:t> oral dose of 25 mg conjugated estrogen (Premarin)normalizes bleeding time for up to 10 days. This effect is </a:t>
            </a:r>
            <a:r>
              <a:rPr lang="en-US" sz="2400" b="0" i="0" u="none" strike="noStrike" baseline="0" dirty="0" err="1">
                <a:latin typeface="KeplerStd-Regular"/>
              </a:rPr>
              <a:t>incontrast</a:t>
            </a:r>
            <a:r>
              <a:rPr lang="en-US" sz="2400" b="0" i="0" u="none" strike="noStrike" baseline="0" dirty="0">
                <a:latin typeface="KeplerStd-Regular"/>
              </a:rPr>
              <a:t> to the relatively short period of action of </a:t>
            </a:r>
            <a:r>
              <a:rPr lang="en-US" sz="2400" b="0" i="0" u="none" strike="noStrike" baseline="0" dirty="0" err="1">
                <a:latin typeface="KeplerStd-Regular"/>
              </a:rPr>
              <a:t>cryoprecipitateor</a:t>
            </a:r>
            <a:r>
              <a:rPr lang="en-US" sz="2400" b="0" i="0" u="none" strike="noStrike" baseline="0" dirty="0">
                <a:latin typeface="KeplerStd-Regular"/>
              </a:rPr>
              <a:t> desmopressin.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570325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862" y="787782"/>
            <a:ext cx="9807019" cy="5872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Benites et al. Critical Care</a:t>
            </a:r>
          </a:p>
        </p:txBody>
      </p:sp>
    </p:spTree>
    <p:extLst>
      <p:ext uri="{BB962C8B-B14F-4D97-AF65-F5344CB8AC3E}">
        <p14:creationId xmlns:p14="http://schemas.microsoft.com/office/powerpoint/2010/main" val="30716288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72D5B-CE9A-3A0E-865C-A723F327F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C54C6-FAAE-C136-1109-99008213F3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768638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593A1-6AED-1896-F080-51331DF56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9B5D0-BBCF-CBB6-0A02-2D3B21A57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875495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14DA8-AFCF-FF0D-47D7-4C310E64B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86230-DCD9-ED11-E2C0-EDA12FAB3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7865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0206AE4-76E4-4E09-A698-9CE00C6CFB97}"/>
              </a:ext>
            </a:extLst>
          </p:cNvPr>
          <p:cNvSpPr txBox="1"/>
          <p:nvPr/>
        </p:nvSpPr>
        <p:spPr>
          <a:xfrm>
            <a:off x="1655977" y="167590"/>
            <a:ext cx="8663232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2  Nazanin" panose="00000400000000000000" pitchFamily="2" charset="-78"/>
              </a:rPr>
              <a:t>Potential causes of anemia in CKD patient</a:t>
            </a:r>
            <a:r>
              <a:rPr lang="en-US" sz="2000" dirty="0">
                <a:solidFill>
                  <a:srgbClr val="FF0066"/>
                </a:solidFill>
                <a:latin typeface="Times New Roman" panose="02020603050405020304" pitchFamily="18" charset="0"/>
                <a:cs typeface="2  Nazanin" panose="00000400000000000000" pitchFamily="2" charset="-78"/>
              </a:rPr>
              <a:t>:</a:t>
            </a:r>
          </a:p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endParaRPr lang="en-US" sz="2400" dirty="0">
              <a:latin typeface="Times New Roman" panose="02020603050405020304" pitchFamily="18" charset="0"/>
              <a:cs typeface="2  Nazanin" panose="00000400000000000000" pitchFamily="2" charset="-78"/>
            </a:endParaRPr>
          </a:p>
          <a:p>
            <a:pPr marL="342900" indent="288925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2  Nazanin" panose="00000400000000000000" pitchFamily="2" charset="-78"/>
              </a:rPr>
              <a:t>EPO deficiency/ </a:t>
            </a:r>
            <a:r>
              <a:rPr lang="en-US" sz="2400" dirty="0" err="1">
                <a:latin typeface="Times New Roman" panose="02020603050405020304" pitchFamily="18" charset="0"/>
                <a:cs typeface="2  Nazanin" panose="00000400000000000000" pitchFamily="2" charset="-78"/>
              </a:rPr>
              <a:t>hyporesponsiveness</a:t>
            </a:r>
            <a:endParaRPr lang="en-US" sz="2400" dirty="0">
              <a:latin typeface="Times New Roman" panose="02020603050405020304" pitchFamily="18" charset="0"/>
              <a:cs typeface="2  Nazanin" panose="00000400000000000000" pitchFamily="2" charset="-78"/>
            </a:endParaRPr>
          </a:p>
          <a:p>
            <a:pPr marL="342900" indent="288925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2  Nazanin" panose="00000400000000000000" pitchFamily="2" charset="-78"/>
              </a:rPr>
              <a:t>Iron deficiency</a:t>
            </a:r>
          </a:p>
          <a:p>
            <a:pPr marL="342900" indent="288925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2  Nazanin" panose="00000400000000000000" pitchFamily="2" charset="-78"/>
              </a:rPr>
              <a:t>Blood loss</a:t>
            </a:r>
          </a:p>
          <a:p>
            <a:pPr marL="342900" indent="288925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2  Nazanin" panose="00000400000000000000" pitchFamily="2" charset="-78"/>
              </a:rPr>
              <a:t>Shortened RBC survival</a:t>
            </a:r>
          </a:p>
          <a:p>
            <a:pPr marL="342900" indent="288925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err="1">
                <a:latin typeface="Times New Roman" panose="02020603050405020304" pitchFamily="18" charset="0"/>
                <a:cs typeface="2  Nazanin" panose="00000400000000000000" pitchFamily="2" charset="-78"/>
              </a:rPr>
              <a:t>Hyperparathyroid</a:t>
            </a:r>
            <a:r>
              <a:rPr lang="en-US" sz="2400" dirty="0">
                <a:latin typeface="Times New Roman" panose="02020603050405020304" pitchFamily="18" charset="0"/>
                <a:cs typeface="2  Nazanin" panose="00000400000000000000" pitchFamily="2" charset="-78"/>
              </a:rPr>
              <a:t> or thyroid dysfunction</a:t>
            </a:r>
          </a:p>
          <a:p>
            <a:pPr marL="342900" indent="288925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2  Nazanin" panose="00000400000000000000" pitchFamily="2" charset="-78"/>
              </a:rPr>
              <a:t>Bone marrow suppression by inflammation, drugs or malignancy</a:t>
            </a:r>
          </a:p>
          <a:p>
            <a:pPr marL="342900" indent="288925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2  Nazanin" panose="00000400000000000000" pitchFamily="2" charset="-78"/>
              </a:rPr>
              <a:t>Other nutritional deficiency</a:t>
            </a:r>
          </a:p>
          <a:p>
            <a:pPr marL="342900" indent="288925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2  Nazanin" panose="00000400000000000000" pitchFamily="2" charset="-78"/>
              </a:rPr>
              <a:t>Chronic inflammation</a:t>
            </a:r>
          </a:p>
          <a:p>
            <a:pPr marL="342900" indent="288925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2  Nazanin" panose="00000400000000000000" pitchFamily="2" charset="-78"/>
              </a:rPr>
              <a:t>Inherited anemia</a:t>
            </a:r>
          </a:p>
        </p:txBody>
      </p:sp>
    </p:spTree>
    <p:extLst>
      <p:ext uri="{BB962C8B-B14F-4D97-AF65-F5344CB8AC3E}">
        <p14:creationId xmlns:p14="http://schemas.microsoft.com/office/powerpoint/2010/main" val="538208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C024CC3-44BF-4214-81BB-74B43ABD8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8018" y="4222520"/>
            <a:ext cx="7667428" cy="1504950"/>
          </a:xfrm>
        </p:spPr>
        <p:txBody>
          <a:bodyPr>
            <a:noAutofit/>
          </a:bodyPr>
          <a:lstStyle/>
          <a:p>
            <a:pPr marL="536575" indent="-536575" algn="just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DIAGNOSIS AND EVALUATION OF ANEMIA IN CKD </a:t>
            </a:r>
            <a:endParaRPr lang="en-US" sz="11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510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977225" y="623275"/>
            <a:ext cx="8229863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for anemia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95765" y="1725472"/>
            <a:ext cx="8111323" cy="178510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2  Nazanin" panose="00000400000000000000" pitchFamily="2" charset="-78"/>
              </a:rPr>
              <a:t>Complete blood count (CBC)</a:t>
            </a:r>
            <a:endParaRPr lang="fa-IR" sz="2000" dirty="0">
              <a:solidFill>
                <a:srgbClr val="002060"/>
              </a:solidFill>
              <a:latin typeface="Times New Roman" panose="02020603050405020304" pitchFamily="18" charset="0"/>
              <a:cs typeface="2  Nazanin" panose="00000400000000000000" pitchFamily="2" charset="-78"/>
            </a:endParaRP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2  Nazanin" panose="00000400000000000000" pitchFamily="2" charset="-78"/>
              </a:rPr>
              <a:t>Reticulocytes</a:t>
            </a:r>
            <a:endParaRPr lang="fa-IR" sz="2000" dirty="0">
              <a:solidFill>
                <a:srgbClr val="002060"/>
              </a:solidFill>
              <a:latin typeface="Times New Roman" panose="02020603050405020304" pitchFamily="18" charset="0"/>
              <a:cs typeface="2  Nazanin" panose="00000400000000000000" pitchFamily="2" charset="-78"/>
            </a:endParaRP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2  Nazanin" panose="00000400000000000000" pitchFamily="2" charset="-78"/>
              </a:rPr>
              <a:t>Ferritin</a:t>
            </a:r>
            <a:endParaRPr lang="fa-IR" sz="2000" dirty="0">
              <a:solidFill>
                <a:srgbClr val="002060"/>
              </a:solidFill>
              <a:latin typeface="Times New Roman" panose="02020603050405020304" pitchFamily="18" charset="0"/>
              <a:cs typeface="2  Nazanin" panose="00000400000000000000" pitchFamily="2" charset="-78"/>
            </a:endParaRP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2  Nazanin" panose="00000400000000000000" pitchFamily="2" charset="-78"/>
              </a:rPr>
              <a:t>Transferrin saturation (TSAT)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28200" y="623275"/>
            <a:ext cx="1527404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endParaRPr lang="fa-IR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487D9FE-D9E2-4161-9766-EBF730386A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381705"/>
              </p:ext>
            </p:extLst>
          </p:nvPr>
        </p:nvGraphicFramePr>
        <p:xfrm>
          <a:off x="2514552" y="3951664"/>
          <a:ext cx="7454986" cy="2053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7493">
                  <a:extLst>
                    <a:ext uri="{9D8B030D-6E8A-4147-A177-3AD203B41FA5}">
                      <a16:colId xmlns:a16="http://schemas.microsoft.com/office/drawing/2014/main" val="2806957577"/>
                    </a:ext>
                  </a:extLst>
                </a:gridCol>
                <a:gridCol w="3727493">
                  <a:extLst>
                    <a:ext uri="{9D8B030D-6E8A-4147-A177-3AD203B41FA5}">
                      <a16:colId xmlns:a16="http://schemas.microsoft.com/office/drawing/2014/main" val="1621947270"/>
                    </a:ext>
                  </a:extLst>
                </a:gridCol>
              </a:tblGrid>
              <a:tr h="513302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Population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( at least)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3669051"/>
                  </a:ext>
                </a:extLst>
              </a:tr>
              <a:tr h="513302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CKD G3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Annually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174452"/>
                  </a:ext>
                </a:extLst>
              </a:tr>
              <a:tr h="513302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CKD G4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Twice a year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084367"/>
                  </a:ext>
                </a:extLst>
              </a:tr>
              <a:tr h="513302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CKD G5 or G5D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 3 month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968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7821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5322AB-E236-4642-990C-B049F5C53B8D}"/>
              </a:ext>
            </a:extLst>
          </p:cNvPr>
          <p:cNvSpPr txBox="1"/>
          <p:nvPr/>
        </p:nvSpPr>
        <p:spPr>
          <a:xfrm>
            <a:off x="1879459" y="1100554"/>
            <a:ext cx="803163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people with anemia and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CKD G5D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treated with hemodialysis or peritoneal dialysis , we suggest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initiation of ESA therapy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the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Hb concentration is ≤9.0–10.0 g/dl</a:t>
            </a:r>
            <a:endParaRPr lang="en-US" sz="20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ABA356-F4B3-487B-B2F4-748A3251537B}"/>
              </a:ext>
            </a:extLst>
          </p:cNvPr>
          <p:cNvSpPr txBox="1"/>
          <p:nvPr/>
        </p:nvSpPr>
        <p:spPr>
          <a:xfrm>
            <a:off x="1882219" y="4365391"/>
            <a:ext cx="803163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people with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CKD not receiving dialysis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including kidney transplant recipients and children, the selection of Hb concentration at which ESA therapy is initiated should consider the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presence of symptoms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attributable to anemia, the potential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benefits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higher Hb concentration, and the potential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harms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RBC transfusion or receiving ESA therapy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7AC887-AD03-4982-802F-C31BC9C0F3EE}"/>
              </a:ext>
            </a:extLst>
          </p:cNvPr>
          <p:cNvSpPr txBox="1"/>
          <p:nvPr/>
        </p:nvSpPr>
        <p:spPr>
          <a:xfrm>
            <a:off x="1879459" y="2732973"/>
            <a:ext cx="803163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</a:rPr>
              <a:t>In adults with anemia and CKD treated with an ESA, we recommend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targeting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a </a:t>
            </a:r>
            <a:r>
              <a:rPr 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Hb level below 11.5 g/dl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487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32315-9F43-1031-02BA-5C1ADBC127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278" y="1255813"/>
            <a:ext cx="10703334" cy="4346373"/>
          </a:xfrm>
        </p:spPr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0070C0"/>
                </a:solidFill>
              </a:rPr>
              <a:t>Before starting ESA</a:t>
            </a:r>
            <a:r>
              <a:rPr lang="en-US" sz="1600" b="1" dirty="0">
                <a:solidFill>
                  <a:srgbClr val="0070C0"/>
                </a:solidFill>
              </a:rPr>
              <a:t>, </a:t>
            </a:r>
            <a:r>
              <a:rPr lang="en-US" sz="2000" b="1" dirty="0">
                <a:solidFill>
                  <a:srgbClr val="FF0066"/>
                </a:solidFill>
              </a:rPr>
              <a:t>iron stores should be checked </a:t>
            </a:r>
            <a:r>
              <a:rPr lang="en-US" sz="1600" b="1" dirty="0">
                <a:solidFill>
                  <a:srgbClr val="0070C0"/>
                </a:solidFill>
              </a:rPr>
              <a:t>and replenished if deficient</a:t>
            </a:r>
            <a:r>
              <a:rPr lang="en-US" b="1" dirty="0">
                <a:solidFill>
                  <a:srgbClr val="0070C0"/>
                </a:solidFill>
              </a:rPr>
              <a:t>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b="1" dirty="0">
              <a:solidFill>
                <a:srgbClr val="00206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b="1" dirty="0">
              <a:solidFill>
                <a:srgbClr val="00B05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b="1" dirty="0">
              <a:solidFill>
                <a:srgbClr val="00B05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b="1" dirty="0">
              <a:solidFill>
                <a:srgbClr val="00B05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b="1" dirty="0">
              <a:solidFill>
                <a:srgbClr val="00B05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b="1" dirty="0">
              <a:solidFill>
                <a:srgbClr val="00B050"/>
              </a:solidFill>
            </a:endParaRPr>
          </a:p>
          <a:p>
            <a:endParaRPr lang="fa-I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971A3E-D6F7-904D-42AF-362C04FA4D9A}"/>
              </a:ext>
            </a:extLst>
          </p:cNvPr>
          <p:cNvSpPr/>
          <p:nvPr/>
        </p:nvSpPr>
        <p:spPr>
          <a:xfrm>
            <a:off x="593888" y="2013647"/>
            <a:ext cx="10703334" cy="18759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sz="1800" b="1" dirty="0">
                <a:solidFill>
                  <a:srgbClr val="002060"/>
                </a:solidFill>
              </a:rPr>
              <a:t>If </a:t>
            </a:r>
            <a:r>
              <a:rPr lang="en-US" sz="2000" b="1" dirty="0">
                <a:solidFill>
                  <a:srgbClr val="FF0066"/>
                </a:solidFill>
              </a:rPr>
              <a:t>Hb &lt; 10 g/dl,</a:t>
            </a:r>
            <a:r>
              <a:rPr lang="en-US" sz="1600" b="1" dirty="0">
                <a:solidFill>
                  <a:srgbClr val="002060"/>
                </a:solidFill>
              </a:rPr>
              <a:t> ESA should be started (in the absence of contraindications).</a:t>
            </a:r>
          </a:p>
          <a:p>
            <a:pPr marL="0" indent="0" algn="l" rtl="0">
              <a:buNone/>
            </a:pPr>
            <a:endParaRPr lang="en-US" sz="1600" b="1" dirty="0">
              <a:solidFill>
                <a:srgbClr val="00206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1600" b="1" dirty="0">
                <a:solidFill>
                  <a:srgbClr val="002060"/>
                </a:solidFill>
              </a:rPr>
              <a:t> In patients with </a:t>
            </a:r>
            <a:r>
              <a:rPr lang="en-US" b="1" dirty="0">
                <a:solidFill>
                  <a:srgbClr val="FF0066"/>
                </a:solidFill>
              </a:rPr>
              <a:t>cardiac problems and a rapid drop in Hb</a:t>
            </a:r>
            <a:r>
              <a:rPr lang="en-US" sz="1600" b="1" dirty="0">
                <a:solidFill>
                  <a:srgbClr val="002060"/>
                </a:solidFill>
              </a:rPr>
              <a:t>, ESA should be started </a:t>
            </a:r>
            <a:r>
              <a:rPr lang="en-US" b="1" dirty="0">
                <a:solidFill>
                  <a:srgbClr val="FF0066"/>
                </a:solidFill>
              </a:rPr>
              <a:t>before</a:t>
            </a:r>
            <a:r>
              <a:rPr lang="en-US" b="1" dirty="0">
                <a:solidFill>
                  <a:srgbClr val="0070C0"/>
                </a:solidFill>
              </a:rPr>
              <a:t> the Hb concentration drops below 10 g/dl</a:t>
            </a:r>
            <a:r>
              <a:rPr lang="en-US" sz="2000" b="1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FC22F62-BE32-B82B-9894-A81165C54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98" y="4225911"/>
            <a:ext cx="10817224" cy="1666221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normAutofit/>
          </a:bodyPr>
          <a:lstStyle/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en-US" sz="1800" b="1" dirty="0">
                <a:solidFill>
                  <a:srgbClr val="002060"/>
                </a:solidFill>
              </a:rPr>
              <a:t>ESA </a:t>
            </a:r>
            <a:r>
              <a:rPr lang="en-US" sz="1800" b="1" dirty="0">
                <a:solidFill>
                  <a:srgbClr val="FF0066"/>
                </a:solidFill>
              </a:rPr>
              <a:t>should not be started </a:t>
            </a:r>
            <a:r>
              <a:rPr lang="en-US" sz="1800" b="1" dirty="0">
                <a:solidFill>
                  <a:srgbClr val="002060"/>
                </a:solidFill>
              </a:rPr>
              <a:t>in patients with </a:t>
            </a:r>
            <a:r>
              <a:rPr lang="en-US" sz="1800" b="1" dirty="0">
                <a:solidFill>
                  <a:srgbClr val="FF0066"/>
                </a:solidFill>
              </a:rPr>
              <a:t>active </a:t>
            </a:r>
            <a:r>
              <a:rPr lang="en-US" sz="2000" b="1" dirty="0">
                <a:solidFill>
                  <a:srgbClr val="FF0066"/>
                </a:solidFill>
              </a:rPr>
              <a:t>malignancy </a:t>
            </a:r>
            <a:r>
              <a:rPr lang="en-US" sz="1800" b="1" dirty="0">
                <a:solidFill>
                  <a:srgbClr val="002060"/>
                </a:solidFill>
              </a:rPr>
              <a:t>(especially if they do not have a chance of cure).</a:t>
            </a:r>
            <a:br>
              <a:rPr lang="en-US" sz="1800" b="1" dirty="0">
                <a:solidFill>
                  <a:srgbClr val="002060"/>
                </a:solidFill>
              </a:rPr>
            </a:br>
            <a:r>
              <a:rPr lang="en-US" sz="1800" b="1" dirty="0">
                <a:solidFill>
                  <a:srgbClr val="002060"/>
                </a:solidFill>
              </a:rPr>
              <a:t>In patients with a </a:t>
            </a:r>
            <a:r>
              <a:rPr lang="en-US" sz="2000" b="1" dirty="0">
                <a:solidFill>
                  <a:srgbClr val="FF0066"/>
                </a:solidFill>
              </a:rPr>
              <a:t>history of malignancy or CVA</a:t>
            </a:r>
            <a:r>
              <a:rPr lang="en-US" sz="1800" b="1" dirty="0">
                <a:solidFill>
                  <a:srgbClr val="002060"/>
                </a:solidFill>
              </a:rPr>
              <a:t>, the decision to start ESA should be based on the individual patient's condition.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FB82A9-72BC-BF76-6801-CB14527CBAE8}"/>
              </a:ext>
            </a:extLst>
          </p:cNvPr>
          <p:cNvSpPr txBox="1"/>
          <p:nvPr/>
        </p:nvSpPr>
        <p:spPr>
          <a:xfrm>
            <a:off x="1755743" y="723210"/>
            <a:ext cx="609442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Erythropoietin Administration</a:t>
            </a:r>
            <a:br>
              <a:rPr lang="en-US" sz="2800" b="1" dirty="0">
                <a:solidFill>
                  <a:srgbClr val="002060"/>
                </a:solidFill>
              </a:rPr>
            </a:b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334501270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415</TotalTime>
  <Words>2026</Words>
  <Application>Microsoft Office PowerPoint</Application>
  <PresentationFormat>Widescreen</PresentationFormat>
  <Paragraphs>230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9" baseType="lpstr">
      <vt:lpstr>Arial</vt:lpstr>
      <vt:lpstr>Century Gothic</vt:lpstr>
      <vt:lpstr>KeplerStd-Regular</vt:lpstr>
      <vt:lpstr>MathematicalPiLTStd</vt:lpstr>
      <vt:lpstr>Times New Roman</vt:lpstr>
      <vt:lpstr>Times-Bold</vt:lpstr>
      <vt:lpstr>UniversLTStd-BoldCn</vt:lpstr>
      <vt:lpstr>Wingdings</vt:lpstr>
      <vt:lpstr>Wingdings 3</vt:lpstr>
      <vt:lpstr>Wingdings3</vt:lpstr>
      <vt:lpstr>Wisp</vt:lpstr>
      <vt:lpstr>PowerPoint Presentation</vt:lpstr>
      <vt:lpstr>Anemia in Chronic Kidney Disease</vt:lpstr>
      <vt:lpstr>Anemia in Chronic Kidney Disease</vt:lpstr>
      <vt:lpstr>Anemia in Chronic Kidney Disease</vt:lpstr>
      <vt:lpstr>PowerPoint Presentation</vt:lpstr>
      <vt:lpstr>DIAGNOSIS AND EVALUATION OF ANEMIA IN CKD </vt:lpstr>
      <vt:lpstr>PowerPoint Presentation</vt:lpstr>
      <vt:lpstr>PowerPoint Presentation</vt:lpstr>
      <vt:lpstr>ESA should not be started in patients with active malignancy (especially if they do not have a chance of cure). In patients with a history of malignancy or CVA, the decision to start ESA should be based on the individual patient's condition.</vt:lpstr>
      <vt:lpstr>Appropriate Starting Dose </vt:lpstr>
      <vt:lpstr>Erythropoietin Administration </vt:lpstr>
      <vt:lpstr>ESA Treatment Monitoring </vt:lpstr>
      <vt:lpstr>PowerPoint Presentation</vt:lpstr>
      <vt:lpstr>PowerPoint Presentation</vt:lpstr>
      <vt:lpstr>PowerPoint Presentation</vt:lpstr>
      <vt:lpstr>Causes of Erythropoietin Resistance </vt:lpstr>
      <vt:lpstr>PowerPoint Presentation</vt:lpstr>
      <vt:lpstr>PowerPoint Presentation</vt:lpstr>
      <vt:lpstr>Adverse effects for normal Hb in hemodialysis patient</vt:lpstr>
      <vt:lpstr>PowerPoint Presentation</vt:lpstr>
      <vt:lpstr>PowerPoint Presentation</vt:lpstr>
      <vt:lpstr>prevention and Treatment of Hypertension </vt:lpstr>
      <vt:lpstr>Pure Red Cell Aplasia (PRCA) </vt:lpstr>
      <vt:lpstr>USE OF IRON TO TREAT IRON DEFICIENCY AND ANEMIA IN CKD</vt:lpstr>
      <vt:lpstr>Iron Deficiency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Iron Injection During Infection?? </vt:lpstr>
      <vt:lpstr>PowerPoint Presentation</vt:lpstr>
      <vt:lpstr>PowerPoint Presentation</vt:lpstr>
      <vt:lpstr>PowerPoint Presentation</vt:lpstr>
      <vt:lpstr>Assessment</vt:lpstr>
      <vt:lpstr>Treatment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17</cp:revision>
  <dcterms:created xsi:type="dcterms:W3CDTF">2026-06-26T05:43:42Z</dcterms:created>
  <dcterms:modified xsi:type="dcterms:W3CDTF">2026-07-19T17:34:32Z</dcterms:modified>
</cp:coreProperties>
</file>