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85"/>
  </p:notesMasterIdLst>
  <p:sldIdLst>
    <p:sldId id="259" r:id="rId3"/>
    <p:sldId id="386" r:id="rId4"/>
    <p:sldId id="387" r:id="rId5"/>
    <p:sldId id="388" r:id="rId6"/>
    <p:sldId id="389" r:id="rId7"/>
    <p:sldId id="390" r:id="rId8"/>
    <p:sldId id="391" r:id="rId9"/>
    <p:sldId id="392" r:id="rId10"/>
    <p:sldId id="393" r:id="rId11"/>
    <p:sldId id="394" r:id="rId12"/>
    <p:sldId id="395" r:id="rId13"/>
    <p:sldId id="396" r:id="rId14"/>
    <p:sldId id="264" r:id="rId15"/>
    <p:sldId id="263" r:id="rId16"/>
    <p:sldId id="379" r:id="rId17"/>
    <p:sldId id="380" r:id="rId18"/>
    <p:sldId id="381" r:id="rId19"/>
    <p:sldId id="382" r:id="rId20"/>
    <p:sldId id="384" r:id="rId21"/>
    <p:sldId id="385" r:id="rId22"/>
    <p:sldId id="383" r:id="rId23"/>
    <p:sldId id="337" r:id="rId24"/>
    <p:sldId id="338" r:id="rId25"/>
    <p:sldId id="334" r:id="rId26"/>
    <p:sldId id="335" r:id="rId27"/>
    <p:sldId id="336" r:id="rId28"/>
    <p:sldId id="339" r:id="rId29"/>
    <p:sldId id="343" r:id="rId30"/>
    <p:sldId id="344" r:id="rId31"/>
    <p:sldId id="341" r:id="rId32"/>
    <p:sldId id="345" r:id="rId33"/>
    <p:sldId id="346" r:id="rId34"/>
    <p:sldId id="291" r:id="rId35"/>
    <p:sldId id="292" r:id="rId36"/>
    <p:sldId id="333" r:id="rId37"/>
    <p:sldId id="294" r:id="rId38"/>
    <p:sldId id="354" r:id="rId39"/>
    <p:sldId id="355" r:id="rId40"/>
    <p:sldId id="266" r:id="rId41"/>
    <p:sldId id="265" r:id="rId42"/>
    <p:sldId id="272" r:id="rId43"/>
    <p:sldId id="267" r:id="rId44"/>
    <p:sldId id="268" r:id="rId45"/>
    <p:sldId id="273" r:id="rId46"/>
    <p:sldId id="366" r:id="rId47"/>
    <p:sldId id="369" r:id="rId48"/>
    <p:sldId id="367" r:id="rId49"/>
    <p:sldId id="370" r:id="rId50"/>
    <p:sldId id="368" r:id="rId51"/>
    <p:sldId id="347" r:id="rId52"/>
    <p:sldId id="348" r:id="rId53"/>
    <p:sldId id="305" r:id="rId54"/>
    <p:sldId id="349" r:id="rId55"/>
    <p:sldId id="307" r:id="rId56"/>
    <p:sldId id="306" r:id="rId57"/>
    <p:sldId id="297" r:id="rId58"/>
    <p:sldId id="298" r:id="rId59"/>
    <p:sldId id="397" r:id="rId60"/>
    <p:sldId id="353" r:id="rId61"/>
    <p:sldId id="299" r:id="rId62"/>
    <p:sldId id="361" r:id="rId63"/>
    <p:sldId id="300" r:id="rId64"/>
    <p:sldId id="357" r:id="rId65"/>
    <p:sldId id="301" r:id="rId66"/>
    <p:sldId id="352" r:id="rId67"/>
    <p:sldId id="302" r:id="rId68"/>
    <p:sldId id="360" r:id="rId69"/>
    <p:sldId id="303" r:id="rId70"/>
    <p:sldId id="304" r:id="rId71"/>
    <p:sldId id="310" r:id="rId72"/>
    <p:sldId id="311" r:id="rId73"/>
    <p:sldId id="312" r:id="rId74"/>
    <p:sldId id="313" r:id="rId75"/>
    <p:sldId id="323" r:id="rId76"/>
    <p:sldId id="324" r:id="rId77"/>
    <p:sldId id="373" r:id="rId78"/>
    <p:sldId id="374" r:id="rId79"/>
    <p:sldId id="376" r:id="rId80"/>
    <p:sldId id="377" r:id="rId81"/>
    <p:sldId id="375" r:id="rId82"/>
    <p:sldId id="378" r:id="rId83"/>
    <p:sldId id="371"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A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F2B526-B41D-4A0C-886B-EE969D2CE5C4}" v="5" dt="2024-01-10T16:27:43.6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6" autoAdjust="0"/>
    <p:restoredTop sz="94660"/>
  </p:normalViewPr>
  <p:slideViewPr>
    <p:cSldViewPr snapToGrid="0">
      <p:cViewPr varScale="1">
        <p:scale>
          <a:sx n="86" d="100"/>
          <a:sy n="86" d="100"/>
        </p:scale>
        <p:origin x="48" y="183"/>
      </p:cViewPr>
      <p:guideLst/>
    </p:cSldViewPr>
  </p:slideViewPr>
  <p:notesTextViewPr>
    <p:cViewPr>
      <p:scale>
        <a:sx n="3" d="2"/>
        <a:sy n="3" d="2"/>
      </p:scale>
      <p:origin x="0" y="0"/>
    </p:cViewPr>
  </p:notesTextViewPr>
  <p:notesViewPr>
    <p:cSldViewPr snapToGrid="0">
      <p:cViewPr varScale="1">
        <p:scale>
          <a:sx n="67" d="100"/>
          <a:sy n="67" d="100"/>
        </p:scale>
        <p:origin x="2613" y="3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microsoft.com/office/2016/11/relationships/changesInfo" Target="changesInfos/changesInfo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ammad Reza Sharbafchi" userId="7582a0e519cbb6f2" providerId="LiveId" clId="{E45A5115-4B38-416E-9274-8F815759A4F1}"/>
    <pc:docChg chg="modSld">
      <pc:chgData name="Mohammad Reza Sharbafchi" userId="7582a0e519cbb6f2" providerId="LiveId" clId="{E45A5115-4B38-416E-9274-8F815759A4F1}" dt="2021-05-20T01:58:07.797" v="242" actId="1076"/>
      <pc:docMkLst>
        <pc:docMk/>
      </pc:docMkLst>
      <pc:sldChg chg="modSp mod">
        <pc:chgData name="Mohammad Reza Sharbafchi" userId="7582a0e519cbb6f2" providerId="LiveId" clId="{E45A5115-4B38-416E-9274-8F815759A4F1}" dt="2021-05-20T01:56:58.765" v="234" actId="1076"/>
        <pc:sldMkLst>
          <pc:docMk/>
          <pc:sldMk cId="2950407022" sldId="366"/>
        </pc:sldMkLst>
        <pc:picChg chg="mod">
          <ac:chgData name="Mohammad Reza Sharbafchi" userId="7582a0e519cbb6f2" providerId="LiveId" clId="{E45A5115-4B38-416E-9274-8F815759A4F1}" dt="2021-05-20T01:56:58.765" v="234" actId="1076"/>
          <ac:picMkLst>
            <pc:docMk/>
            <pc:sldMk cId="2950407022" sldId="366"/>
            <ac:picMk id="5" creationId="{00000000-0000-0000-0000-000000000000}"/>
          </ac:picMkLst>
        </pc:picChg>
      </pc:sldChg>
      <pc:sldChg chg="modSp mod">
        <pc:chgData name="Mohammad Reza Sharbafchi" userId="7582a0e519cbb6f2" providerId="LiveId" clId="{E45A5115-4B38-416E-9274-8F815759A4F1}" dt="2021-05-20T01:57:30.517" v="240" actId="14100"/>
        <pc:sldMkLst>
          <pc:docMk/>
          <pc:sldMk cId="3904780655" sldId="367"/>
        </pc:sldMkLst>
        <pc:picChg chg="mod modCrop">
          <ac:chgData name="Mohammad Reza Sharbafchi" userId="7582a0e519cbb6f2" providerId="LiveId" clId="{E45A5115-4B38-416E-9274-8F815759A4F1}" dt="2021-05-20T01:57:30.517" v="240" actId="14100"/>
          <ac:picMkLst>
            <pc:docMk/>
            <pc:sldMk cId="3904780655" sldId="367"/>
            <ac:picMk id="5" creationId="{00000000-0000-0000-0000-000000000000}"/>
          </ac:picMkLst>
        </pc:picChg>
      </pc:sldChg>
      <pc:sldChg chg="modSp mod">
        <pc:chgData name="Mohammad Reza Sharbafchi" userId="7582a0e519cbb6f2" providerId="LiveId" clId="{E45A5115-4B38-416E-9274-8F815759A4F1}" dt="2021-05-20T01:58:07.797" v="242" actId="1076"/>
        <pc:sldMkLst>
          <pc:docMk/>
          <pc:sldMk cId="709953467" sldId="368"/>
        </pc:sldMkLst>
        <pc:picChg chg="mod">
          <ac:chgData name="Mohammad Reza Sharbafchi" userId="7582a0e519cbb6f2" providerId="LiveId" clId="{E45A5115-4B38-416E-9274-8F815759A4F1}" dt="2021-05-20T01:58:07.797" v="242" actId="1076"/>
          <ac:picMkLst>
            <pc:docMk/>
            <pc:sldMk cId="709953467" sldId="368"/>
            <ac:picMk id="5" creationId="{00000000-0000-0000-0000-000000000000}"/>
          </ac:picMkLst>
        </pc:picChg>
      </pc:sldChg>
    </pc:docChg>
  </pc:docChgLst>
  <pc:docChgLst>
    <pc:chgData name="Mohammad Reza Sharbafchi" userId="7582a0e519cbb6f2" providerId="LiveId" clId="{17F2B526-B41D-4A0C-886B-EE969D2CE5C4}"/>
    <pc:docChg chg="modSld">
      <pc:chgData name="Mohammad Reza Sharbafchi" userId="7582a0e519cbb6f2" providerId="LiveId" clId="{17F2B526-B41D-4A0C-886B-EE969D2CE5C4}" dt="2024-01-10T16:27:43.641" v="4" actId="21"/>
      <pc:docMkLst>
        <pc:docMk/>
      </pc:docMkLst>
      <pc:sldChg chg="addSp delSp modSp">
        <pc:chgData name="Mohammad Reza Sharbafchi" userId="7582a0e519cbb6f2" providerId="LiveId" clId="{17F2B526-B41D-4A0C-886B-EE969D2CE5C4}" dt="2024-01-10T16:27:43.641" v="4" actId="21"/>
        <pc:sldMkLst>
          <pc:docMk/>
          <pc:sldMk cId="4192008530" sldId="347"/>
        </pc:sldMkLst>
        <pc:spChg chg="mod">
          <ac:chgData name="Mohammad Reza Sharbafchi" userId="7582a0e519cbb6f2" providerId="LiveId" clId="{17F2B526-B41D-4A0C-886B-EE969D2CE5C4}" dt="2024-01-10T16:27:38.644" v="2" actId="164"/>
          <ac:spMkLst>
            <pc:docMk/>
            <pc:sldMk cId="4192008530" sldId="347"/>
            <ac:spMk id="7171"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2"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3"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4"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5"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6"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7"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8"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79"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80"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81" creationId="{00000000-0000-0000-0000-000000000000}"/>
          </ac:spMkLst>
        </pc:spChg>
        <pc:spChg chg="mod">
          <ac:chgData name="Mohammad Reza Sharbafchi" userId="7582a0e519cbb6f2" providerId="LiveId" clId="{17F2B526-B41D-4A0C-886B-EE969D2CE5C4}" dt="2024-01-10T16:27:38.644" v="2" actId="164"/>
          <ac:spMkLst>
            <pc:docMk/>
            <pc:sldMk cId="4192008530" sldId="347"/>
            <ac:spMk id="7182" creationId="{00000000-0000-0000-0000-000000000000}"/>
          </ac:spMkLst>
        </pc:spChg>
        <pc:grpChg chg="add del mod">
          <ac:chgData name="Mohammad Reza Sharbafchi" userId="7582a0e519cbb6f2" providerId="LiveId" clId="{17F2B526-B41D-4A0C-886B-EE969D2CE5C4}" dt="2024-01-10T16:27:43.641" v="4" actId="21"/>
          <ac:grpSpMkLst>
            <pc:docMk/>
            <pc:sldMk cId="4192008530" sldId="347"/>
            <ac:grpSpMk id="2" creationId="{5FD3D5FB-365F-7AAD-665E-7B53F94E8F00}"/>
          </ac:grpSpMkLst>
        </pc:grpChg>
        <pc:picChg chg="mod">
          <ac:chgData name="Mohammad Reza Sharbafchi" userId="7582a0e519cbb6f2" providerId="LiveId" clId="{17F2B526-B41D-4A0C-886B-EE969D2CE5C4}" dt="2024-01-10T16:27:38.644" v="2" actId="164"/>
          <ac:picMkLst>
            <pc:docMk/>
            <pc:sldMk cId="4192008530" sldId="347"/>
            <ac:picMk id="7170" creationId="{00000000-0000-0000-0000-00000000000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3BD2D5-7945-4FFA-A8E8-9FD65027E623}" type="doc">
      <dgm:prSet loTypeId="urn:microsoft.com/office/officeart/2005/8/layout/vList2" loCatId="list" qsTypeId="urn:microsoft.com/office/officeart/2005/8/quickstyle/simple1" qsCatId="simple" csTypeId="urn:microsoft.com/office/officeart/2005/8/colors/accent6_1" csCatId="accent6" phldr="1"/>
      <dgm:spPr/>
      <dgm:t>
        <a:bodyPr/>
        <a:lstStyle/>
        <a:p>
          <a:endParaRPr lang="en-US"/>
        </a:p>
      </dgm:t>
    </dgm:pt>
    <dgm:pt modelId="{CF496D22-B5BE-452F-81EE-398BED6914EA}">
      <dgm:prSet/>
      <dgm:spPr/>
      <dgm:t>
        <a:bodyPr/>
        <a:lstStyle/>
        <a:p>
          <a:pPr algn="ctr" rtl="0"/>
          <a:r>
            <a:rPr lang="en-US" dirty="0"/>
            <a:t>The term is used when mental factors cause physical symptoms but where there is no physical disease.</a:t>
          </a:r>
          <a:endParaRPr lang="fa-IR" dirty="0"/>
        </a:p>
      </dgm:t>
    </dgm:pt>
    <dgm:pt modelId="{CE01C67E-6CD1-4AE7-8435-6B0595AF63F9}" type="parTrans" cxnId="{E1DBBED6-92DB-432D-8A3F-CD045E74FA86}">
      <dgm:prSet/>
      <dgm:spPr/>
      <dgm:t>
        <a:bodyPr/>
        <a:lstStyle/>
        <a:p>
          <a:endParaRPr lang="en-US"/>
        </a:p>
      </dgm:t>
    </dgm:pt>
    <dgm:pt modelId="{8664A62C-91F7-4987-B9D2-B5EE6D8822B2}" type="sibTrans" cxnId="{E1DBBED6-92DB-432D-8A3F-CD045E74FA86}">
      <dgm:prSet/>
      <dgm:spPr/>
      <dgm:t>
        <a:bodyPr/>
        <a:lstStyle/>
        <a:p>
          <a:endParaRPr lang="en-US"/>
        </a:p>
      </dgm:t>
    </dgm:pt>
    <dgm:pt modelId="{25268C82-810F-46C4-9FA0-9494AA40230D}">
      <dgm:prSet/>
      <dgm:spPr/>
      <dgm:t>
        <a:bodyPr/>
        <a:lstStyle/>
        <a:p>
          <a:pPr algn="ctr" rtl="0"/>
          <a:r>
            <a:rPr lang="en-US" dirty="0"/>
            <a:t>Somatization or Somatoform disorders</a:t>
          </a:r>
          <a:endParaRPr lang="fa-IR" dirty="0"/>
        </a:p>
      </dgm:t>
    </dgm:pt>
    <dgm:pt modelId="{441C63DC-2781-44B1-A4D8-39723EE939EC}" type="parTrans" cxnId="{200A4066-D5FC-498C-9E8F-A616A385A774}">
      <dgm:prSet/>
      <dgm:spPr/>
      <dgm:t>
        <a:bodyPr/>
        <a:lstStyle/>
        <a:p>
          <a:endParaRPr lang="en-US"/>
        </a:p>
      </dgm:t>
    </dgm:pt>
    <dgm:pt modelId="{4E44A8F9-3272-4349-8FCC-6DCCC6D9F9B3}" type="sibTrans" cxnId="{200A4066-D5FC-498C-9E8F-A616A385A774}">
      <dgm:prSet/>
      <dgm:spPr/>
      <dgm:t>
        <a:bodyPr/>
        <a:lstStyle/>
        <a:p>
          <a:endParaRPr lang="en-US"/>
        </a:p>
      </dgm:t>
    </dgm:pt>
    <dgm:pt modelId="{77B3548B-9848-4E05-AA3E-D8465ACE3D97}" type="pres">
      <dgm:prSet presAssocID="{AB3BD2D5-7945-4FFA-A8E8-9FD65027E623}" presName="linear" presStyleCnt="0">
        <dgm:presLayoutVars>
          <dgm:animLvl val="lvl"/>
          <dgm:resizeHandles val="exact"/>
        </dgm:presLayoutVars>
      </dgm:prSet>
      <dgm:spPr/>
    </dgm:pt>
    <dgm:pt modelId="{29B2BF77-DCB1-4776-9D4B-741CBA5D5C53}" type="pres">
      <dgm:prSet presAssocID="{CF496D22-B5BE-452F-81EE-398BED6914EA}" presName="parentText" presStyleLbl="node1" presStyleIdx="0" presStyleCnt="2">
        <dgm:presLayoutVars>
          <dgm:chMax val="0"/>
          <dgm:bulletEnabled val="1"/>
        </dgm:presLayoutVars>
      </dgm:prSet>
      <dgm:spPr/>
    </dgm:pt>
    <dgm:pt modelId="{DB777A6E-5E84-4BC6-BA31-F06782D85165}" type="pres">
      <dgm:prSet presAssocID="{8664A62C-91F7-4987-B9D2-B5EE6D8822B2}" presName="spacer" presStyleCnt="0"/>
      <dgm:spPr/>
    </dgm:pt>
    <dgm:pt modelId="{03A1D5FD-A02C-4794-8E57-878BA098D485}" type="pres">
      <dgm:prSet presAssocID="{25268C82-810F-46C4-9FA0-9494AA40230D}" presName="parentText" presStyleLbl="node1" presStyleIdx="1" presStyleCnt="2">
        <dgm:presLayoutVars>
          <dgm:chMax val="0"/>
          <dgm:bulletEnabled val="1"/>
        </dgm:presLayoutVars>
      </dgm:prSet>
      <dgm:spPr/>
    </dgm:pt>
  </dgm:ptLst>
  <dgm:cxnLst>
    <dgm:cxn modelId="{8C747813-4B4D-4899-9DA1-36CF54F6A415}" type="presOf" srcId="{CF496D22-B5BE-452F-81EE-398BED6914EA}" destId="{29B2BF77-DCB1-4776-9D4B-741CBA5D5C53}" srcOrd="0" destOrd="0" presId="urn:microsoft.com/office/officeart/2005/8/layout/vList2"/>
    <dgm:cxn modelId="{24431423-760B-48C8-A891-7EB408FF874A}" type="presOf" srcId="{25268C82-810F-46C4-9FA0-9494AA40230D}" destId="{03A1D5FD-A02C-4794-8E57-878BA098D485}" srcOrd="0" destOrd="0" presId="urn:microsoft.com/office/officeart/2005/8/layout/vList2"/>
    <dgm:cxn modelId="{200A4066-D5FC-498C-9E8F-A616A385A774}" srcId="{AB3BD2D5-7945-4FFA-A8E8-9FD65027E623}" destId="{25268C82-810F-46C4-9FA0-9494AA40230D}" srcOrd="1" destOrd="0" parTransId="{441C63DC-2781-44B1-A4D8-39723EE939EC}" sibTransId="{4E44A8F9-3272-4349-8FCC-6DCCC6D9F9B3}"/>
    <dgm:cxn modelId="{270A3B54-8ACA-465C-8F68-656224BA28CB}" type="presOf" srcId="{AB3BD2D5-7945-4FFA-A8E8-9FD65027E623}" destId="{77B3548B-9848-4E05-AA3E-D8465ACE3D97}" srcOrd="0" destOrd="0" presId="urn:microsoft.com/office/officeart/2005/8/layout/vList2"/>
    <dgm:cxn modelId="{E1DBBED6-92DB-432D-8A3F-CD045E74FA86}" srcId="{AB3BD2D5-7945-4FFA-A8E8-9FD65027E623}" destId="{CF496D22-B5BE-452F-81EE-398BED6914EA}" srcOrd="0" destOrd="0" parTransId="{CE01C67E-6CD1-4AE7-8435-6B0595AF63F9}" sibTransId="{8664A62C-91F7-4987-B9D2-B5EE6D8822B2}"/>
    <dgm:cxn modelId="{64464716-4669-43E7-A86E-856DB50B9129}" type="presParOf" srcId="{77B3548B-9848-4E05-AA3E-D8465ACE3D97}" destId="{29B2BF77-DCB1-4776-9D4B-741CBA5D5C53}" srcOrd="0" destOrd="0" presId="urn:microsoft.com/office/officeart/2005/8/layout/vList2"/>
    <dgm:cxn modelId="{6F8D35B9-46E0-47B4-BDB3-03699677AFCD}" type="presParOf" srcId="{77B3548B-9848-4E05-AA3E-D8465ACE3D97}" destId="{DB777A6E-5E84-4BC6-BA31-F06782D85165}" srcOrd="1" destOrd="0" presId="urn:microsoft.com/office/officeart/2005/8/layout/vList2"/>
    <dgm:cxn modelId="{5CD7F4C7-2DAB-40C7-9491-35731D7597AD}" type="presParOf" srcId="{77B3548B-9848-4E05-AA3E-D8465ACE3D97}" destId="{03A1D5FD-A02C-4794-8E57-878BA098D48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552351E-0DA2-447C-B755-98389FD70EB4}"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E026D57E-C5EA-43C4-A93D-F630E131CD91}">
      <dgm:prSet/>
      <dgm:spPr>
        <a:solidFill>
          <a:schemeClr val="accent6">
            <a:lumMod val="20000"/>
            <a:lumOff val="80000"/>
          </a:schemeClr>
        </a:solidFill>
      </dgm:spPr>
      <dgm:t>
        <a:bodyPr/>
        <a:lstStyle/>
        <a:p>
          <a:pPr rtl="0"/>
          <a:r>
            <a:rPr lang="en-US"/>
            <a:t>Communication with Terminally Ill Patients and Their Relatives </a:t>
          </a:r>
          <a:endParaRPr lang="fa-IR"/>
        </a:p>
      </dgm:t>
    </dgm:pt>
    <dgm:pt modelId="{46CAF399-0D98-43C2-9248-F1D0966555DC}" type="parTrans" cxnId="{5A419320-F22F-4F93-90F7-39A6387B4882}">
      <dgm:prSet/>
      <dgm:spPr/>
      <dgm:t>
        <a:bodyPr/>
        <a:lstStyle/>
        <a:p>
          <a:endParaRPr lang="en-US"/>
        </a:p>
      </dgm:t>
    </dgm:pt>
    <dgm:pt modelId="{D8678CCB-9558-4AAC-B179-8EE8E371261D}" type="sibTrans" cxnId="{5A419320-F22F-4F93-90F7-39A6387B4882}">
      <dgm:prSet/>
      <dgm:spPr/>
      <dgm:t>
        <a:bodyPr/>
        <a:lstStyle/>
        <a:p>
          <a:endParaRPr lang="en-US"/>
        </a:p>
      </dgm:t>
    </dgm:pt>
    <dgm:pt modelId="{77FAA4C9-264B-4218-A2D2-F737B9EF08A5}">
      <dgm:prSet/>
      <dgm:spPr>
        <a:solidFill>
          <a:schemeClr val="accent6">
            <a:lumMod val="20000"/>
            <a:lumOff val="80000"/>
          </a:schemeClr>
        </a:solidFill>
      </dgm:spPr>
      <dgm:t>
        <a:bodyPr/>
        <a:lstStyle/>
        <a:p>
          <a:pPr rtl="0"/>
          <a:r>
            <a:rPr lang="en-US" dirty="0"/>
            <a:t>Care and Management of the Patient at the End of Life</a:t>
          </a:r>
          <a:endParaRPr lang="fa-IR" dirty="0"/>
        </a:p>
      </dgm:t>
    </dgm:pt>
    <dgm:pt modelId="{8A07D7BA-9064-4648-A099-250A21BB4B6B}" type="parTrans" cxnId="{2A1BD9F1-FC8C-4C60-9BB2-0404EA0FB7D9}">
      <dgm:prSet/>
      <dgm:spPr/>
      <dgm:t>
        <a:bodyPr/>
        <a:lstStyle/>
        <a:p>
          <a:endParaRPr lang="en-US"/>
        </a:p>
      </dgm:t>
    </dgm:pt>
    <dgm:pt modelId="{304D4BA5-4C7C-4F83-A326-D8DC86A03B8B}" type="sibTrans" cxnId="{2A1BD9F1-FC8C-4C60-9BB2-0404EA0FB7D9}">
      <dgm:prSet/>
      <dgm:spPr/>
      <dgm:t>
        <a:bodyPr/>
        <a:lstStyle/>
        <a:p>
          <a:endParaRPr lang="en-US"/>
        </a:p>
      </dgm:t>
    </dgm:pt>
    <dgm:pt modelId="{4067A46B-554C-4A15-806D-27EBE6A551DC}">
      <dgm:prSet/>
      <dgm:spPr>
        <a:solidFill>
          <a:schemeClr val="accent6">
            <a:lumMod val="20000"/>
            <a:lumOff val="80000"/>
          </a:schemeClr>
        </a:solidFill>
      </dgm:spPr>
      <dgm:t>
        <a:bodyPr/>
        <a:lstStyle/>
        <a:p>
          <a:pPr rtl="0"/>
          <a:r>
            <a:rPr lang="en-US"/>
            <a:t>Understanding and Managing Bereavement</a:t>
          </a:r>
          <a:endParaRPr lang="fa-IR"/>
        </a:p>
      </dgm:t>
    </dgm:pt>
    <dgm:pt modelId="{4D269AE3-6296-4140-90DC-EEF170570B07}" type="parTrans" cxnId="{E0C131A9-10D5-4607-ADD5-C9EB4D0565CF}">
      <dgm:prSet/>
      <dgm:spPr/>
      <dgm:t>
        <a:bodyPr/>
        <a:lstStyle/>
        <a:p>
          <a:endParaRPr lang="en-US"/>
        </a:p>
      </dgm:t>
    </dgm:pt>
    <dgm:pt modelId="{FFF661CE-C551-4F45-81F7-8CD93D258E5D}" type="sibTrans" cxnId="{E0C131A9-10D5-4607-ADD5-C9EB4D0565CF}">
      <dgm:prSet/>
      <dgm:spPr/>
      <dgm:t>
        <a:bodyPr/>
        <a:lstStyle/>
        <a:p>
          <a:endParaRPr lang="en-US"/>
        </a:p>
      </dgm:t>
    </dgm:pt>
    <dgm:pt modelId="{6D506E2B-DAF7-4C23-85EC-086910DDCC2B}">
      <dgm:prSet/>
      <dgm:spPr>
        <a:solidFill>
          <a:schemeClr val="accent6">
            <a:lumMod val="20000"/>
            <a:lumOff val="80000"/>
          </a:schemeClr>
        </a:solidFill>
      </dgm:spPr>
      <dgm:t>
        <a:bodyPr/>
        <a:lstStyle/>
        <a:p>
          <a:pPr rtl="0"/>
          <a:r>
            <a:rPr lang="en-US"/>
            <a:t>Burnout and Symptoms of Stress in Staff </a:t>
          </a:r>
          <a:endParaRPr lang="fa-IR"/>
        </a:p>
      </dgm:t>
    </dgm:pt>
    <dgm:pt modelId="{EEFA5CA9-9538-4564-9764-38721837DCFD}" type="parTrans" cxnId="{16332C75-AE92-4D69-9C4D-5497023FC1BB}">
      <dgm:prSet/>
      <dgm:spPr/>
      <dgm:t>
        <a:bodyPr/>
        <a:lstStyle/>
        <a:p>
          <a:endParaRPr lang="en-US"/>
        </a:p>
      </dgm:t>
    </dgm:pt>
    <dgm:pt modelId="{79C9E8CB-5447-41BF-BB35-88C636596783}" type="sibTrans" cxnId="{16332C75-AE92-4D69-9C4D-5497023FC1BB}">
      <dgm:prSet/>
      <dgm:spPr/>
      <dgm:t>
        <a:bodyPr/>
        <a:lstStyle/>
        <a:p>
          <a:endParaRPr lang="en-US"/>
        </a:p>
      </dgm:t>
    </dgm:pt>
    <dgm:pt modelId="{6E7003E5-DFE8-4206-90D8-51F53A428611}" type="pres">
      <dgm:prSet presAssocID="{5552351E-0DA2-447C-B755-98389FD70EB4}" presName="linear" presStyleCnt="0">
        <dgm:presLayoutVars>
          <dgm:animLvl val="lvl"/>
          <dgm:resizeHandles val="exact"/>
        </dgm:presLayoutVars>
      </dgm:prSet>
      <dgm:spPr/>
    </dgm:pt>
    <dgm:pt modelId="{833633E3-CECC-4501-B9AA-B050C4ED4B47}" type="pres">
      <dgm:prSet presAssocID="{E026D57E-C5EA-43C4-A93D-F630E131CD91}" presName="parentText" presStyleLbl="node1" presStyleIdx="0" presStyleCnt="4">
        <dgm:presLayoutVars>
          <dgm:chMax val="0"/>
          <dgm:bulletEnabled val="1"/>
        </dgm:presLayoutVars>
      </dgm:prSet>
      <dgm:spPr/>
    </dgm:pt>
    <dgm:pt modelId="{EE7E7056-DC6C-4DEB-87B4-7BB897C12597}" type="pres">
      <dgm:prSet presAssocID="{D8678CCB-9558-4AAC-B179-8EE8E371261D}" presName="spacer" presStyleCnt="0"/>
      <dgm:spPr/>
    </dgm:pt>
    <dgm:pt modelId="{C8210FC0-D4EC-4F1E-90BB-122FF8B7541F}" type="pres">
      <dgm:prSet presAssocID="{77FAA4C9-264B-4218-A2D2-F737B9EF08A5}" presName="parentText" presStyleLbl="node1" presStyleIdx="1" presStyleCnt="4">
        <dgm:presLayoutVars>
          <dgm:chMax val="0"/>
          <dgm:bulletEnabled val="1"/>
        </dgm:presLayoutVars>
      </dgm:prSet>
      <dgm:spPr/>
    </dgm:pt>
    <dgm:pt modelId="{18314B82-3A68-4EC9-8D8F-87F6A9A128AB}" type="pres">
      <dgm:prSet presAssocID="{304D4BA5-4C7C-4F83-A326-D8DC86A03B8B}" presName="spacer" presStyleCnt="0"/>
      <dgm:spPr/>
    </dgm:pt>
    <dgm:pt modelId="{2FB8E6B2-3B9F-45BF-B55C-40A9D3556C0F}" type="pres">
      <dgm:prSet presAssocID="{4067A46B-554C-4A15-806D-27EBE6A551DC}" presName="parentText" presStyleLbl="node1" presStyleIdx="2" presStyleCnt="4">
        <dgm:presLayoutVars>
          <dgm:chMax val="0"/>
          <dgm:bulletEnabled val="1"/>
        </dgm:presLayoutVars>
      </dgm:prSet>
      <dgm:spPr/>
    </dgm:pt>
    <dgm:pt modelId="{76932AC1-730A-4794-8DEC-495FFE9FB5B5}" type="pres">
      <dgm:prSet presAssocID="{FFF661CE-C551-4F45-81F7-8CD93D258E5D}" presName="spacer" presStyleCnt="0"/>
      <dgm:spPr/>
    </dgm:pt>
    <dgm:pt modelId="{15793A65-47E3-4E1B-84C9-88C6753AAF38}" type="pres">
      <dgm:prSet presAssocID="{6D506E2B-DAF7-4C23-85EC-086910DDCC2B}" presName="parentText" presStyleLbl="node1" presStyleIdx="3" presStyleCnt="4">
        <dgm:presLayoutVars>
          <dgm:chMax val="0"/>
          <dgm:bulletEnabled val="1"/>
        </dgm:presLayoutVars>
      </dgm:prSet>
      <dgm:spPr/>
    </dgm:pt>
  </dgm:ptLst>
  <dgm:cxnLst>
    <dgm:cxn modelId="{5A419320-F22F-4F93-90F7-39A6387B4882}" srcId="{5552351E-0DA2-447C-B755-98389FD70EB4}" destId="{E026D57E-C5EA-43C4-A93D-F630E131CD91}" srcOrd="0" destOrd="0" parTransId="{46CAF399-0D98-43C2-9248-F1D0966555DC}" sibTransId="{D8678CCB-9558-4AAC-B179-8EE8E371261D}"/>
    <dgm:cxn modelId="{13284437-F75A-4088-B7F5-4137EB45AF55}" type="presOf" srcId="{5552351E-0DA2-447C-B755-98389FD70EB4}" destId="{6E7003E5-DFE8-4206-90D8-51F53A428611}" srcOrd="0" destOrd="0" presId="urn:microsoft.com/office/officeart/2005/8/layout/vList2"/>
    <dgm:cxn modelId="{16332C75-AE92-4D69-9C4D-5497023FC1BB}" srcId="{5552351E-0DA2-447C-B755-98389FD70EB4}" destId="{6D506E2B-DAF7-4C23-85EC-086910DDCC2B}" srcOrd="3" destOrd="0" parTransId="{EEFA5CA9-9538-4564-9764-38721837DCFD}" sibTransId="{79C9E8CB-5447-41BF-BB35-88C636596783}"/>
    <dgm:cxn modelId="{E0C131A9-10D5-4607-ADD5-C9EB4D0565CF}" srcId="{5552351E-0DA2-447C-B755-98389FD70EB4}" destId="{4067A46B-554C-4A15-806D-27EBE6A551DC}" srcOrd="2" destOrd="0" parTransId="{4D269AE3-6296-4140-90DC-EEF170570B07}" sibTransId="{FFF661CE-C551-4F45-81F7-8CD93D258E5D}"/>
    <dgm:cxn modelId="{1E4D46B8-4153-4217-B6EC-3F56493D7EF0}" type="presOf" srcId="{6D506E2B-DAF7-4C23-85EC-086910DDCC2B}" destId="{15793A65-47E3-4E1B-84C9-88C6753AAF38}" srcOrd="0" destOrd="0" presId="urn:microsoft.com/office/officeart/2005/8/layout/vList2"/>
    <dgm:cxn modelId="{5382A1C6-60AD-4CFC-9B78-42ADD50482AF}" type="presOf" srcId="{77FAA4C9-264B-4218-A2D2-F737B9EF08A5}" destId="{C8210FC0-D4EC-4F1E-90BB-122FF8B7541F}" srcOrd="0" destOrd="0" presId="urn:microsoft.com/office/officeart/2005/8/layout/vList2"/>
    <dgm:cxn modelId="{C33FD3E6-104A-4678-BC37-31B3D42E3FA6}" type="presOf" srcId="{4067A46B-554C-4A15-806D-27EBE6A551DC}" destId="{2FB8E6B2-3B9F-45BF-B55C-40A9D3556C0F}" srcOrd="0" destOrd="0" presId="urn:microsoft.com/office/officeart/2005/8/layout/vList2"/>
    <dgm:cxn modelId="{2A1BD9F1-FC8C-4C60-9BB2-0404EA0FB7D9}" srcId="{5552351E-0DA2-447C-B755-98389FD70EB4}" destId="{77FAA4C9-264B-4218-A2D2-F737B9EF08A5}" srcOrd="1" destOrd="0" parTransId="{8A07D7BA-9064-4648-A099-250A21BB4B6B}" sibTransId="{304D4BA5-4C7C-4F83-A326-D8DC86A03B8B}"/>
    <dgm:cxn modelId="{CAD34AFA-205C-4531-9069-2D606CA1DABD}" type="presOf" srcId="{E026D57E-C5EA-43C4-A93D-F630E131CD91}" destId="{833633E3-CECC-4501-B9AA-B050C4ED4B47}" srcOrd="0" destOrd="0" presId="urn:microsoft.com/office/officeart/2005/8/layout/vList2"/>
    <dgm:cxn modelId="{045F0730-59D6-485D-B3E5-5CBCE91AC537}" type="presParOf" srcId="{6E7003E5-DFE8-4206-90D8-51F53A428611}" destId="{833633E3-CECC-4501-B9AA-B050C4ED4B47}" srcOrd="0" destOrd="0" presId="urn:microsoft.com/office/officeart/2005/8/layout/vList2"/>
    <dgm:cxn modelId="{BA097100-3EB9-4A14-AFF4-759D43BC6730}" type="presParOf" srcId="{6E7003E5-DFE8-4206-90D8-51F53A428611}" destId="{EE7E7056-DC6C-4DEB-87B4-7BB897C12597}" srcOrd="1" destOrd="0" presId="urn:microsoft.com/office/officeart/2005/8/layout/vList2"/>
    <dgm:cxn modelId="{7E630316-1986-4290-A23B-AE41935A74E4}" type="presParOf" srcId="{6E7003E5-DFE8-4206-90D8-51F53A428611}" destId="{C8210FC0-D4EC-4F1E-90BB-122FF8B7541F}" srcOrd="2" destOrd="0" presId="urn:microsoft.com/office/officeart/2005/8/layout/vList2"/>
    <dgm:cxn modelId="{F09C8EFA-6563-44C2-A90D-9C7CC0E26C5D}" type="presParOf" srcId="{6E7003E5-DFE8-4206-90D8-51F53A428611}" destId="{18314B82-3A68-4EC9-8D8F-87F6A9A128AB}" srcOrd="3" destOrd="0" presId="urn:microsoft.com/office/officeart/2005/8/layout/vList2"/>
    <dgm:cxn modelId="{51E13153-326E-41C3-B82D-EF2AD4D02C0D}" type="presParOf" srcId="{6E7003E5-DFE8-4206-90D8-51F53A428611}" destId="{2FB8E6B2-3B9F-45BF-B55C-40A9D3556C0F}" srcOrd="4" destOrd="0" presId="urn:microsoft.com/office/officeart/2005/8/layout/vList2"/>
    <dgm:cxn modelId="{4269BA40-9A08-4EC7-B8DB-34FB182E8E77}" type="presParOf" srcId="{6E7003E5-DFE8-4206-90D8-51F53A428611}" destId="{76932AC1-730A-4794-8DEC-495FFE9FB5B5}" srcOrd="5" destOrd="0" presId="urn:microsoft.com/office/officeart/2005/8/layout/vList2"/>
    <dgm:cxn modelId="{D4E603BF-0A74-4E63-BE91-60A16F7CED57}" type="presParOf" srcId="{6E7003E5-DFE8-4206-90D8-51F53A428611}" destId="{15793A65-47E3-4E1B-84C9-88C6753AAF38}"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AD69167-8BD9-419C-B0CC-1A524AA10055}" type="doc">
      <dgm:prSet loTypeId="urn:microsoft.com/office/officeart/2005/8/layout/venn2" loCatId="relationship" qsTypeId="urn:microsoft.com/office/officeart/2005/8/quickstyle/simple3" qsCatId="simple" csTypeId="urn:microsoft.com/office/officeart/2005/8/colors/colorful5" csCatId="colorful" phldr="1"/>
      <dgm:spPr/>
      <dgm:t>
        <a:bodyPr/>
        <a:lstStyle/>
        <a:p>
          <a:endParaRPr lang="en-US"/>
        </a:p>
      </dgm:t>
    </dgm:pt>
    <dgm:pt modelId="{A2AC2F52-D1A5-47AD-8505-D6EEE1923AC1}">
      <dgm:prSet custT="1"/>
      <dgm:spPr/>
      <dgm:t>
        <a:bodyPr/>
        <a:lstStyle/>
        <a:p>
          <a:pPr rtl="0"/>
          <a:r>
            <a:rPr lang="en-US" sz="1400" dirty="0"/>
            <a:t>Normal Population </a:t>
          </a:r>
        </a:p>
        <a:p>
          <a:pPr rtl="0"/>
          <a:r>
            <a:rPr lang="en-US" sz="1400" dirty="0"/>
            <a:t>bodily complains</a:t>
          </a:r>
          <a:endParaRPr lang="fa-IR" sz="1400" dirty="0"/>
        </a:p>
      </dgm:t>
    </dgm:pt>
    <dgm:pt modelId="{4119BDB7-BEEF-4DD5-B65E-37F2D7C40603}" type="parTrans" cxnId="{255D86A6-5AD4-445A-AD65-E0DD2CDC3224}">
      <dgm:prSet/>
      <dgm:spPr/>
      <dgm:t>
        <a:bodyPr/>
        <a:lstStyle/>
        <a:p>
          <a:endParaRPr lang="en-US"/>
        </a:p>
      </dgm:t>
    </dgm:pt>
    <dgm:pt modelId="{13D1BEB1-CDAC-468B-9C9A-CC9CC3BE0845}" type="sibTrans" cxnId="{255D86A6-5AD4-445A-AD65-E0DD2CDC3224}">
      <dgm:prSet/>
      <dgm:spPr/>
      <dgm:t>
        <a:bodyPr/>
        <a:lstStyle/>
        <a:p>
          <a:endParaRPr lang="en-US"/>
        </a:p>
      </dgm:t>
    </dgm:pt>
    <dgm:pt modelId="{31BEBA2F-BA70-4E35-8F2A-2F84C65442A5}">
      <dgm:prSet custT="1"/>
      <dgm:spPr/>
      <dgm:t>
        <a:bodyPr/>
        <a:lstStyle/>
        <a:p>
          <a:pPr rtl="0"/>
          <a:r>
            <a:rPr lang="en-US" sz="1500" dirty="0"/>
            <a:t>Stress related bodily distresses</a:t>
          </a:r>
          <a:endParaRPr lang="fa-IR" sz="1500" dirty="0"/>
        </a:p>
      </dgm:t>
    </dgm:pt>
    <dgm:pt modelId="{B9CBE2D7-61DF-4789-B9D0-1AD4CE3011D0}" type="parTrans" cxnId="{839FAB0A-FAE2-404E-9920-C12EFDB6C912}">
      <dgm:prSet/>
      <dgm:spPr/>
      <dgm:t>
        <a:bodyPr/>
        <a:lstStyle/>
        <a:p>
          <a:endParaRPr lang="en-US"/>
        </a:p>
      </dgm:t>
    </dgm:pt>
    <dgm:pt modelId="{82F5EB45-40E2-43CF-98BD-193C4EC9ED8F}" type="sibTrans" cxnId="{839FAB0A-FAE2-404E-9920-C12EFDB6C912}">
      <dgm:prSet/>
      <dgm:spPr/>
      <dgm:t>
        <a:bodyPr/>
        <a:lstStyle/>
        <a:p>
          <a:endParaRPr lang="en-US"/>
        </a:p>
      </dgm:t>
    </dgm:pt>
    <dgm:pt modelId="{1B64426C-0E20-4F7E-AF24-6D1DA5588A91}">
      <dgm:prSet custT="1"/>
      <dgm:spPr/>
      <dgm:t>
        <a:bodyPr/>
        <a:lstStyle/>
        <a:p>
          <a:pPr rtl="0"/>
          <a:r>
            <a:rPr lang="en-US" sz="1500" dirty="0"/>
            <a:t>Somatization in </a:t>
          </a:r>
          <a:r>
            <a:rPr lang="en-US" sz="1300" dirty="0"/>
            <a:t>psychiatric disorders </a:t>
          </a:r>
          <a:r>
            <a:rPr lang="en-US" sz="1200" dirty="0"/>
            <a:t>(Depression, Anxiety)</a:t>
          </a:r>
          <a:endParaRPr lang="fa-IR" sz="1200" dirty="0"/>
        </a:p>
      </dgm:t>
    </dgm:pt>
    <dgm:pt modelId="{8EC4C5FA-27B6-4D76-A20F-CB623F223C4D}" type="parTrans" cxnId="{BB96FA44-70A1-4654-BAB9-BA9E57E6FDED}">
      <dgm:prSet/>
      <dgm:spPr/>
      <dgm:t>
        <a:bodyPr/>
        <a:lstStyle/>
        <a:p>
          <a:endParaRPr lang="en-US"/>
        </a:p>
      </dgm:t>
    </dgm:pt>
    <dgm:pt modelId="{062B59BB-800C-4986-8010-73F3C6BFCF7C}" type="sibTrans" cxnId="{BB96FA44-70A1-4654-BAB9-BA9E57E6FDED}">
      <dgm:prSet/>
      <dgm:spPr/>
      <dgm:t>
        <a:bodyPr/>
        <a:lstStyle/>
        <a:p>
          <a:endParaRPr lang="en-US"/>
        </a:p>
      </dgm:t>
    </dgm:pt>
    <dgm:pt modelId="{10A104B0-6C0E-4120-BC13-CB300316C03C}">
      <dgm:prSet custT="1"/>
      <dgm:spPr>
        <a:solidFill>
          <a:schemeClr val="accent2">
            <a:lumMod val="40000"/>
            <a:lumOff val="60000"/>
          </a:schemeClr>
        </a:solidFill>
      </dgm:spPr>
      <dgm:t>
        <a:bodyPr/>
        <a:lstStyle/>
        <a:p>
          <a:pPr rtl="0"/>
          <a:r>
            <a:rPr lang="en-US" sz="1400" dirty="0"/>
            <a:t>DSM Somatoform disorders (Functional syndromes)</a:t>
          </a:r>
          <a:endParaRPr lang="fa-IR" sz="1400" dirty="0"/>
        </a:p>
      </dgm:t>
    </dgm:pt>
    <dgm:pt modelId="{764FBDE3-5251-4868-953F-400A940A9251}" type="parTrans" cxnId="{2752CDCE-F065-4964-B2C5-CCD5E8572FFE}">
      <dgm:prSet/>
      <dgm:spPr/>
      <dgm:t>
        <a:bodyPr/>
        <a:lstStyle/>
        <a:p>
          <a:endParaRPr lang="en-US"/>
        </a:p>
      </dgm:t>
    </dgm:pt>
    <dgm:pt modelId="{25C8CE37-6F92-4F59-9A71-450E1BE97E0E}" type="sibTrans" cxnId="{2752CDCE-F065-4964-B2C5-CCD5E8572FFE}">
      <dgm:prSet/>
      <dgm:spPr/>
      <dgm:t>
        <a:bodyPr/>
        <a:lstStyle/>
        <a:p>
          <a:endParaRPr lang="en-US"/>
        </a:p>
      </dgm:t>
    </dgm:pt>
    <dgm:pt modelId="{4BE2EF8F-71A1-4E0B-8FDB-7238E5DF7835}" type="pres">
      <dgm:prSet presAssocID="{EAD69167-8BD9-419C-B0CC-1A524AA10055}" presName="Name0" presStyleCnt="0">
        <dgm:presLayoutVars>
          <dgm:chMax val="7"/>
          <dgm:resizeHandles val="exact"/>
        </dgm:presLayoutVars>
      </dgm:prSet>
      <dgm:spPr/>
    </dgm:pt>
    <dgm:pt modelId="{D1884B12-9952-4D52-831E-7868E6BC834F}" type="pres">
      <dgm:prSet presAssocID="{EAD69167-8BD9-419C-B0CC-1A524AA10055}" presName="comp1" presStyleCnt="0"/>
      <dgm:spPr/>
    </dgm:pt>
    <dgm:pt modelId="{A32316AB-1773-48AF-BCAF-255C3725AD61}" type="pres">
      <dgm:prSet presAssocID="{EAD69167-8BD9-419C-B0CC-1A524AA10055}" presName="circle1" presStyleLbl="node1" presStyleIdx="0" presStyleCnt="4"/>
      <dgm:spPr/>
    </dgm:pt>
    <dgm:pt modelId="{687FE52D-2E83-4B06-B9E2-F0F5548128FA}" type="pres">
      <dgm:prSet presAssocID="{EAD69167-8BD9-419C-B0CC-1A524AA10055}" presName="c1text" presStyleLbl="node1" presStyleIdx="0" presStyleCnt="4">
        <dgm:presLayoutVars>
          <dgm:bulletEnabled val="1"/>
        </dgm:presLayoutVars>
      </dgm:prSet>
      <dgm:spPr/>
    </dgm:pt>
    <dgm:pt modelId="{40F94CB2-8D9E-4EE2-ACAC-B5C663739BFA}" type="pres">
      <dgm:prSet presAssocID="{EAD69167-8BD9-419C-B0CC-1A524AA10055}" presName="comp2" presStyleCnt="0"/>
      <dgm:spPr/>
    </dgm:pt>
    <dgm:pt modelId="{931FF5EE-AC15-4A27-9AB2-FD5957E4AA7D}" type="pres">
      <dgm:prSet presAssocID="{EAD69167-8BD9-419C-B0CC-1A524AA10055}" presName="circle2" presStyleLbl="node1" presStyleIdx="1" presStyleCnt="4"/>
      <dgm:spPr/>
    </dgm:pt>
    <dgm:pt modelId="{16640DD8-04CA-4A11-BB99-0FAB8ACECD9A}" type="pres">
      <dgm:prSet presAssocID="{EAD69167-8BD9-419C-B0CC-1A524AA10055}" presName="c2text" presStyleLbl="node1" presStyleIdx="1" presStyleCnt="4">
        <dgm:presLayoutVars>
          <dgm:bulletEnabled val="1"/>
        </dgm:presLayoutVars>
      </dgm:prSet>
      <dgm:spPr/>
    </dgm:pt>
    <dgm:pt modelId="{45F9DA35-9BBD-491B-A6C1-F69C75C3A50C}" type="pres">
      <dgm:prSet presAssocID="{EAD69167-8BD9-419C-B0CC-1A524AA10055}" presName="comp3" presStyleCnt="0"/>
      <dgm:spPr/>
    </dgm:pt>
    <dgm:pt modelId="{2B0A6711-0516-4C25-B960-531DF798DB52}" type="pres">
      <dgm:prSet presAssocID="{EAD69167-8BD9-419C-B0CC-1A524AA10055}" presName="circle3" presStyleLbl="node1" presStyleIdx="2" presStyleCnt="4"/>
      <dgm:spPr/>
    </dgm:pt>
    <dgm:pt modelId="{2865B072-C689-4A6D-80B9-AED4EA9842B2}" type="pres">
      <dgm:prSet presAssocID="{EAD69167-8BD9-419C-B0CC-1A524AA10055}" presName="c3text" presStyleLbl="node1" presStyleIdx="2" presStyleCnt="4">
        <dgm:presLayoutVars>
          <dgm:bulletEnabled val="1"/>
        </dgm:presLayoutVars>
      </dgm:prSet>
      <dgm:spPr/>
    </dgm:pt>
    <dgm:pt modelId="{22E02753-16AF-49AC-A1EA-15DA71E069B4}" type="pres">
      <dgm:prSet presAssocID="{EAD69167-8BD9-419C-B0CC-1A524AA10055}" presName="comp4" presStyleCnt="0"/>
      <dgm:spPr/>
    </dgm:pt>
    <dgm:pt modelId="{5C66E914-8242-40B9-AE5E-FCCBBC765FC7}" type="pres">
      <dgm:prSet presAssocID="{EAD69167-8BD9-419C-B0CC-1A524AA10055}" presName="circle4" presStyleLbl="node1" presStyleIdx="3" presStyleCnt="4"/>
      <dgm:spPr/>
    </dgm:pt>
    <dgm:pt modelId="{05FDF559-103D-4BC9-92C8-BAE9D8695EF1}" type="pres">
      <dgm:prSet presAssocID="{EAD69167-8BD9-419C-B0CC-1A524AA10055}" presName="c4text" presStyleLbl="node1" presStyleIdx="3" presStyleCnt="4">
        <dgm:presLayoutVars>
          <dgm:bulletEnabled val="1"/>
        </dgm:presLayoutVars>
      </dgm:prSet>
      <dgm:spPr/>
    </dgm:pt>
  </dgm:ptLst>
  <dgm:cxnLst>
    <dgm:cxn modelId="{839FAB0A-FAE2-404E-9920-C12EFDB6C912}" srcId="{EAD69167-8BD9-419C-B0CC-1A524AA10055}" destId="{31BEBA2F-BA70-4E35-8F2A-2F84C65442A5}" srcOrd="1" destOrd="0" parTransId="{B9CBE2D7-61DF-4789-B9D0-1AD4CE3011D0}" sibTransId="{82F5EB45-40E2-43CF-98BD-193C4EC9ED8F}"/>
    <dgm:cxn modelId="{996A2515-118B-4CA5-9E48-B3AF75E4B33A}" type="presOf" srcId="{1B64426C-0E20-4F7E-AF24-6D1DA5588A91}" destId="{2865B072-C689-4A6D-80B9-AED4EA9842B2}" srcOrd="1" destOrd="0" presId="urn:microsoft.com/office/officeart/2005/8/layout/venn2"/>
    <dgm:cxn modelId="{D0D31518-5EEE-4038-8C24-107726B806AD}" type="presOf" srcId="{10A104B0-6C0E-4120-BC13-CB300316C03C}" destId="{5C66E914-8242-40B9-AE5E-FCCBBC765FC7}" srcOrd="0" destOrd="0" presId="urn:microsoft.com/office/officeart/2005/8/layout/venn2"/>
    <dgm:cxn modelId="{BB96FA44-70A1-4654-BAB9-BA9E57E6FDED}" srcId="{EAD69167-8BD9-419C-B0CC-1A524AA10055}" destId="{1B64426C-0E20-4F7E-AF24-6D1DA5588A91}" srcOrd="2" destOrd="0" parTransId="{8EC4C5FA-27B6-4D76-A20F-CB623F223C4D}" sibTransId="{062B59BB-800C-4986-8010-73F3C6BFCF7C}"/>
    <dgm:cxn modelId="{5B1BE44A-E47E-4657-B949-FBE3EC3C1943}" type="presOf" srcId="{10A104B0-6C0E-4120-BC13-CB300316C03C}" destId="{05FDF559-103D-4BC9-92C8-BAE9D8695EF1}" srcOrd="1" destOrd="0" presId="urn:microsoft.com/office/officeart/2005/8/layout/venn2"/>
    <dgm:cxn modelId="{75CCB34B-C8F8-4BE0-9388-D79342F50A24}" type="presOf" srcId="{EAD69167-8BD9-419C-B0CC-1A524AA10055}" destId="{4BE2EF8F-71A1-4E0B-8FDB-7238E5DF7835}" srcOrd="0" destOrd="0" presId="urn:microsoft.com/office/officeart/2005/8/layout/venn2"/>
    <dgm:cxn modelId="{F9D13857-870B-48AA-94A9-F7F9D310416E}" type="presOf" srcId="{A2AC2F52-D1A5-47AD-8505-D6EEE1923AC1}" destId="{A32316AB-1773-48AF-BCAF-255C3725AD61}" srcOrd="0" destOrd="0" presId="urn:microsoft.com/office/officeart/2005/8/layout/venn2"/>
    <dgm:cxn modelId="{8CB3127A-AA6E-411E-A44C-3F9AFB12886A}" type="presOf" srcId="{31BEBA2F-BA70-4E35-8F2A-2F84C65442A5}" destId="{931FF5EE-AC15-4A27-9AB2-FD5957E4AA7D}" srcOrd="0" destOrd="0" presId="urn:microsoft.com/office/officeart/2005/8/layout/venn2"/>
    <dgm:cxn modelId="{8A07A58A-4EF9-4D1E-A0B0-4D85D992F266}" type="presOf" srcId="{A2AC2F52-D1A5-47AD-8505-D6EEE1923AC1}" destId="{687FE52D-2E83-4B06-B9E2-F0F5548128FA}" srcOrd="1" destOrd="0" presId="urn:microsoft.com/office/officeart/2005/8/layout/venn2"/>
    <dgm:cxn modelId="{255D86A6-5AD4-445A-AD65-E0DD2CDC3224}" srcId="{EAD69167-8BD9-419C-B0CC-1A524AA10055}" destId="{A2AC2F52-D1A5-47AD-8505-D6EEE1923AC1}" srcOrd="0" destOrd="0" parTransId="{4119BDB7-BEEF-4DD5-B65E-37F2D7C40603}" sibTransId="{13D1BEB1-CDAC-468B-9C9A-CC9CC3BE0845}"/>
    <dgm:cxn modelId="{988AE3B7-5FBD-44D3-9CA8-74482087B75B}" type="presOf" srcId="{1B64426C-0E20-4F7E-AF24-6D1DA5588A91}" destId="{2B0A6711-0516-4C25-B960-531DF798DB52}" srcOrd="0" destOrd="0" presId="urn:microsoft.com/office/officeart/2005/8/layout/venn2"/>
    <dgm:cxn modelId="{2752CDCE-F065-4964-B2C5-CCD5E8572FFE}" srcId="{EAD69167-8BD9-419C-B0CC-1A524AA10055}" destId="{10A104B0-6C0E-4120-BC13-CB300316C03C}" srcOrd="3" destOrd="0" parTransId="{764FBDE3-5251-4868-953F-400A940A9251}" sibTransId="{25C8CE37-6F92-4F59-9A71-450E1BE97E0E}"/>
    <dgm:cxn modelId="{7F7158F0-821C-43A2-B3C3-BFDB0220FB8D}" type="presOf" srcId="{31BEBA2F-BA70-4E35-8F2A-2F84C65442A5}" destId="{16640DD8-04CA-4A11-BB99-0FAB8ACECD9A}" srcOrd="1" destOrd="0" presId="urn:microsoft.com/office/officeart/2005/8/layout/venn2"/>
    <dgm:cxn modelId="{695799D1-F440-4561-8117-570AAA3BFBFC}" type="presParOf" srcId="{4BE2EF8F-71A1-4E0B-8FDB-7238E5DF7835}" destId="{D1884B12-9952-4D52-831E-7868E6BC834F}" srcOrd="0" destOrd="0" presId="urn:microsoft.com/office/officeart/2005/8/layout/venn2"/>
    <dgm:cxn modelId="{678B4F62-F07C-4715-AA13-AF17A6AC7E2C}" type="presParOf" srcId="{D1884B12-9952-4D52-831E-7868E6BC834F}" destId="{A32316AB-1773-48AF-BCAF-255C3725AD61}" srcOrd="0" destOrd="0" presId="urn:microsoft.com/office/officeart/2005/8/layout/venn2"/>
    <dgm:cxn modelId="{BFE2EB32-78E8-4D3A-AD92-4401F95B4F02}" type="presParOf" srcId="{D1884B12-9952-4D52-831E-7868E6BC834F}" destId="{687FE52D-2E83-4B06-B9E2-F0F5548128FA}" srcOrd="1" destOrd="0" presId="urn:microsoft.com/office/officeart/2005/8/layout/venn2"/>
    <dgm:cxn modelId="{46BB8767-CCEF-4AEB-B1EB-57A5D1AE6431}" type="presParOf" srcId="{4BE2EF8F-71A1-4E0B-8FDB-7238E5DF7835}" destId="{40F94CB2-8D9E-4EE2-ACAC-B5C663739BFA}" srcOrd="1" destOrd="0" presId="urn:microsoft.com/office/officeart/2005/8/layout/venn2"/>
    <dgm:cxn modelId="{248F6761-A627-4C94-9009-31A807A29D89}" type="presParOf" srcId="{40F94CB2-8D9E-4EE2-ACAC-B5C663739BFA}" destId="{931FF5EE-AC15-4A27-9AB2-FD5957E4AA7D}" srcOrd="0" destOrd="0" presId="urn:microsoft.com/office/officeart/2005/8/layout/venn2"/>
    <dgm:cxn modelId="{478C6725-27AF-46FF-B80C-5A9ED2EC028C}" type="presParOf" srcId="{40F94CB2-8D9E-4EE2-ACAC-B5C663739BFA}" destId="{16640DD8-04CA-4A11-BB99-0FAB8ACECD9A}" srcOrd="1" destOrd="0" presId="urn:microsoft.com/office/officeart/2005/8/layout/venn2"/>
    <dgm:cxn modelId="{94BCD26D-6052-47CD-B428-20B125A4F0B3}" type="presParOf" srcId="{4BE2EF8F-71A1-4E0B-8FDB-7238E5DF7835}" destId="{45F9DA35-9BBD-491B-A6C1-F69C75C3A50C}" srcOrd="2" destOrd="0" presId="urn:microsoft.com/office/officeart/2005/8/layout/venn2"/>
    <dgm:cxn modelId="{A2B41A8E-9CC6-4A24-A047-07A48A562595}" type="presParOf" srcId="{45F9DA35-9BBD-491B-A6C1-F69C75C3A50C}" destId="{2B0A6711-0516-4C25-B960-531DF798DB52}" srcOrd="0" destOrd="0" presId="urn:microsoft.com/office/officeart/2005/8/layout/venn2"/>
    <dgm:cxn modelId="{59AA218E-6D66-4664-B0FD-12166AB2FE78}" type="presParOf" srcId="{45F9DA35-9BBD-491B-A6C1-F69C75C3A50C}" destId="{2865B072-C689-4A6D-80B9-AED4EA9842B2}" srcOrd="1" destOrd="0" presId="urn:microsoft.com/office/officeart/2005/8/layout/venn2"/>
    <dgm:cxn modelId="{661CE0CF-A5B9-40F1-AE5C-35F5D190EF27}" type="presParOf" srcId="{4BE2EF8F-71A1-4E0B-8FDB-7238E5DF7835}" destId="{22E02753-16AF-49AC-A1EA-15DA71E069B4}" srcOrd="3" destOrd="0" presId="urn:microsoft.com/office/officeart/2005/8/layout/venn2"/>
    <dgm:cxn modelId="{6DE2A097-D94E-4569-8945-EE1A6875D72D}" type="presParOf" srcId="{22E02753-16AF-49AC-A1EA-15DA71E069B4}" destId="{5C66E914-8242-40B9-AE5E-FCCBBC765FC7}" srcOrd="0" destOrd="0" presId="urn:microsoft.com/office/officeart/2005/8/layout/venn2"/>
    <dgm:cxn modelId="{A8888BAD-E51F-4BF1-B111-904A492BECED}" type="presParOf" srcId="{22E02753-16AF-49AC-A1EA-15DA71E069B4}" destId="{05FDF559-103D-4BC9-92C8-BAE9D8695EF1}"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97F29EE-BCBC-4E94-8B0E-929A5CFA5827}" type="doc">
      <dgm:prSet loTypeId="urn:microsoft.com/office/officeart/2005/8/layout/hierarchy6" loCatId="hierarchy" qsTypeId="urn:microsoft.com/office/officeart/2005/8/quickstyle/simple1" qsCatId="simple" csTypeId="urn:microsoft.com/office/officeart/2005/8/colors/accent6_1" csCatId="accent6" phldr="1"/>
      <dgm:spPr/>
      <dgm:t>
        <a:bodyPr/>
        <a:lstStyle/>
        <a:p>
          <a:endParaRPr lang="en-US"/>
        </a:p>
      </dgm:t>
    </dgm:pt>
    <dgm:pt modelId="{7E44E103-0DA0-4151-B234-2E35E72B9787}">
      <dgm:prSet custT="1"/>
      <dgm:spPr/>
      <dgm:t>
        <a:bodyPr/>
        <a:lstStyle/>
        <a:p>
          <a:pPr rtl="0"/>
          <a:r>
            <a:rPr lang="en-US" sz="3600" dirty="0"/>
            <a:t>Psychological factors precipitating medical symptoms</a:t>
          </a:r>
          <a:endParaRPr lang="fa-IR" sz="3600" dirty="0"/>
        </a:p>
      </dgm:t>
    </dgm:pt>
    <dgm:pt modelId="{3FB3EB26-1FD5-4B71-8882-6C59863F477D}" type="parTrans" cxnId="{6976F2F7-57C8-49E0-AE96-007D29E14291}">
      <dgm:prSet/>
      <dgm:spPr/>
      <dgm:t>
        <a:bodyPr/>
        <a:lstStyle/>
        <a:p>
          <a:endParaRPr lang="en-US"/>
        </a:p>
      </dgm:t>
    </dgm:pt>
    <dgm:pt modelId="{1A2F25D4-584F-4632-A38A-E48828DD758F}" type="sibTrans" cxnId="{6976F2F7-57C8-49E0-AE96-007D29E14291}">
      <dgm:prSet/>
      <dgm:spPr/>
      <dgm:t>
        <a:bodyPr/>
        <a:lstStyle/>
        <a:p>
          <a:endParaRPr lang="en-US"/>
        </a:p>
      </dgm:t>
    </dgm:pt>
    <dgm:pt modelId="{D763323C-8BF8-4E0E-B7CC-33654F9A29B9}">
      <dgm:prSet/>
      <dgm:spPr/>
      <dgm:t>
        <a:bodyPr/>
        <a:lstStyle/>
        <a:p>
          <a:pPr rtl="0"/>
          <a:r>
            <a:rPr lang="en-US" dirty="0"/>
            <a:t>Medically Unexplained Symptoms</a:t>
          </a:r>
          <a:endParaRPr lang="fa-IR" dirty="0"/>
        </a:p>
      </dgm:t>
    </dgm:pt>
    <dgm:pt modelId="{AAA9ADB0-4C16-489B-A275-4DC48A13429E}" type="parTrans" cxnId="{B9FC1D77-9D4E-43DE-8B90-0A01B06F4BA8}">
      <dgm:prSet/>
      <dgm:spPr/>
      <dgm:t>
        <a:bodyPr/>
        <a:lstStyle/>
        <a:p>
          <a:endParaRPr lang="en-US"/>
        </a:p>
      </dgm:t>
    </dgm:pt>
    <dgm:pt modelId="{AB3D09C5-F41C-4049-ABE5-31047FCF4913}" type="sibTrans" cxnId="{B9FC1D77-9D4E-43DE-8B90-0A01B06F4BA8}">
      <dgm:prSet/>
      <dgm:spPr/>
      <dgm:t>
        <a:bodyPr/>
        <a:lstStyle/>
        <a:p>
          <a:endParaRPr lang="en-US"/>
        </a:p>
      </dgm:t>
    </dgm:pt>
    <dgm:pt modelId="{09FECD8E-74D0-4C08-90B1-E037065BB435}">
      <dgm:prSet/>
      <dgm:spPr/>
      <dgm:t>
        <a:bodyPr/>
        <a:lstStyle/>
        <a:p>
          <a:pPr rtl="0"/>
          <a:r>
            <a:rPr lang="en-US" dirty="0"/>
            <a:t>Idiopathic Somatic Symptoms</a:t>
          </a:r>
          <a:endParaRPr lang="fa-IR" dirty="0"/>
        </a:p>
      </dgm:t>
    </dgm:pt>
    <dgm:pt modelId="{8B0199A9-EB89-4B71-A018-A44DE4F0A042}" type="sibTrans" cxnId="{5B5D7107-6852-4172-8783-BE6F8CC10260}">
      <dgm:prSet/>
      <dgm:spPr/>
      <dgm:t>
        <a:bodyPr/>
        <a:lstStyle/>
        <a:p>
          <a:endParaRPr lang="en-US"/>
        </a:p>
      </dgm:t>
    </dgm:pt>
    <dgm:pt modelId="{8A7570C8-EEE4-4156-AC56-C0CA90E3238A}" type="parTrans" cxnId="{5B5D7107-6852-4172-8783-BE6F8CC10260}">
      <dgm:prSet/>
      <dgm:spPr/>
      <dgm:t>
        <a:bodyPr/>
        <a:lstStyle/>
        <a:p>
          <a:endParaRPr lang="en-US"/>
        </a:p>
      </dgm:t>
    </dgm:pt>
    <dgm:pt modelId="{330CEC4C-1B7B-45D2-8D89-F1231861B833}">
      <dgm:prSet/>
      <dgm:spPr/>
      <dgm:t>
        <a:bodyPr/>
        <a:lstStyle/>
        <a:p>
          <a:r>
            <a:rPr lang="en-US" i="0" dirty="0"/>
            <a:t>Functional Somatic</a:t>
          </a:r>
          <a:br>
            <a:rPr lang="en-US" i="0" dirty="0"/>
          </a:br>
          <a:r>
            <a:rPr lang="en-US" i="0" dirty="0"/>
            <a:t>Symptoms</a:t>
          </a:r>
          <a:endParaRPr lang="en-US" dirty="0"/>
        </a:p>
      </dgm:t>
    </dgm:pt>
    <dgm:pt modelId="{F10FA879-B69B-4F4B-B644-70EC8D7BB8A9}" type="parTrans" cxnId="{E299E690-C80C-4B3F-A2A5-9BC4A39AB573}">
      <dgm:prSet/>
      <dgm:spPr/>
      <dgm:t>
        <a:bodyPr/>
        <a:lstStyle/>
        <a:p>
          <a:endParaRPr lang="en-US"/>
        </a:p>
      </dgm:t>
    </dgm:pt>
    <dgm:pt modelId="{9056E91C-1923-4203-B3EC-64638331C69E}" type="sibTrans" cxnId="{E299E690-C80C-4B3F-A2A5-9BC4A39AB573}">
      <dgm:prSet/>
      <dgm:spPr/>
      <dgm:t>
        <a:bodyPr/>
        <a:lstStyle/>
        <a:p>
          <a:endParaRPr lang="en-US"/>
        </a:p>
      </dgm:t>
    </dgm:pt>
    <dgm:pt modelId="{1200CB44-B801-4CF0-8C0E-5F5C07620B7A}" type="pres">
      <dgm:prSet presAssocID="{C97F29EE-BCBC-4E94-8B0E-929A5CFA5827}" presName="mainComposite" presStyleCnt="0">
        <dgm:presLayoutVars>
          <dgm:chPref val="1"/>
          <dgm:dir/>
          <dgm:animOne val="branch"/>
          <dgm:animLvl val="lvl"/>
          <dgm:resizeHandles val="exact"/>
        </dgm:presLayoutVars>
      </dgm:prSet>
      <dgm:spPr/>
    </dgm:pt>
    <dgm:pt modelId="{08342819-3013-4A4D-898E-7BFF19997609}" type="pres">
      <dgm:prSet presAssocID="{C97F29EE-BCBC-4E94-8B0E-929A5CFA5827}" presName="hierFlow" presStyleCnt="0"/>
      <dgm:spPr/>
    </dgm:pt>
    <dgm:pt modelId="{CA6594B7-84C4-4546-AA1D-288FAD1BC9E1}" type="pres">
      <dgm:prSet presAssocID="{C97F29EE-BCBC-4E94-8B0E-929A5CFA5827}" presName="hierChild1" presStyleCnt="0">
        <dgm:presLayoutVars>
          <dgm:chPref val="1"/>
          <dgm:animOne val="branch"/>
          <dgm:animLvl val="lvl"/>
        </dgm:presLayoutVars>
      </dgm:prSet>
      <dgm:spPr/>
    </dgm:pt>
    <dgm:pt modelId="{C266213D-CB9A-4D87-804E-302891CCDB73}" type="pres">
      <dgm:prSet presAssocID="{7E44E103-0DA0-4151-B234-2E35E72B9787}" presName="Name14" presStyleCnt="0"/>
      <dgm:spPr/>
    </dgm:pt>
    <dgm:pt modelId="{D8D689F8-B6E2-48DF-8051-8F27FD30D698}" type="pres">
      <dgm:prSet presAssocID="{7E44E103-0DA0-4151-B234-2E35E72B9787}" presName="level1Shape" presStyleLbl="node0" presStyleIdx="0" presStyleCnt="1" custScaleX="378584">
        <dgm:presLayoutVars>
          <dgm:chPref val="3"/>
        </dgm:presLayoutVars>
      </dgm:prSet>
      <dgm:spPr/>
    </dgm:pt>
    <dgm:pt modelId="{3332CEFE-E82D-498F-8596-2EC2C6EB640E}" type="pres">
      <dgm:prSet presAssocID="{7E44E103-0DA0-4151-B234-2E35E72B9787}" presName="hierChild2" presStyleCnt="0"/>
      <dgm:spPr/>
    </dgm:pt>
    <dgm:pt modelId="{1CEF083C-DAD0-4BCD-B2B6-24185BE42B04}" type="pres">
      <dgm:prSet presAssocID="{AAA9ADB0-4C16-489B-A275-4DC48A13429E}" presName="Name19" presStyleLbl="parChTrans1D2" presStyleIdx="0" presStyleCnt="3"/>
      <dgm:spPr/>
    </dgm:pt>
    <dgm:pt modelId="{17FF5170-39D4-4AA0-8A0B-6305282B6CA1}" type="pres">
      <dgm:prSet presAssocID="{D763323C-8BF8-4E0E-B7CC-33654F9A29B9}" presName="Name21" presStyleCnt="0"/>
      <dgm:spPr/>
    </dgm:pt>
    <dgm:pt modelId="{1B3D0759-966B-444D-A5DE-D2B193BACB5F}" type="pres">
      <dgm:prSet presAssocID="{D763323C-8BF8-4E0E-B7CC-33654F9A29B9}" presName="level2Shape" presStyleLbl="node2" presStyleIdx="0" presStyleCnt="3"/>
      <dgm:spPr/>
    </dgm:pt>
    <dgm:pt modelId="{CFB7630D-5008-4C14-8453-88CFACD253BD}" type="pres">
      <dgm:prSet presAssocID="{D763323C-8BF8-4E0E-B7CC-33654F9A29B9}" presName="hierChild3" presStyleCnt="0"/>
      <dgm:spPr/>
    </dgm:pt>
    <dgm:pt modelId="{A0372772-D271-48B1-9E0B-B7A27710A209}" type="pres">
      <dgm:prSet presAssocID="{8A7570C8-EEE4-4156-AC56-C0CA90E3238A}" presName="Name19" presStyleLbl="parChTrans1D2" presStyleIdx="1" presStyleCnt="3"/>
      <dgm:spPr/>
    </dgm:pt>
    <dgm:pt modelId="{AB7EAB76-08E3-47C5-A471-136E69B8E04D}" type="pres">
      <dgm:prSet presAssocID="{09FECD8E-74D0-4C08-90B1-E037065BB435}" presName="Name21" presStyleCnt="0"/>
      <dgm:spPr/>
    </dgm:pt>
    <dgm:pt modelId="{315AFDF6-6BDD-4863-86E4-37F03AFE0D32}" type="pres">
      <dgm:prSet presAssocID="{09FECD8E-74D0-4C08-90B1-E037065BB435}" presName="level2Shape" presStyleLbl="node2" presStyleIdx="1" presStyleCnt="3"/>
      <dgm:spPr/>
    </dgm:pt>
    <dgm:pt modelId="{197887EE-EDF8-47B8-8A38-9F3C9C06D6A4}" type="pres">
      <dgm:prSet presAssocID="{09FECD8E-74D0-4C08-90B1-E037065BB435}" presName="hierChild3" presStyleCnt="0"/>
      <dgm:spPr/>
    </dgm:pt>
    <dgm:pt modelId="{5903620D-D2ED-4C2D-889C-E33A2F355113}" type="pres">
      <dgm:prSet presAssocID="{F10FA879-B69B-4F4B-B644-70EC8D7BB8A9}" presName="Name19" presStyleLbl="parChTrans1D2" presStyleIdx="2" presStyleCnt="3"/>
      <dgm:spPr/>
    </dgm:pt>
    <dgm:pt modelId="{E147FBFB-70BE-403F-84BF-9D78927FDEA9}" type="pres">
      <dgm:prSet presAssocID="{330CEC4C-1B7B-45D2-8D89-F1231861B833}" presName="Name21" presStyleCnt="0"/>
      <dgm:spPr/>
    </dgm:pt>
    <dgm:pt modelId="{FBD318E4-CC0D-4266-84D2-5C61D1A8B08E}" type="pres">
      <dgm:prSet presAssocID="{330CEC4C-1B7B-45D2-8D89-F1231861B833}" presName="level2Shape" presStyleLbl="node2" presStyleIdx="2" presStyleCnt="3"/>
      <dgm:spPr/>
    </dgm:pt>
    <dgm:pt modelId="{27C3EC6D-7ECA-4990-B78B-915C86012D98}" type="pres">
      <dgm:prSet presAssocID="{330CEC4C-1B7B-45D2-8D89-F1231861B833}" presName="hierChild3" presStyleCnt="0"/>
      <dgm:spPr/>
    </dgm:pt>
    <dgm:pt modelId="{32778142-F60A-4C43-89D1-254CD8D804CB}" type="pres">
      <dgm:prSet presAssocID="{C97F29EE-BCBC-4E94-8B0E-929A5CFA5827}" presName="bgShapesFlow" presStyleCnt="0"/>
      <dgm:spPr/>
    </dgm:pt>
  </dgm:ptLst>
  <dgm:cxnLst>
    <dgm:cxn modelId="{5B5D7107-6852-4172-8783-BE6F8CC10260}" srcId="{7E44E103-0DA0-4151-B234-2E35E72B9787}" destId="{09FECD8E-74D0-4C08-90B1-E037065BB435}" srcOrd="1" destOrd="0" parTransId="{8A7570C8-EEE4-4156-AC56-C0CA90E3238A}" sibTransId="{8B0199A9-EB89-4B71-A018-A44DE4F0A042}"/>
    <dgm:cxn modelId="{BC4F8719-9BBA-4D06-924F-7D650120FFA0}" type="presOf" srcId="{09FECD8E-74D0-4C08-90B1-E037065BB435}" destId="{315AFDF6-6BDD-4863-86E4-37F03AFE0D32}" srcOrd="0" destOrd="0" presId="urn:microsoft.com/office/officeart/2005/8/layout/hierarchy6"/>
    <dgm:cxn modelId="{720CDB44-8ED4-4DDF-9BDA-0D5615F2FCC7}" type="presOf" srcId="{C97F29EE-BCBC-4E94-8B0E-929A5CFA5827}" destId="{1200CB44-B801-4CF0-8C0E-5F5C07620B7A}" srcOrd="0" destOrd="0" presId="urn:microsoft.com/office/officeart/2005/8/layout/hierarchy6"/>
    <dgm:cxn modelId="{CF29226A-EEE0-4BED-8866-855D74AAFC88}" type="presOf" srcId="{AAA9ADB0-4C16-489B-A275-4DC48A13429E}" destId="{1CEF083C-DAD0-4BCD-B2B6-24185BE42B04}" srcOrd="0" destOrd="0" presId="urn:microsoft.com/office/officeart/2005/8/layout/hierarchy6"/>
    <dgm:cxn modelId="{3646666A-4996-402A-A633-36BC97BC8A67}" type="presOf" srcId="{F10FA879-B69B-4F4B-B644-70EC8D7BB8A9}" destId="{5903620D-D2ED-4C2D-889C-E33A2F355113}" srcOrd="0" destOrd="0" presId="urn:microsoft.com/office/officeart/2005/8/layout/hierarchy6"/>
    <dgm:cxn modelId="{8B2EED54-0F20-4374-9917-E1D1BBF6F86D}" type="presOf" srcId="{330CEC4C-1B7B-45D2-8D89-F1231861B833}" destId="{FBD318E4-CC0D-4266-84D2-5C61D1A8B08E}" srcOrd="0" destOrd="0" presId="urn:microsoft.com/office/officeart/2005/8/layout/hierarchy6"/>
    <dgm:cxn modelId="{B9FC1D77-9D4E-43DE-8B90-0A01B06F4BA8}" srcId="{7E44E103-0DA0-4151-B234-2E35E72B9787}" destId="{D763323C-8BF8-4E0E-B7CC-33654F9A29B9}" srcOrd="0" destOrd="0" parTransId="{AAA9ADB0-4C16-489B-A275-4DC48A13429E}" sibTransId="{AB3D09C5-F41C-4049-ABE5-31047FCF4913}"/>
    <dgm:cxn modelId="{E299E690-C80C-4B3F-A2A5-9BC4A39AB573}" srcId="{7E44E103-0DA0-4151-B234-2E35E72B9787}" destId="{330CEC4C-1B7B-45D2-8D89-F1231861B833}" srcOrd="2" destOrd="0" parTransId="{F10FA879-B69B-4F4B-B644-70EC8D7BB8A9}" sibTransId="{9056E91C-1923-4203-B3EC-64638331C69E}"/>
    <dgm:cxn modelId="{FFD14AA6-9922-4FEF-85A1-4F7BC8C55E37}" type="presOf" srcId="{D763323C-8BF8-4E0E-B7CC-33654F9A29B9}" destId="{1B3D0759-966B-444D-A5DE-D2B193BACB5F}" srcOrd="0" destOrd="0" presId="urn:microsoft.com/office/officeart/2005/8/layout/hierarchy6"/>
    <dgm:cxn modelId="{2F391BCA-97D2-4D4E-AE23-6880BDA9B06F}" type="presOf" srcId="{7E44E103-0DA0-4151-B234-2E35E72B9787}" destId="{D8D689F8-B6E2-48DF-8051-8F27FD30D698}" srcOrd="0" destOrd="0" presId="urn:microsoft.com/office/officeart/2005/8/layout/hierarchy6"/>
    <dgm:cxn modelId="{5B3ACAE3-CAF4-4ADC-B243-6B984E0147D8}" type="presOf" srcId="{8A7570C8-EEE4-4156-AC56-C0CA90E3238A}" destId="{A0372772-D271-48B1-9E0B-B7A27710A209}" srcOrd="0" destOrd="0" presId="urn:microsoft.com/office/officeart/2005/8/layout/hierarchy6"/>
    <dgm:cxn modelId="{6976F2F7-57C8-49E0-AE96-007D29E14291}" srcId="{C97F29EE-BCBC-4E94-8B0E-929A5CFA5827}" destId="{7E44E103-0DA0-4151-B234-2E35E72B9787}" srcOrd="0" destOrd="0" parTransId="{3FB3EB26-1FD5-4B71-8882-6C59863F477D}" sibTransId="{1A2F25D4-584F-4632-A38A-E48828DD758F}"/>
    <dgm:cxn modelId="{DE6DADA9-70D1-4694-9ED8-595EE361E132}" type="presParOf" srcId="{1200CB44-B801-4CF0-8C0E-5F5C07620B7A}" destId="{08342819-3013-4A4D-898E-7BFF19997609}" srcOrd="0" destOrd="0" presId="urn:microsoft.com/office/officeart/2005/8/layout/hierarchy6"/>
    <dgm:cxn modelId="{49CBD726-2A6C-4F69-A0AB-8179AD5E5550}" type="presParOf" srcId="{08342819-3013-4A4D-898E-7BFF19997609}" destId="{CA6594B7-84C4-4546-AA1D-288FAD1BC9E1}" srcOrd="0" destOrd="0" presId="urn:microsoft.com/office/officeart/2005/8/layout/hierarchy6"/>
    <dgm:cxn modelId="{1397FE0A-174B-4E92-B714-EAE5AC88B00F}" type="presParOf" srcId="{CA6594B7-84C4-4546-AA1D-288FAD1BC9E1}" destId="{C266213D-CB9A-4D87-804E-302891CCDB73}" srcOrd="0" destOrd="0" presId="urn:microsoft.com/office/officeart/2005/8/layout/hierarchy6"/>
    <dgm:cxn modelId="{9C8F4A30-8F82-441E-A5B6-A19801BDC9B6}" type="presParOf" srcId="{C266213D-CB9A-4D87-804E-302891CCDB73}" destId="{D8D689F8-B6E2-48DF-8051-8F27FD30D698}" srcOrd="0" destOrd="0" presId="urn:microsoft.com/office/officeart/2005/8/layout/hierarchy6"/>
    <dgm:cxn modelId="{4B2A48CF-7334-46AA-AD6A-8B8B7229E9A9}" type="presParOf" srcId="{C266213D-CB9A-4D87-804E-302891CCDB73}" destId="{3332CEFE-E82D-498F-8596-2EC2C6EB640E}" srcOrd="1" destOrd="0" presId="urn:microsoft.com/office/officeart/2005/8/layout/hierarchy6"/>
    <dgm:cxn modelId="{3A932C54-7CFD-423E-A1C2-450AE03D01F4}" type="presParOf" srcId="{3332CEFE-E82D-498F-8596-2EC2C6EB640E}" destId="{1CEF083C-DAD0-4BCD-B2B6-24185BE42B04}" srcOrd="0" destOrd="0" presId="urn:microsoft.com/office/officeart/2005/8/layout/hierarchy6"/>
    <dgm:cxn modelId="{CC6985AE-95BE-4F5C-B94B-CEACE5B4BA9C}" type="presParOf" srcId="{3332CEFE-E82D-498F-8596-2EC2C6EB640E}" destId="{17FF5170-39D4-4AA0-8A0B-6305282B6CA1}" srcOrd="1" destOrd="0" presId="urn:microsoft.com/office/officeart/2005/8/layout/hierarchy6"/>
    <dgm:cxn modelId="{15BA0924-EBA5-46BC-90B6-969FBC20DCED}" type="presParOf" srcId="{17FF5170-39D4-4AA0-8A0B-6305282B6CA1}" destId="{1B3D0759-966B-444D-A5DE-D2B193BACB5F}" srcOrd="0" destOrd="0" presId="urn:microsoft.com/office/officeart/2005/8/layout/hierarchy6"/>
    <dgm:cxn modelId="{DC1E9A1D-4DBE-4F58-8231-18629C27BD97}" type="presParOf" srcId="{17FF5170-39D4-4AA0-8A0B-6305282B6CA1}" destId="{CFB7630D-5008-4C14-8453-88CFACD253BD}" srcOrd="1" destOrd="0" presId="urn:microsoft.com/office/officeart/2005/8/layout/hierarchy6"/>
    <dgm:cxn modelId="{6AD38DB1-7DE2-4CF3-BA0A-7512F3A66D53}" type="presParOf" srcId="{3332CEFE-E82D-498F-8596-2EC2C6EB640E}" destId="{A0372772-D271-48B1-9E0B-B7A27710A209}" srcOrd="2" destOrd="0" presId="urn:microsoft.com/office/officeart/2005/8/layout/hierarchy6"/>
    <dgm:cxn modelId="{C053ECDB-9D1E-4950-9260-90253468D350}" type="presParOf" srcId="{3332CEFE-E82D-498F-8596-2EC2C6EB640E}" destId="{AB7EAB76-08E3-47C5-A471-136E69B8E04D}" srcOrd="3" destOrd="0" presId="urn:microsoft.com/office/officeart/2005/8/layout/hierarchy6"/>
    <dgm:cxn modelId="{7DF2E493-6EA5-45C6-A02B-2869015DC37E}" type="presParOf" srcId="{AB7EAB76-08E3-47C5-A471-136E69B8E04D}" destId="{315AFDF6-6BDD-4863-86E4-37F03AFE0D32}" srcOrd="0" destOrd="0" presId="urn:microsoft.com/office/officeart/2005/8/layout/hierarchy6"/>
    <dgm:cxn modelId="{DA261AEC-61ED-40E0-B6E4-EDF623B11481}" type="presParOf" srcId="{AB7EAB76-08E3-47C5-A471-136E69B8E04D}" destId="{197887EE-EDF8-47B8-8A38-9F3C9C06D6A4}" srcOrd="1" destOrd="0" presId="urn:microsoft.com/office/officeart/2005/8/layout/hierarchy6"/>
    <dgm:cxn modelId="{EA725613-A05B-45AE-B056-EF4995A1D187}" type="presParOf" srcId="{3332CEFE-E82D-498F-8596-2EC2C6EB640E}" destId="{5903620D-D2ED-4C2D-889C-E33A2F355113}" srcOrd="4" destOrd="0" presId="urn:microsoft.com/office/officeart/2005/8/layout/hierarchy6"/>
    <dgm:cxn modelId="{FA897DEA-3615-430C-AF3B-67E0BAE84691}" type="presParOf" srcId="{3332CEFE-E82D-498F-8596-2EC2C6EB640E}" destId="{E147FBFB-70BE-403F-84BF-9D78927FDEA9}" srcOrd="5" destOrd="0" presId="urn:microsoft.com/office/officeart/2005/8/layout/hierarchy6"/>
    <dgm:cxn modelId="{87407855-04DC-4487-8CCE-10268A8A3CE8}" type="presParOf" srcId="{E147FBFB-70BE-403F-84BF-9D78927FDEA9}" destId="{FBD318E4-CC0D-4266-84D2-5C61D1A8B08E}" srcOrd="0" destOrd="0" presId="urn:microsoft.com/office/officeart/2005/8/layout/hierarchy6"/>
    <dgm:cxn modelId="{85D20046-5CEE-4141-81C5-EFDF6F206805}" type="presParOf" srcId="{E147FBFB-70BE-403F-84BF-9D78927FDEA9}" destId="{27C3EC6D-7ECA-4990-B78B-915C86012D98}" srcOrd="1" destOrd="0" presId="urn:microsoft.com/office/officeart/2005/8/layout/hierarchy6"/>
    <dgm:cxn modelId="{169FBBB2-21C6-4671-9BAC-63BFB57FFC4B}" type="presParOf" srcId="{1200CB44-B801-4CF0-8C0E-5F5C07620B7A}" destId="{32778142-F60A-4C43-89D1-254CD8D804CB}"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525F5EE-760A-49A8-9A27-5229FA8478B8}"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FC97A6CA-229D-47AF-BDF7-2214BC6A9A65}">
      <dgm:prSet/>
      <dgm:spPr>
        <a:solidFill>
          <a:schemeClr val="accent6">
            <a:lumMod val="20000"/>
            <a:lumOff val="80000"/>
          </a:schemeClr>
        </a:solidFill>
      </dgm:spPr>
      <dgm:t>
        <a:bodyPr/>
        <a:lstStyle/>
        <a:p>
          <a:pPr rtl="0"/>
          <a:r>
            <a:rPr lang="en-US" dirty="0">
              <a:cs typeface="+mn-cs"/>
            </a:rPr>
            <a:t>Consist of clusters of “idiopathic” physical symptoms.</a:t>
          </a:r>
          <a:endParaRPr lang="fa-IR" dirty="0">
            <a:cs typeface="+mn-cs"/>
          </a:endParaRPr>
        </a:p>
      </dgm:t>
    </dgm:pt>
    <dgm:pt modelId="{C1149CCA-8138-4872-B212-BF3993AB145D}" type="parTrans" cxnId="{9EA3E8A6-D4A9-4582-84B5-756A132EAD7C}">
      <dgm:prSet/>
      <dgm:spPr/>
      <dgm:t>
        <a:bodyPr/>
        <a:lstStyle/>
        <a:p>
          <a:endParaRPr lang="en-US"/>
        </a:p>
      </dgm:t>
    </dgm:pt>
    <dgm:pt modelId="{5A00014B-4E86-4B86-9B4D-E9830BDE3E0D}" type="sibTrans" cxnId="{9EA3E8A6-D4A9-4582-84B5-756A132EAD7C}">
      <dgm:prSet/>
      <dgm:spPr/>
      <dgm:t>
        <a:bodyPr/>
        <a:lstStyle/>
        <a:p>
          <a:endParaRPr lang="en-US"/>
        </a:p>
      </dgm:t>
    </dgm:pt>
    <dgm:pt modelId="{0C23A590-268A-4EB3-A3B6-4BCFEECB3AAD}">
      <dgm:prSet/>
      <dgm:spPr>
        <a:solidFill>
          <a:schemeClr val="accent2">
            <a:lumMod val="20000"/>
            <a:lumOff val="80000"/>
          </a:schemeClr>
        </a:solidFill>
      </dgm:spPr>
      <dgm:t>
        <a:bodyPr/>
        <a:lstStyle/>
        <a:p>
          <a:pPr rtl="0"/>
          <a:r>
            <a:rPr lang="en-US" dirty="0"/>
            <a:t>Live is shadowed by disproportionate and excessive thoughts, feelings, and behaviors that center on the perceived somatic sensations.</a:t>
          </a:r>
          <a:endParaRPr lang="fa-IR" dirty="0"/>
        </a:p>
      </dgm:t>
    </dgm:pt>
    <dgm:pt modelId="{EA4BEBD1-5981-4A34-9AFF-BE92692404DD}" type="parTrans" cxnId="{26524FC5-4CCE-4998-B673-9B74886CCC71}">
      <dgm:prSet/>
      <dgm:spPr/>
      <dgm:t>
        <a:bodyPr/>
        <a:lstStyle/>
        <a:p>
          <a:endParaRPr lang="en-US"/>
        </a:p>
      </dgm:t>
    </dgm:pt>
    <dgm:pt modelId="{34122BFF-395B-457A-9003-1941CB3F95E7}" type="sibTrans" cxnId="{26524FC5-4CCE-4998-B673-9B74886CCC71}">
      <dgm:prSet/>
      <dgm:spPr/>
      <dgm:t>
        <a:bodyPr/>
        <a:lstStyle/>
        <a:p>
          <a:endParaRPr lang="en-US"/>
        </a:p>
      </dgm:t>
    </dgm:pt>
    <dgm:pt modelId="{0C3AD643-9A5F-4898-A6E1-C494FCB4E26C}">
      <dgm:prSet/>
      <dgm:spPr>
        <a:solidFill>
          <a:schemeClr val="accent5">
            <a:lumMod val="20000"/>
            <a:lumOff val="80000"/>
          </a:schemeClr>
        </a:solidFill>
      </dgm:spPr>
      <dgm:t>
        <a:bodyPr/>
        <a:lstStyle/>
        <a:p>
          <a:pPr rtl="0"/>
          <a:r>
            <a:rPr lang="en-US" dirty="0"/>
            <a:t>Are “legitimately” used in many specialties</a:t>
          </a:r>
          <a:endParaRPr lang="fa-IR" dirty="0"/>
        </a:p>
      </dgm:t>
    </dgm:pt>
    <dgm:pt modelId="{6F31693F-B7B6-4FB8-B214-B66649FC01BC}" type="parTrans" cxnId="{0C91FE29-BCB6-458C-A3CE-E4FC7ED02B4F}">
      <dgm:prSet/>
      <dgm:spPr/>
      <dgm:t>
        <a:bodyPr/>
        <a:lstStyle/>
        <a:p>
          <a:endParaRPr lang="en-US"/>
        </a:p>
      </dgm:t>
    </dgm:pt>
    <dgm:pt modelId="{1ED6BB66-1B4A-44A4-99DF-6C3C4F233E1D}" type="sibTrans" cxnId="{0C91FE29-BCB6-458C-A3CE-E4FC7ED02B4F}">
      <dgm:prSet/>
      <dgm:spPr/>
      <dgm:t>
        <a:bodyPr/>
        <a:lstStyle/>
        <a:p>
          <a:endParaRPr lang="en-US"/>
        </a:p>
      </dgm:t>
    </dgm:pt>
    <dgm:pt modelId="{60DAE686-570D-44E1-A5B2-437FE322D25A}" type="pres">
      <dgm:prSet presAssocID="{3525F5EE-760A-49A8-9A27-5229FA8478B8}" presName="linear" presStyleCnt="0">
        <dgm:presLayoutVars>
          <dgm:animLvl val="lvl"/>
          <dgm:resizeHandles val="exact"/>
        </dgm:presLayoutVars>
      </dgm:prSet>
      <dgm:spPr/>
    </dgm:pt>
    <dgm:pt modelId="{8C086C0C-D291-432D-BA29-8F447148EC6F}" type="pres">
      <dgm:prSet presAssocID="{FC97A6CA-229D-47AF-BDF7-2214BC6A9A65}" presName="parentText" presStyleLbl="node1" presStyleIdx="0" presStyleCnt="3">
        <dgm:presLayoutVars>
          <dgm:chMax val="0"/>
          <dgm:bulletEnabled val="1"/>
        </dgm:presLayoutVars>
      </dgm:prSet>
      <dgm:spPr/>
    </dgm:pt>
    <dgm:pt modelId="{03609E4C-4305-4DA1-9198-DA18347D76E3}" type="pres">
      <dgm:prSet presAssocID="{5A00014B-4E86-4B86-9B4D-E9830BDE3E0D}" presName="spacer" presStyleCnt="0"/>
      <dgm:spPr/>
    </dgm:pt>
    <dgm:pt modelId="{49BD8C33-7A51-49C8-8815-A1EB4FD92E6C}" type="pres">
      <dgm:prSet presAssocID="{0C23A590-268A-4EB3-A3B6-4BCFEECB3AAD}" presName="parentText" presStyleLbl="node1" presStyleIdx="1" presStyleCnt="3">
        <dgm:presLayoutVars>
          <dgm:chMax val="0"/>
          <dgm:bulletEnabled val="1"/>
        </dgm:presLayoutVars>
      </dgm:prSet>
      <dgm:spPr/>
    </dgm:pt>
    <dgm:pt modelId="{4339BB8A-72D7-4F91-BA55-B149E107BE38}" type="pres">
      <dgm:prSet presAssocID="{34122BFF-395B-457A-9003-1941CB3F95E7}" presName="spacer" presStyleCnt="0"/>
      <dgm:spPr/>
    </dgm:pt>
    <dgm:pt modelId="{BB09C53A-7AA1-4F32-8B8C-7DB3A64A79DA}" type="pres">
      <dgm:prSet presAssocID="{0C3AD643-9A5F-4898-A6E1-C494FCB4E26C}" presName="parentText" presStyleLbl="node1" presStyleIdx="2" presStyleCnt="3">
        <dgm:presLayoutVars>
          <dgm:chMax val="0"/>
          <dgm:bulletEnabled val="1"/>
        </dgm:presLayoutVars>
      </dgm:prSet>
      <dgm:spPr/>
    </dgm:pt>
  </dgm:ptLst>
  <dgm:cxnLst>
    <dgm:cxn modelId="{65BC2A1C-FDFC-4ACC-A1AC-3C1535F7C579}" type="presOf" srcId="{3525F5EE-760A-49A8-9A27-5229FA8478B8}" destId="{60DAE686-570D-44E1-A5B2-437FE322D25A}" srcOrd="0" destOrd="0" presId="urn:microsoft.com/office/officeart/2005/8/layout/vList2"/>
    <dgm:cxn modelId="{62419823-531B-4104-9C7C-146134D74DA5}" type="presOf" srcId="{FC97A6CA-229D-47AF-BDF7-2214BC6A9A65}" destId="{8C086C0C-D291-432D-BA29-8F447148EC6F}" srcOrd="0" destOrd="0" presId="urn:microsoft.com/office/officeart/2005/8/layout/vList2"/>
    <dgm:cxn modelId="{0C91FE29-BCB6-458C-A3CE-E4FC7ED02B4F}" srcId="{3525F5EE-760A-49A8-9A27-5229FA8478B8}" destId="{0C3AD643-9A5F-4898-A6E1-C494FCB4E26C}" srcOrd="2" destOrd="0" parTransId="{6F31693F-B7B6-4FB8-B214-B66649FC01BC}" sibTransId="{1ED6BB66-1B4A-44A4-99DF-6C3C4F233E1D}"/>
    <dgm:cxn modelId="{90685272-5AC9-4142-891D-165D98F3B6EC}" type="presOf" srcId="{0C23A590-268A-4EB3-A3B6-4BCFEECB3AAD}" destId="{49BD8C33-7A51-49C8-8815-A1EB4FD92E6C}" srcOrd="0" destOrd="0" presId="urn:microsoft.com/office/officeart/2005/8/layout/vList2"/>
    <dgm:cxn modelId="{9EA3E8A6-D4A9-4582-84B5-756A132EAD7C}" srcId="{3525F5EE-760A-49A8-9A27-5229FA8478B8}" destId="{FC97A6CA-229D-47AF-BDF7-2214BC6A9A65}" srcOrd="0" destOrd="0" parTransId="{C1149CCA-8138-4872-B212-BF3993AB145D}" sibTransId="{5A00014B-4E86-4B86-9B4D-E9830BDE3E0D}"/>
    <dgm:cxn modelId="{26524FC5-4CCE-4998-B673-9B74886CCC71}" srcId="{3525F5EE-760A-49A8-9A27-5229FA8478B8}" destId="{0C23A590-268A-4EB3-A3B6-4BCFEECB3AAD}" srcOrd="1" destOrd="0" parTransId="{EA4BEBD1-5981-4A34-9AFF-BE92692404DD}" sibTransId="{34122BFF-395B-457A-9003-1941CB3F95E7}"/>
    <dgm:cxn modelId="{5F2859D6-71EE-480D-8A0B-4FF96F48922E}" type="presOf" srcId="{0C3AD643-9A5F-4898-A6E1-C494FCB4E26C}" destId="{BB09C53A-7AA1-4F32-8B8C-7DB3A64A79DA}" srcOrd="0" destOrd="0" presId="urn:microsoft.com/office/officeart/2005/8/layout/vList2"/>
    <dgm:cxn modelId="{F03869EF-1F8A-4016-A312-A8C922333645}" type="presParOf" srcId="{60DAE686-570D-44E1-A5B2-437FE322D25A}" destId="{8C086C0C-D291-432D-BA29-8F447148EC6F}" srcOrd="0" destOrd="0" presId="urn:microsoft.com/office/officeart/2005/8/layout/vList2"/>
    <dgm:cxn modelId="{13950180-FFCA-46BD-BDAD-D3E0727FA789}" type="presParOf" srcId="{60DAE686-570D-44E1-A5B2-437FE322D25A}" destId="{03609E4C-4305-4DA1-9198-DA18347D76E3}" srcOrd="1" destOrd="0" presId="urn:microsoft.com/office/officeart/2005/8/layout/vList2"/>
    <dgm:cxn modelId="{612696D7-6A94-4B6D-B0ED-352639176245}" type="presParOf" srcId="{60DAE686-570D-44E1-A5B2-437FE322D25A}" destId="{49BD8C33-7A51-49C8-8815-A1EB4FD92E6C}" srcOrd="2" destOrd="0" presId="urn:microsoft.com/office/officeart/2005/8/layout/vList2"/>
    <dgm:cxn modelId="{C285F299-E270-4402-B5E5-C154E2462F81}" type="presParOf" srcId="{60DAE686-570D-44E1-A5B2-437FE322D25A}" destId="{4339BB8A-72D7-4F91-BA55-B149E107BE38}" srcOrd="3" destOrd="0" presId="urn:microsoft.com/office/officeart/2005/8/layout/vList2"/>
    <dgm:cxn modelId="{961C554B-6B51-479E-AF5E-E3DDFAA8ED2B}" type="presParOf" srcId="{60DAE686-570D-44E1-A5B2-437FE322D25A}" destId="{BB09C53A-7AA1-4F32-8B8C-7DB3A64A79D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4.xml><?xml version="1.0" encoding="utf-8"?>
<dgm:dataModel xmlns:dgm="http://schemas.openxmlformats.org/drawingml/2006/diagram" xmlns:a="http://schemas.openxmlformats.org/drawingml/2006/main">
  <dgm:ptLst>
    <dgm:pt modelId="{AC8B0124-80C5-48B3-931B-C4339F32770B}" type="doc">
      <dgm:prSet loTypeId="urn:microsoft.com/office/officeart/2005/8/layout/vList2" loCatId="list" qsTypeId="urn:microsoft.com/office/officeart/2005/8/quickstyle/simple1" qsCatId="simple" csTypeId="urn:microsoft.com/office/officeart/2005/8/colors/accent5_1" csCatId="accent5" phldr="1"/>
      <dgm:spPr/>
      <dgm:t>
        <a:bodyPr/>
        <a:lstStyle/>
        <a:p>
          <a:endParaRPr lang="en-US"/>
        </a:p>
      </dgm:t>
    </dgm:pt>
    <dgm:pt modelId="{9F114D59-C7F9-418B-BD07-FC506A45CC3C}">
      <dgm:prSet/>
      <dgm:spPr/>
      <dgm:t>
        <a:bodyPr/>
        <a:lstStyle/>
        <a:p>
          <a:pPr rtl="0"/>
          <a:r>
            <a:rPr lang="en-US" dirty="0"/>
            <a:t>Somatic symptom disorders</a:t>
          </a:r>
          <a:endParaRPr lang="fa-IR" dirty="0"/>
        </a:p>
      </dgm:t>
    </dgm:pt>
    <dgm:pt modelId="{F4CF1664-1198-4040-B4BE-42738AB53A9F}" type="parTrans" cxnId="{F3136ECD-8EAC-44DC-99F5-D1D51CDA0D72}">
      <dgm:prSet/>
      <dgm:spPr/>
      <dgm:t>
        <a:bodyPr/>
        <a:lstStyle/>
        <a:p>
          <a:endParaRPr lang="en-US"/>
        </a:p>
      </dgm:t>
    </dgm:pt>
    <dgm:pt modelId="{D7490A94-EB9C-43C6-BBFC-FACCD7D288A5}" type="sibTrans" cxnId="{F3136ECD-8EAC-44DC-99F5-D1D51CDA0D72}">
      <dgm:prSet/>
      <dgm:spPr/>
      <dgm:t>
        <a:bodyPr/>
        <a:lstStyle/>
        <a:p>
          <a:endParaRPr lang="en-US"/>
        </a:p>
      </dgm:t>
    </dgm:pt>
    <dgm:pt modelId="{2A48E55F-D919-4DF3-8D8A-B0A92FD3DFF6}">
      <dgm:prSet/>
      <dgm:spPr/>
      <dgm:t>
        <a:bodyPr/>
        <a:lstStyle/>
        <a:p>
          <a:pPr rtl="0"/>
          <a:r>
            <a:rPr lang="en-US"/>
            <a:t>Functional neurological symptom disorder</a:t>
          </a:r>
          <a:endParaRPr lang="fa-IR"/>
        </a:p>
      </dgm:t>
    </dgm:pt>
    <dgm:pt modelId="{CBF3D479-D972-4079-8576-8646DAEC41D3}" type="parTrans" cxnId="{A005C762-571B-49F0-8199-783C0085E9C0}">
      <dgm:prSet/>
      <dgm:spPr/>
      <dgm:t>
        <a:bodyPr/>
        <a:lstStyle/>
        <a:p>
          <a:endParaRPr lang="en-US"/>
        </a:p>
      </dgm:t>
    </dgm:pt>
    <dgm:pt modelId="{C41CD5B8-B679-4B9A-BF3C-7F9AFE3208D6}" type="sibTrans" cxnId="{A005C762-571B-49F0-8199-783C0085E9C0}">
      <dgm:prSet/>
      <dgm:spPr/>
      <dgm:t>
        <a:bodyPr/>
        <a:lstStyle/>
        <a:p>
          <a:endParaRPr lang="en-US"/>
        </a:p>
      </dgm:t>
    </dgm:pt>
    <dgm:pt modelId="{E225BF3C-CAF2-4CAC-BF14-75C1CF8F2ED0}">
      <dgm:prSet/>
      <dgm:spPr/>
      <dgm:t>
        <a:bodyPr/>
        <a:lstStyle/>
        <a:p>
          <a:pPr rtl="0"/>
          <a:r>
            <a:rPr lang="en-US"/>
            <a:t>Illness anxiety disorder</a:t>
          </a:r>
          <a:endParaRPr lang="fa-IR"/>
        </a:p>
      </dgm:t>
    </dgm:pt>
    <dgm:pt modelId="{1A865909-56A7-478A-8D33-3346DC1A74C8}" type="parTrans" cxnId="{7239F8D3-F026-41DA-AB4A-E190AA0CB9DB}">
      <dgm:prSet/>
      <dgm:spPr/>
      <dgm:t>
        <a:bodyPr/>
        <a:lstStyle/>
        <a:p>
          <a:endParaRPr lang="en-US"/>
        </a:p>
      </dgm:t>
    </dgm:pt>
    <dgm:pt modelId="{FFACE426-2C6B-45C8-907F-9D4DC5E812E3}" type="sibTrans" cxnId="{7239F8D3-F026-41DA-AB4A-E190AA0CB9DB}">
      <dgm:prSet/>
      <dgm:spPr/>
      <dgm:t>
        <a:bodyPr/>
        <a:lstStyle/>
        <a:p>
          <a:endParaRPr lang="en-US"/>
        </a:p>
      </dgm:t>
    </dgm:pt>
    <dgm:pt modelId="{4C601032-8F52-435B-A0B7-84C240F3FE37}" type="pres">
      <dgm:prSet presAssocID="{AC8B0124-80C5-48B3-931B-C4339F32770B}" presName="linear" presStyleCnt="0">
        <dgm:presLayoutVars>
          <dgm:animLvl val="lvl"/>
          <dgm:resizeHandles val="exact"/>
        </dgm:presLayoutVars>
      </dgm:prSet>
      <dgm:spPr/>
    </dgm:pt>
    <dgm:pt modelId="{17C4F29A-B056-4C63-ABA1-8A4C5EA7CEC7}" type="pres">
      <dgm:prSet presAssocID="{9F114D59-C7F9-418B-BD07-FC506A45CC3C}" presName="parentText" presStyleLbl="node1" presStyleIdx="0" presStyleCnt="3">
        <dgm:presLayoutVars>
          <dgm:chMax val="0"/>
          <dgm:bulletEnabled val="1"/>
        </dgm:presLayoutVars>
      </dgm:prSet>
      <dgm:spPr/>
    </dgm:pt>
    <dgm:pt modelId="{E3170BF6-B22E-4CBF-9B89-F81A1EFFE04B}" type="pres">
      <dgm:prSet presAssocID="{D7490A94-EB9C-43C6-BBFC-FACCD7D288A5}" presName="spacer" presStyleCnt="0"/>
      <dgm:spPr/>
    </dgm:pt>
    <dgm:pt modelId="{EE94BE02-D000-4F79-8E61-E2C1F2CF3C13}" type="pres">
      <dgm:prSet presAssocID="{2A48E55F-D919-4DF3-8D8A-B0A92FD3DFF6}" presName="parentText" presStyleLbl="node1" presStyleIdx="1" presStyleCnt="3">
        <dgm:presLayoutVars>
          <dgm:chMax val="0"/>
          <dgm:bulletEnabled val="1"/>
        </dgm:presLayoutVars>
      </dgm:prSet>
      <dgm:spPr/>
    </dgm:pt>
    <dgm:pt modelId="{EE617FDB-C258-4B97-BB86-C455BAAEEA32}" type="pres">
      <dgm:prSet presAssocID="{C41CD5B8-B679-4B9A-BF3C-7F9AFE3208D6}" presName="spacer" presStyleCnt="0"/>
      <dgm:spPr/>
    </dgm:pt>
    <dgm:pt modelId="{69BE629B-D30B-4E3A-8311-DAFE411F45CC}" type="pres">
      <dgm:prSet presAssocID="{E225BF3C-CAF2-4CAC-BF14-75C1CF8F2ED0}" presName="parentText" presStyleLbl="node1" presStyleIdx="2" presStyleCnt="3">
        <dgm:presLayoutVars>
          <dgm:chMax val="0"/>
          <dgm:bulletEnabled val="1"/>
        </dgm:presLayoutVars>
      </dgm:prSet>
      <dgm:spPr/>
    </dgm:pt>
  </dgm:ptLst>
  <dgm:cxnLst>
    <dgm:cxn modelId="{0C933A3B-386B-4F5E-8713-9A5DFDA103C2}" type="presOf" srcId="{2A48E55F-D919-4DF3-8D8A-B0A92FD3DFF6}" destId="{EE94BE02-D000-4F79-8E61-E2C1F2CF3C13}" srcOrd="0" destOrd="0" presId="urn:microsoft.com/office/officeart/2005/8/layout/vList2"/>
    <dgm:cxn modelId="{D1B05762-27DE-4929-A6E9-13F5900A436E}" type="presOf" srcId="{E225BF3C-CAF2-4CAC-BF14-75C1CF8F2ED0}" destId="{69BE629B-D30B-4E3A-8311-DAFE411F45CC}" srcOrd="0" destOrd="0" presId="urn:microsoft.com/office/officeart/2005/8/layout/vList2"/>
    <dgm:cxn modelId="{A005C762-571B-49F0-8199-783C0085E9C0}" srcId="{AC8B0124-80C5-48B3-931B-C4339F32770B}" destId="{2A48E55F-D919-4DF3-8D8A-B0A92FD3DFF6}" srcOrd="1" destOrd="0" parTransId="{CBF3D479-D972-4079-8576-8646DAEC41D3}" sibTransId="{C41CD5B8-B679-4B9A-BF3C-7F9AFE3208D6}"/>
    <dgm:cxn modelId="{7CB8EF80-5106-44A4-AD42-ED51D57325B0}" type="presOf" srcId="{9F114D59-C7F9-418B-BD07-FC506A45CC3C}" destId="{17C4F29A-B056-4C63-ABA1-8A4C5EA7CEC7}" srcOrd="0" destOrd="0" presId="urn:microsoft.com/office/officeart/2005/8/layout/vList2"/>
    <dgm:cxn modelId="{AB6D53C1-705B-4C9F-824C-926D0DDB62CE}" type="presOf" srcId="{AC8B0124-80C5-48B3-931B-C4339F32770B}" destId="{4C601032-8F52-435B-A0B7-84C240F3FE37}" srcOrd="0" destOrd="0" presId="urn:microsoft.com/office/officeart/2005/8/layout/vList2"/>
    <dgm:cxn modelId="{F3136ECD-8EAC-44DC-99F5-D1D51CDA0D72}" srcId="{AC8B0124-80C5-48B3-931B-C4339F32770B}" destId="{9F114D59-C7F9-418B-BD07-FC506A45CC3C}" srcOrd="0" destOrd="0" parTransId="{F4CF1664-1198-4040-B4BE-42738AB53A9F}" sibTransId="{D7490A94-EB9C-43C6-BBFC-FACCD7D288A5}"/>
    <dgm:cxn modelId="{7239F8D3-F026-41DA-AB4A-E190AA0CB9DB}" srcId="{AC8B0124-80C5-48B3-931B-C4339F32770B}" destId="{E225BF3C-CAF2-4CAC-BF14-75C1CF8F2ED0}" srcOrd="2" destOrd="0" parTransId="{1A865909-56A7-478A-8D33-3346DC1A74C8}" sibTransId="{FFACE426-2C6B-45C8-907F-9D4DC5E812E3}"/>
    <dgm:cxn modelId="{975AC3DF-4736-4D7B-91C9-038FA26A1479}" type="presParOf" srcId="{4C601032-8F52-435B-A0B7-84C240F3FE37}" destId="{17C4F29A-B056-4C63-ABA1-8A4C5EA7CEC7}" srcOrd="0" destOrd="0" presId="urn:microsoft.com/office/officeart/2005/8/layout/vList2"/>
    <dgm:cxn modelId="{21009DE8-86B0-48E1-8EFE-0D1F7005B675}" type="presParOf" srcId="{4C601032-8F52-435B-A0B7-84C240F3FE37}" destId="{E3170BF6-B22E-4CBF-9B89-F81A1EFFE04B}" srcOrd="1" destOrd="0" presId="urn:microsoft.com/office/officeart/2005/8/layout/vList2"/>
    <dgm:cxn modelId="{0A872EF9-75C5-461C-BFED-35506A0FAED7}" type="presParOf" srcId="{4C601032-8F52-435B-A0B7-84C240F3FE37}" destId="{EE94BE02-D000-4F79-8E61-E2C1F2CF3C13}" srcOrd="2" destOrd="0" presId="urn:microsoft.com/office/officeart/2005/8/layout/vList2"/>
    <dgm:cxn modelId="{8590D5D5-1080-4185-B6C7-9D84536DDCF8}" type="presParOf" srcId="{4C601032-8F52-435B-A0B7-84C240F3FE37}" destId="{EE617FDB-C258-4B97-BB86-C455BAAEEA32}" srcOrd="3" destOrd="0" presId="urn:microsoft.com/office/officeart/2005/8/layout/vList2"/>
    <dgm:cxn modelId="{51EBB325-B4FB-40D0-A140-F8B88E47D375}" type="presParOf" srcId="{4C601032-8F52-435B-A0B7-84C240F3FE37}" destId="{69BE629B-D30B-4E3A-8311-DAFE411F45C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C00244C-17E0-4CA3-804B-890CFA48BE23}"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462B8BD6-9559-4C48-A94C-871DC4952367}">
      <dgm:prSet/>
      <dgm:spPr>
        <a:solidFill>
          <a:schemeClr val="accent1">
            <a:lumMod val="20000"/>
            <a:lumOff val="80000"/>
          </a:schemeClr>
        </a:solidFill>
      </dgm:spPr>
      <dgm:t>
        <a:bodyPr/>
        <a:lstStyle/>
        <a:p>
          <a:pPr rtl="0"/>
          <a:r>
            <a:rPr lang="en-US"/>
            <a:t>Functional analysis </a:t>
          </a:r>
          <a:endParaRPr lang="fa-IR"/>
        </a:p>
      </dgm:t>
    </dgm:pt>
    <dgm:pt modelId="{5876D082-3D9B-4383-8540-32B2647A82C5}" type="parTrans" cxnId="{6D6CBFDC-D425-44AC-AC70-01079CD57E85}">
      <dgm:prSet/>
      <dgm:spPr/>
      <dgm:t>
        <a:bodyPr/>
        <a:lstStyle/>
        <a:p>
          <a:endParaRPr lang="en-US"/>
        </a:p>
      </dgm:t>
    </dgm:pt>
    <dgm:pt modelId="{1542C7A0-5BBE-4E90-BC47-31912837AE48}" type="sibTrans" cxnId="{6D6CBFDC-D425-44AC-AC70-01079CD57E85}">
      <dgm:prSet/>
      <dgm:spPr/>
      <dgm:t>
        <a:bodyPr/>
        <a:lstStyle/>
        <a:p>
          <a:endParaRPr lang="en-US"/>
        </a:p>
      </dgm:t>
    </dgm:pt>
    <dgm:pt modelId="{DF6C6195-BE50-498B-A796-6DE1B8B17F3A}">
      <dgm:prSet/>
      <dgm:spPr>
        <a:solidFill>
          <a:schemeClr val="accent1">
            <a:lumMod val="20000"/>
            <a:lumOff val="80000"/>
          </a:schemeClr>
        </a:solidFill>
      </dgm:spPr>
      <dgm:t>
        <a:bodyPr/>
        <a:lstStyle/>
        <a:p>
          <a:pPr rtl="0"/>
          <a:r>
            <a:rPr lang="en-US"/>
            <a:t>Stimulus control </a:t>
          </a:r>
          <a:endParaRPr lang="fa-IR"/>
        </a:p>
      </dgm:t>
    </dgm:pt>
    <dgm:pt modelId="{CF9F5E91-F26E-4C7A-A7A7-88011BD5BE10}" type="parTrans" cxnId="{FED3FBD2-4351-41DF-8680-7FD63F0272E5}">
      <dgm:prSet/>
      <dgm:spPr/>
      <dgm:t>
        <a:bodyPr/>
        <a:lstStyle/>
        <a:p>
          <a:endParaRPr lang="en-US"/>
        </a:p>
      </dgm:t>
    </dgm:pt>
    <dgm:pt modelId="{1B07F67C-3488-4D74-AF99-4F8CEBDF338A}" type="sibTrans" cxnId="{FED3FBD2-4351-41DF-8680-7FD63F0272E5}">
      <dgm:prSet/>
      <dgm:spPr/>
      <dgm:t>
        <a:bodyPr/>
        <a:lstStyle/>
        <a:p>
          <a:endParaRPr lang="en-US"/>
        </a:p>
      </dgm:t>
    </dgm:pt>
    <dgm:pt modelId="{B6F045E9-0B98-47D3-84B8-3AB2D5D450B5}">
      <dgm:prSet/>
      <dgm:spPr>
        <a:solidFill>
          <a:schemeClr val="accent1">
            <a:lumMod val="20000"/>
            <a:lumOff val="80000"/>
          </a:schemeClr>
        </a:solidFill>
      </dgm:spPr>
      <dgm:t>
        <a:bodyPr/>
        <a:lstStyle/>
        <a:p>
          <a:pPr rtl="0"/>
          <a:r>
            <a:rPr lang="en-US"/>
            <a:t>Self-reinforcement </a:t>
          </a:r>
          <a:endParaRPr lang="fa-IR"/>
        </a:p>
      </dgm:t>
    </dgm:pt>
    <dgm:pt modelId="{B2873949-F644-4DDD-BC56-4BC9A25FD7B3}" type="parTrans" cxnId="{0A5BCDCB-3A2D-426F-9F6F-4C31DEE8D99C}">
      <dgm:prSet/>
      <dgm:spPr/>
      <dgm:t>
        <a:bodyPr/>
        <a:lstStyle/>
        <a:p>
          <a:endParaRPr lang="en-US"/>
        </a:p>
      </dgm:t>
    </dgm:pt>
    <dgm:pt modelId="{7B5B033D-4E5B-461E-942B-E3A8E79A6D9C}" type="sibTrans" cxnId="{0A5BCDCB-3A2D-426F-9F6F-4C31DEE8D99C}">
      <dgm:prSet/>
      <dgm:spPr/>
      <dgm:t>
        <a:bodyPr/>
        <a:lstStyle/>
        <a:p>
          <a:endParaRPr lang="en-US"/>
        </a:p>
      </dgm:t>
    </dgm:pt>
    <dgm:pt modelId="{B8B3CFB1-8290-4953-A209-ABDF1FF7CD72}" type="pres">
      <dgm:prSet presAssocID="{9C00244C-17E0-4CA3-804B-890CFA48BE23}" presName="linear" presStyleCnt="0">
        <dgm:presLayoutVars>
          <dgm:animLvl val="lvl"/>
          <dgm:resizeHandles val="exact"/>
        </dgm:presLayoutVars>
      </dgm:prSet>
      <dgm:spPr/>
    </dgm:pt>
    <dgm:pt modelId="{A800DB84-E8A3-4A4D-A892-B703A55F98FD}" type="pres">
      <dgm:prSet presAssocID="{462B8BD6-9559-4C48-A94C-871DC4952367}" presName="parentText" presStyleLbl="node1" presStyleIdx="0" presStyleCnt="3">
        <dgm:presLayoutVars>
          <dgm:chMax val="0"/>
          <dgm:bulletEnabled val="1"/>
        </dgm:presLayoutVars>
      </dgm:prSet>
      <dgm:spPr/>
    </dgm:pt>
    <dgm:pt modelId="{74670FB5-A239-449A-8AF4-C4860B896311}" type="pres">
      <dgm:prSet presAssocID="{1542C7A0-5BBE-4E90-BC47-31912837AE48}" presName="spacer" presStyleCnt="0"/>
      <dgm:spPr/>
    </dgm:pt>
    <dgm:pt modelId="{09354D89-7C9A-4212-B95B-ADD49359800E}" type="pres">
      <dgm:prSet presAssocID="{DF6C6195-BE50-498B-A796-6DE1B8B17F3A}" presName="parentText" presStyleLbl="node1" presStyleIdx="1" presStyleCnt="3">
        <dgm:presLayoutVars>
          <dgm:chMax val="0"/>
          <dgm:bulletEnabled val="1"/>
        </dgm:presLayoutVars>
      </dgm:prSet>
      <dgm:spPr/>
    </dgm:pt>
    <dgm:pt modelId="{761B25B5-2DC6-4B90-A89E-0921427BD06C}" type="pres">
      <dgm:prSet presAssocID="{1B07F67C-3488-4D74-AF99-4F8CEBDF338A}" presName="spacer" presStyleCnt="0"/>
      <dgm:spPr/>
    </dgm:pt>
    <dgm:pt modelId="{5FDB6076-8AA9-4077-94AB-2F9084450DE9}" type="pres">
      <dgm:prSet presAssocID="{B6F045E9-0B98-47D3-84B8-3AB2D5D450B5}" presName="parentText" presStyleLbl="node1" presStyleIdx="2" presStyleCnt="3">
        <dgm:presLayoutVars>
          <dgm:chMax val="0"/>
          <dgm:bulletEnabled val="1"/>
        </dgm:presLayoutVars>
      </dgm:prSet>
      <dgm:spPr/>
    </dgm:pt>
  </dgm:ptLst>
  <dgm:cxnLst>
    <dgm:cxn modelId="{3C8BF30B-F805-401C-B44D-DC201548F9D3}" type="presOf" srcId="{B6F045E9-0B98-47D3-84B8-3AB2D5D450B5}" destId="{5FDB6076-8AA9-4077-94AB-2F9084450DE9}" srcOrd="0" destOrd="0" presId="urn:microsoft.com/office/officeart/2005/8/layout/vList2"/>
    <dgm:cxn modelId="{3634C735-DA21-4D73-A41F-C48676D87B68}" type="presOf" srcId="{462B8BD6-9559-4C48-A94C-871DC4952367}" destId="{A800DB84-E8A3-4A4D-A892-B703A55F98FD}" srcOrd="0" destOrd="0" presId="urn:microsoft.com/office/officeart/2005/8/layout/vList2"/>
    <dgm:cxn modelId="{C0939A6E-0648-4DED-8857-FEA13663B76A}" type="presOf" srcId="{9C00244C-17E0-4CA3-804B-890CFA48BE23}" destId="{B8B3CFB1-8290-4953-A209-ABDF1FF7CD72}" srcOrd="0" destOrd="0" presId="urn:microsoft.com/office/officeart/2005/8/layout/vList2"/>
    <dgm:cxn modelId="{88CBAB9B-A361-4260-8812-743DD9BFF766}" type="presOf" srcId="{DF6C6195-BE50-498B-A796-6DE1B8B17F3A}" destId="{09354D89-7C9A-4212-B95B-ADD49359800E}" srcOrd="0" destOrd="0" presId="urn:microsoft.com/office/officeart/2005/8/layout/vList2"/>
    <dgm:cxn modelId="{0A5BCDCB-3A2D-426F-9F6F-4C31DEE8D99C}" srcId="{9C00244C-17E0-4CA3-804B-890CFA48BE23}" destId="{B6F045E9-0B98-47D3-84B8-3AB2D5D450B5}" srcOrd="2" destOrd="0" parTransId="{B2873949-F644-4DDD-BC56-4BC9A25FD7B3}" sibTransId="{7B5B033D-4E5B-461E-942B-E3A8E79A6D9C}"/>
    <dgm:cxn modelId="{FED3FBD2-4351-41DF-8680-7FD63F0272E5}" srcId="{9C00244C-17E0-4CA3-804B-890CFA48BE23}" destId="{DF6C6195-BE50-498B-A796-6DE1B8B17F3A}" srcOrd="1" destOrd="0" parTransId="{CF9F5E91-F26E-4C7A-A7A7-88011BD5BE10}" sibTransId="{1B07F67C-3488-4D74-AF99-4F8CEBDF338A}"/>
    <dgm:cxn modelId="{6D6CBFDC-D425-44AC-AC70-01079CD57E85}" srcId="{9C00244C-17E0-4CA3-804B-890CFA48BE23}" destId="{462B8BD6-9559-4C48-A94C-871DC4952367}" srcOrd="0" destOrd="0" parTransId="{5876D082-3D9B-4383-8540-32B2647A82C5}" sibTransId="{1542C7A0-5BBE-4E90-BC47-31912837AE48}"/>
    <dgm:cxn modelId="{526D06E7-737C-4C77-9A64-FA975EFC41BC}" type="presParOf" srcId="{B8B3CFB1-8290-4953-A209-ABDF1FF7CD72}" destId="{A800DB84-E8A3-4A4D-A892-B703A55F98FD}" srcOrd="0" destOrd="0" presId="urn:microsoft.com/office/officeart/2005/8/layout/vList2"/>
    <dgm:cxn modelId="{C5FE5BAA-4AC0-48B3-8667-C322D22AF65B}" type="presParOf" srcId="{B8B3CFB1-8290-4953-A209-ABDF1FF7CD72}" destId="{74670FB5-A239-449A-8AF4-C4860B896311}" srcOrd="1" destOrd="0" presId="urn:microsoft.com/office/officeart/2005/8/layout/vList2"/>
    <dgm:cxn modelId="{A6E8325B-A1FD-485A-8C1E-93876933B248}" type="presParOf" srcId="{B8B3CFB1-8290-4953-A209-ABDF1FF7CD72}" destId="{09354D89-7C9A-4212-B95B-ADD49359800E}" srcOrd="2" destOrd="0" presId="urn:microsoft.com/office/officeart/2005/8/layout/vList2"/>
    <dgm:cxn modelId="{581FF63A-E0C7-4F25-B44D-15E65DECB9AC}" type="presParOf" srcId="{B8B3CFB1-8290-4953-A209-ABDF1FF7CD72}" destId="{761B25B5-2DC6-4B90-A89E-0921427BD06C}" srcOrd="3" destOrd="0" presId="urn:microsoft.com/office/officeart/2005/8/layout/vList2"/>
    <dgm:cxn modelId="{24DBEE22-7615-4B4A-A0D6-5D70DB8A2F90}" type="presParOf" srcId="{B8B3CFB1-8290-4953-A209-ABDF1FF7CD72}" destId="{5FDB6076-8AA9-4077-94AB-2F9084450DE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C00244C-17E0-4CA3-804B-890CFA48BE23}"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7C418442-FFB1-4C03-9EEF-ADC4CBC61945}">
      <dgm:prSet/>
      <dgm:spPr>
        <a:solidFill>
          <a:schemeClr val="accent1">
            <a:lumMod val="20000"/>
            <a:lumOff val="80000"/>
          </a:schemeClr>
        </a:solidFill>
      </dgm:spPr>
      <dgm:t>
        <a:bodyPr/>
        <a:lstStyle/>
        <a:p>
          <a:pPr rtl="0"/>
          <a:r>
            <a:rPr lang="en-US" dirty="0"/>
            <a:t>Cognitive restructuring </a:t>
          </a:r>
          <a:endParaRPr lang="fa-IR" dirty="0"/>
        </a:p>
      </dgm:t>
    </dgm:pt>
    <dgm:pt modelId="{F6425FA9-78F1-4237-A668-9AA032607E8E}" type="parTrans" cxnId="{8CBCDD33-2812-497D-90AD-179641621658}">
      <dgm:prSet/>
      <dgm:spPr/>
      <dgm:t>
        <a:bodyPr/>
        <a:lstStyle/>
        <a:p>
          <a:endParaRPr lang="en-US"/>
        </a:p>
      </dgm:t>
    </dgm:pt>
    <dgm:pt modelId="{EC30BBA7-6452-471A-A10B-7A343EE7D977}" type="sibTrans" cxnId="{8CBCDD33-2812-497D-90AD-179641621658}">
      <dgm:prSet/>
      <dgm:spPr/>
      <dgm:t>
        <a:bodyPr/>
        <a:lstStyle/>
        <a:p>
          <a:endParaRPr lang="en-US"/>
        </a:p>
      </dgm:t>
    </dgm:pt>
    <dgm:pt modelId="{4F06D70B-5758-46E5-ADDE-96C847D03C37}">
      <dgm:prSet/>
      <dgm:spPr>
        <a:solidFill>
          <a:schemeClr val="accent1">
            <a:lumMod val="20000"/>
            <a:lumOff val="80000"/>
          </a:schemeClr>
        </a:solidFill>
      </dgm:spPr>
      <dgm:t>
        <a:bodyPr/>
        <a:lstStyle/>
        <a:p>
          <a:pPr rtl="0"/>
          <a:r>
            <a:rPr lang="en-US" dirty="0"/>
            <a:t>Relaxation training </a:t>
          </a:r>
          <a:endParaRPr lang="fa-IR" dirty="0"/>
        </a:p>
      </dgm:t>
    </dgm:pt>
    <dgm:pt modelId="{797B3BA1-9FDC-4C71-AFD0-AF1B1C87FAC5}" type="parTrans" cxnId="{57638E88-E0AB-41D1-8BD9-DD800ADF25B2}">
      <dgm:prSet/>
      <dgm:spPr/>
      <dgm:t>
        <a:bodyPr/>
        <a:lstStyle/>
        <a:p>
          <a:endParaRPr lang="en-US"/>
        </a:p>
      </dgm:t>
    </dgm:pt>
    <dgm:pt modelId="{6C207295-55D2-4B54-89C0-DC0DA10168FB}" type="sibTrans" cxnId="{57638E88-E0AB-41D1-8BD9-DD800ADF25B2}">
      <dgm:prSet/>
      <dgm:spPr/>
      <dgm:t>
        <a:bodyPr/>
        <a:lstStyle/>
        <a:p>
          <a:endParaRPr lang="en-US"/>
        </a:p>
      </dgm:t>
    </dgm:pt>
    <dgm:pt modelId="{CB4FD82A-0C31-4D59-833D-B6AE621AD419}">
      <dgm:prSet/>
      <dgm:spPr>
        <a:solidFill>
          <a:schemeClr val="accent1">
            <a:lumMod val="20000"/>
            <a:lumOff val="80000"/>
          </a:schemeClr>
        </a:solidFill>
      </dgm:spPr>
      <dgm:t>
        <a:bodyPr/>
        <a:lstStyle/>
        <a:p>
          <a:pPr rtl="0"/>
          <a:r>
            <a:rPr lang="en-US"/>
            <a:t>Social skills and assertiveness training</a:t>
          </a:r>
          <a:endParaRPr lang="fa-IR"/>
        </a:p>
      </dgm:t>
    </dgm:pt>
    <dgm:pt modelId="{16D79B9B-BAC7-4295-9A38-B9BFE12C1167}" type="parTrans" cxnId="{493A7347-ADD1-4E52-8B1F-0977810CF400}">
      <dgm:prSet/>
      <dgm:spPr/>
      <dgm:t>
        <a:bodyPr/>
        <a:lstStyle/>
        <a:p>
          <a:endParaRPr lang="en-US"/>
        </a:p>
      </dgm:t>
    </dgm:pt>
    <dgm:pt modelId="{938630AF-0DCB-4207-AB54-7329C7564239}" type="sibTrans" cxnId="{493A7347-ADD1-4E52-8B1F-0977810CF400}">
      <dgm:prSet/>
      <dgm:spPr/>
      <dgm:t>
        <a:bodyPr/>
        <a:lstStyle/>
        <a:p>
          <a:endParaRPr lang="en-US"/>
        </a:p>
      </dgm:t>
    </dgm:pt>
    <dgm:pt modelId="{B8B3CFB1-8290-4953-A209-ABDF1FF7CD72}" type="pres">
      <dgm:prSet presAssocID="{9C00244C-17E0-4CA3-804B-890CFA48BE23}" presName="linear" presStyleCnt="0">
        <dgm:presLayoutVars>
          <dgm:animLvl val="lvl"/>
          <dgm:resizeHandles val="exact"/>
        </dgm:presLayoutVars>
      </dgm:prSet>
      <dgm:spPr/>
    </dgm:pt>
    <dgm:pt modelId="{1A2EAF8F-2EE1-4253-84BE-67FFC97A59BE}" type="pres">
      <dgm:prSet presAssocID="{7C418442-FFB1-4C03-9EEF-ADC4CBC61945}" presName="parentText" presStyleLbl="node1" presStyleIdx="0" presStyleCnt="3">
        <dgm:presLayoutVars>
          <dgm:chMax val="0"/>
          <dgm:bulletEnabled val="1"/>
        </dgm:presLayoutVars>
      </dgm:prSet>
      <dgm:spPr/>
    </dgm:pt>
    <dgm:pt modelId="{2C84A39F-3540-499C-A531-BF9A9AE05791}" type="pres">
      <dgm:prSet presAssocID="{EC30BBA7-6452-471A-A10B-7A343EE7D977}" presName="spacer" presStyleCnt="0"/>
      <dgm:spPr/>
    </dgm:pt>
    <dgm:pt modelId="{FF61467C-096A-402E-B2C4-35E81C9B7E55}" type="pres">
      <dgm:prSet presAssocID="{4F06D70B-5758-46E5-ADDE-96C847D03C37}" presName="parentText" presStyleLbl="node1" presStyleIdx="1" presStyleCnt="3">
        <dgm:presLayoutVars>
          <dgm:chMax val="0"/>
          <dgm:bulletEnabled val="1"/>
        </dgm:presLayoutVars>
      </dgm:prSet>
      <dgm:spPr/>
    </dgm:pt>
    <dgm:pt modelId="{17618B69-F5EA-4338-8584-0FA74C2066A5}" type="pres">
      <dgm:prSet presAssocID="{6C207295-55D2-4B54-89C0-DC0DA10168FB}" presName="spacer" presStyleCnt="0"/>
      <dgm:spPr/>
    </dgm:pt>
    <dgm:pt modelId="{C7732BA8-F8F8-4D0D-A350-8B104DB739A3}" type="pres">
      <dgm:prSet presAssocID="{CB4FD82A-0C31-4D59-833D-B6AE621AD419}" presName="parentText" presStyleLbl="node1" presStyleIdx="2" presStyleCnt="3">
        <dgm:presLayoutVars>
          <dgm:chMax val="0"/>
          <dgm:bulletEnabled val="1"/>
        </dgm:presLayoutVars>
      </dgm:prSet>
      <dgm:spPr/>
    </dgm:pt>
  </dgm:ptLst>
  <dgm:cxnLst>
    <dgm:cxn modelId="{8CBCDD33-2812-497D-90AD-179641621658}" srcId="{9C00244C-17E0-4CA3-804B-890CFA48BE23}" destId="{7C418442-FFB1-4C03-9EEF-ADC4CBC61945}" srcOrd="0" destOrd="0" parTransId="{F6425FA9-78F1-4237-A668-9AA032607E8E}" sibTransId="{EC30BBA7-6452-471A-A10B-7A343EE7D977}"/>
    <dgm:cxn modelId="{0D5C6940-298A-476A-A119-10254C4EC478}" type="presOf" srcId="{4F06D70B-5758-46E5-ADDE-96C847D03C37}" destId="{FF61467C-096A-402E-B2C4-35E81C9B7E55}" srcOrd="0" destOrd="0" presId="urn:microsoft.com/office/officeart/2005/8/layout/vList2"/>
    <dgm:cxn modelId="{493A7347-ADD1-4E52-8B1F-0977810CF400}" srcId="{9C00244C-17E0-4CA3-804B-890CFA48BE23}" destId="{CB4FD82A-0C31-4D59-833D-B6AE621AD419}" srcOrd="2" destOrd="0" parTransId="{16D79B9B-BAC7-4295-9A38-B9BFE12C1167}" sibTransId="{938630AF-0DCB-4207-AB54-7329C7564239}"/>
    <dgm:cxn modelId="{C0939A6E-0648-4DED-8857-FEA13663B76A}" type="presOf" srcId="{9C00244C-17E0-4CA3-804B-890CFA48BE23}" destId="{B8B3CFB1-8290-4953-A209-ABDF1FF7CD72}" srcOrd="0" destOrd="0" presId="urn:microsoft.com/office/officeart/2005/8/layout/vList2"/>
    <dgm:cxn modelId="{57638E88-E0AB-41D1-8BD9-DD800ADF25B2}" srcId="{9C00244C-17E0-4CA3-804B-890CFA48BE23}" destId="{4F06D70B-5758-46E5-ADDE-96C847D03C37}" srcOrd="1" destOrd="0" parTransId="{797B3BA1-9FDC-4C71-AFD0-AF1B1C87FAC5}" sibTransId="{6C207295-55D2-4B54-89C0-DC0DA10168FB}"/>
    <dgm:cxn modelId="{F4D541BD-CBED-46C7-BE01-274E7591B944}" type="presOf" srcId="{7C418442-FFB1-4C03-9EEF-ADC4CBC61945}" destId="{1A2EAF8F-2EE1-4253-84BE-67FFC97A59BE}" srcOrd="0" destOrd="0" presId="urn:microsoft.com/office/officeart/2005/8/layout/vList2"/>
    <dgm:cxn modelId="{79A266C8-2580-4140-883E-BF0991093311}" type="presOf" srcId="{CB4FD82A-0C31-4D59-833D-B6AE621AD419}" destId="{C7732BA8-F8F8-4D0D-A350-8B104DB739A3}" srcOrd="0" destOrd="0" presId="urn:microsoft.com/office/officeart/2005/8/layout/vList2"/>
    <dgm:cxn modelId="{3DDF83E6-1065-49DE-B046-984FD3645B49}" type="presParOf" srcId="{B8B3CFB1-8290-4953-A209-ABDF1FF7CD72}" destId="{1A2EAF8F-2EE1-4253-84BE-67FFC97A59BE}" srcOrd="0" destOrd="0" presId="urn:microsoft.com/office/officeart/2005/8/layout/vList2"/>
    <dgm:cxn modelId="{A8F6DC97-1295-4F96-859C-5C13F445BD22}" type="presParOf" srcId="{B8B3CFB1-8290-4953-A209-ABDF1FF7CD72}" destId="{2C84A39F-3540-499C-A531-BF9A9AE05791}" srcOrd="1" destOrd="0" presId="urn:microsoft.com/office/officeart/2005/8/layout/vList2"/>
    <dgm:cxn modelId="{47B4A91C-4965-48EE-B7B1-3E58FB703F97}" type="presParOf" srcId="{B8B3CFB1-8290-4953-A209-ABDF1FF7CD72}" destId="{FF61467C-096A-402E-B2C4-35E81C9B7E55}" srcOrd="2" destOrd="0" presId="urn:microsoft.com/office/officeart/2005/8/layout/vList2"/>
    <dgm:cxn modelId="{F03ECA44-8EA5-4BAC-B1A5-E6C8D442A534}" type="presParOf" srcId="{B8B3CFB1-8290-4953-A209-ABDF1FF7CD72}" destId="{17618B69-F5EA-4338-8584-0FA74C2066A5}" srcOrd="3" destOrd="0" presId="urn:microsoft.com/office/officeart/2005/8/layout/vList2"/>
    <dgm:cxn modelId="{3844E0E0-997D-49C9-83F7-43AAA847D35F}" type="presParOf" srcId="{B8B3CFB1-8290-4953-A209-ABDF1FF7CD72}" destId="{C7732BA8-F8F8-4D0D-A350-8B104DB739A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15EC70-5491-4214-94D7-691DEF4AC667}"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00634EC4-6149-4CF5-A6EA-2DA02BF0D1AE}">
      <dgm:prSet custT="1"/>
      <dgm:spPr>
        <a:solidFill>
          <a:schemeClr val="accent4">
            <a:lumMod val="20000"/>
            <a:lumOff val="80000"/>
          </a:schemeClr>
        </a:solidFill>
      </dgm:spPr>
      <dgm:t>
        <a:bodyPr/>
        <a:lstStyle/>
        <a:p>
          <a:pPr rtl="0"/>
          <a:r>
            <a:rPr lang="en-US" sz="2800" dirty="0"/>
            <a:t>Biopsychosocial matrices of symptom formation</a:t>
          </a:r>
          <a:endParaRPr lang="fa-IR" sz="2800" dirty="0"/>
        </a:p>
      </dgm:t>
    </dgm:pt>
    <dgm:pt modelId="{A664FD94-9C31-4DCF-A33B-C2C335FAF33F}" type="parTrans" cxnId="{AC5AD752-7D3C-45CB-ABD0-66DFB00F151B}">
      <dgm:prSet/>
      <dgm:spPr/>
      <dgm:t>
        <a:bodyPr/>
        <a:lstStyle/>
        <a:p>
          <a:endParaRPr lang="en-US"/>
        </a:p>
      </dgm:t>
    </dgm:pt>
    <dgm:pt modelId="{A7E05911-573A-4936-ABA9-E6FB6CE4959E}" type="sibTrans" cxnId="{AC5AD752-7D3C-45CB-ABD0-66DFB00F151B}">
      <dgm:prSet/>
      <dgm:spPr/>
      <dgm:t>
        <a:bodyPr/>
        <a:lstStyle/>
        <a:p>
          <a:endParaRPr lang="en-US"/>
        </a:p>
      </dgm:t>
    </dgm:pt>
    <dgm:pt modelId="{2E78E27F-CD64-4AA0-974D-8CE6EF985345}">
      <dgm:prSet custT="1"/>
      <dgm:spPr>
        <a:solidFill>
          <a:schemeClr val="accent4">
            <a:lumMod val="20000"/>
            <a:lumOff val="80000"/>
          </a:schemeClr>
        </a:solidFill>
      </dgm:spPr>
      <dgm:t>
        <a:bodyPr/>
        <a:lstStyle/>
        <a:p>
          <a:pPr algn="l" rtl="0"/>
          <a:r>
            <a:rPr lang="en-US" sz="2600" dirty="0"/>
            <a:t>Diagnostic (pathologic, nosological, categorical)  vs, </a:t>
          </a:r>
        </a:p>
        <a:p>
          <a:pPr algn="l" rtl="0"/>
          <a:r>
            <a:rPr lang="en-US" sz="2600" dirty="0" err="1"/>
            <a:t>Metadiagnostic</a:t>
          </a:r>
          <a:r>
            <a:rPr lang="en-US" sz="2600" dirty="0"/>
            <a:t> (autogenic, adaptational, contextual) approaches to symptom</a:t>
          </a:r>
          <a:endParaRPr lang="fa-IR" sz="2600" dirty="0"/>
        </a:p>
      </dgm:t>
    </dgm:pt>
    <dgm:pt modelId="{14D509E0-1F52-401D-BF1C-C37D2E923523}" type="parTrans" cxnId="{B4CA06EB-0AA6-48D0-B5C9-A3684E4DC95B}">
      <dgm:prSet/>
      <dgm:spPr/>
      <dgm:t>
        <a:bodyPr/>
        <a:lstStyle/>
        <a:p>
          <a:endParaRPr lang="en-US"/>
        </a:p>
      </dgm:t>
    </dgm:pt>
    <dgm:pt modelId="{1ABE1185-18D4-4FD0-B3B5-2AFD1CD24764}" type="sibTrans" cxnId="{B4CA06EB-0AA6-48D0-B5C9-A3684E4DC95B}">
      <dgm:prSet/>
      <dgm:spPr/>
      <dgm:t>
        <a:bodyPr/>
        <a:lstStyle/>
        <a:p>
          <a:endParaRPr lang="en-US"/>
        </a:p>
      </dgm:t>
    </dgm:pt>
    <dgm:pt modelId="{4753AA20-2547-4588-9B1E-EB2F9112EA12}">
      <dgm:prSet custT="1"/>
      <dgm:spPr>
        <a:solidFill>
          <a:schemeClr val="accent4">
            <a:lumMod val="20000"/>
            <a:lumOff val="80000"/>
          </a:schemeClr>
        </a:solidFill>
      </dgm:spPr>
      <dgm:t>
        <a:bodyPr/>
        <a:lstStyle/>
        <a:p>
          <a:r>
            <a:rPr lang="en-US" sz="2800" dirty="0"/>
            <a:t>Neurotic Disorders and Psychotherapy</a:t>
          </a:r>
        </a:p>
      </dgm:t>
    </dgm:pt>
    <dgm:pt modelId="{1ECE5FE4-67A7-489F-B91D-3119D450CFBA}" type="parTrans" cxnId="{6D341640-75AE-46F1-A197-99C1EB5B035B}">
      <dgm:prSet/>
      <dgm:spPr/>
      <dgm:t>
        <a:bodyPr/>
        <a:lstStyle/>
        <a:p>
          <a:endParaRPr lang="en-US"/>
        </a:p>
      </dgm:t>
    </dgm:pt>
    <dgm:pt modelId="{FD560BE1-7DA6-42FA-BCB5-87C6D5284426}" type="sibTrans" cxnId="{6D341640-75AE-46F1-A197-99C1EB5B035B}">
      <dgm:prSet/>
      <dgm:spPr/>
      <dgm:t>
        <a:bodyPr/>
        <a:lstStyle/>
        <a:p>
          <a:endParaRPr lang="en-US"/>
        </a:p>
      </dgm:t>
    </dgm:pt>
    <dgm:pt modelId="{C0F853CF-89B9-4B06-BAC6-C99952726EEC}">
      <dgm:prSet custT="1"/>
      <dgm:spPr>
        <a:solidFill>
          <a:schemeClr val="accent4">
            <a:lumMod val="20000"/>
            <a:lumOff val="80000"/>
          </a:schemeClr>
        </a:solidFill>
      </dgm:spPr>
      <dgm:t>
        <a:bodyPr/>
        <a:lstStyle/>
        <a:p>
          <a:pPr rtl="0"/>
          <a:r>
            <a:rPr lang="en-US" sz="2800" b="0" i="0" dirty="0"/>
            <a:t>Behavioral Medicine </a:t>
          </a:r>
          <a:endParaRPr lang="en-US" sz="2800" dirty="0"/>
        </a:p>
      </dgm:t>
    </dgm:pt>
    <dgm:pt modelId="{63600CC2-E09B-4FDE-B712-6834EE19F861}" type="parTrans" cxnId="{D809C8BC-9973-430A-B00E-DC10956B7837}">
      <dgm:prSet/>
      <dgm:spPr/>
      <dgm:t>
        <a:bodyPr/>
        <a:lstStyle/>
        <a:p>
          <a:endParaRPr lang="en-US"/>
        </a:p>
      </dgm:t>
    </dgm:pt>
    <dgm:pt modelId="{45DC5692-11D7-4B1D-9D6C-7EEA31D5AF15}" type="sibTrans" cxnId="{D809C8BC-9973-430A-B00E-DC10956B7837}">
      <dgm:prSet/>
      <dgm:spPr/>
      <dgm:t>
        <a:bodyPr/>
        <a:lstStyle/>
        <a:p>
          <a:endParaRPr lang="en-US"/>
        </a:p>
      </dgm:t>
    </dgm:pt>
    <dgm:pt modelId="{984ECA44-B733-4D17-9F1A-8E1AA844C41E}" type="pres">
      <dgm:prSet presAssocID="{3515EC70-5491-4214-94D7-691DEF4AC667}" presName="linear" presStyleCnt="0">
        <dgm:presLayoutVars>
          <dgm:animLvl val="lvl"/>
          <dgm:resizeHandles val="exact"/>
        </dgm:presLayoutVars>
      </dgm:prSet>
      <dgm:spPr/>
    </dgm:pt>
    <dgm:pt modelId="{2C674059-1A50-4573-B35A-ED3DF0C685B5}" type="pres">
      <dgm:prSet presAssocID="{00634EC4-6149-4CF5-A6EA-2DA02BF0D1AE}" presName="parentText" presStyleLbl="node1" presStyleIdx="0" presStyleCnt="4">
        <dgm:presLayoutVars>
          <dgm:chMax val="0"/>
          <dgm:bulletEnabled val="1"/>
        </dgm:presLayoutVars>
      </dgm:prSet>
      <dgm:spPr/>
    </dgm:pt>
    <dgm:pt modelId="{6BC48C53-BB35-4FCF-B757-51ED6C651C75}" type="pres">
      <dgm:prSet presAssocID="{A7E05911-573A-4936-ABA9-E6FB6CE4959E}" presName="spacer" presStyleCnt="0"/>
      <dgm:spPr/>
    </dgm:pt>
    <dgm:pt modelId="{78B1DDCF-36C7-493B-8BE8-67591431A43B}" type="pres">
      <dgm:prSet presAssocID="{2E78E27F-CD64-4AA0-974D-8CE6EF985345}" presName="parentText" presStyleLbl="node1" presStyleIdx="1" presStyleCnt="4" custLinFactY="-215" custLinFactNeighborY="-100000">
        <dgm:presLayoutVars>
          <dgm:chMax val="0"/>
          <dgm:bulletEnabled val="1"/>
        </dgm:presLayoutVars>
      </dgm:prSet>
      <dgm:spPr/>
    </dgm:pt>
    <dgm:pt modelId="{DA8971C9-97A7-4173-A38C-B62DF7D42F1B}" type="pres">
      <dgm:prSet presAssocID="{1ABE1185-18D4-4FD0-B3B5-2AFD1CD24764}" presName="spacer" presStyleCnt="0"/>
      <dgm:spPr/>
    </dgm:pt>
    <dgm:pt modelId="{E69AF676-7A74-4DA7-A84D-FF83014C21A2}" type="pres">
      <dgm:prSet presAssocID="{4753AA20-2547-4588-9B1E-EB2F9112EA12}" presName="parentText" presStyleLbl="node1" presStyleIdx="2" presStyleCnt="4" custLinFactNeighborY="34986">
        <dgm:presLayoutVars>
          <dgm:chMax val="0"/>
          <dgm:bulletEnabled val="1"/>
        </dgm:presLayoutVars>
      </dgm:prSet>
      <dgm:spPr/>
    </dgm:pt>
    <dgm:pt modelId="{91963BC3-1D22-4B6E-B027-B56E514EF5F5}" type="pres">
      <dgm:prSet presAssocID="{FD560BE1-7DA6-42FA-BCB5-87C6D5284426}" presName="spacer" presStyleCnt="0"/>
      <dgm:spPr/>
    </dgm:pt>
    <dgm:pt modelId="{2C96E674-2053-4666-AA51-CF3065703F96}" type="pres">
      <dgm:prSet presAssocID="{C0F853CF-89B9-4B06-BAC6-C99952726EEC}" presName="parentText" presStyleLbl="node1" presStyleIdx="3" presStyleCnt="4">
        <dgm:presLayoutVars>
          <dgm:chMax val="0"/>
          <dgm:bulletEnabled val="1"/>
        </dgm:presLayoutVars>
      </dgm:prSet>
      <dgm:spPr/>
    </dgm:pt>
  </dgm:ptLst>
  <dgm:cxnLst>
    <dgm:cxn modelId="{6D341640-75AE-46F1-A197-99C1EB5B035B}" srcId="{3515EC70-5491-4214-94D7-691DEF4AC667}" destId="{4753AA20-2547-4588-9B1E-EB2F9112EA12}" srcOrd="2" destOrd="0" parTransId="{1ECE5FE4-67A7-489F-B91D-3119D450CFBA}" sibTransId="{FD560BE1-7DA6-42FA-BCB5-87C6D5284426}"/>
    <dgm:cxn modelId="{D107F851-5B4B-4DE6-BB19-52E7ED2C81C3}" type="presOf" srcId="{4753AA20-2547-4588-9B1E-EB2F9112EA12}" destId="{E69AF676-7A74-4DA7-A84D-FF83014C21A2}" srcOrd="0" destOrd="0" presId="urn:microsoft.com/office/officeart/2005/8/layout/vList2"/>
    <dgm:cxn modelId="{AC5AD752-7D3C-45CB-ABD0-66DFB00F151B}" srcId="{3515EC70-5491-4214-94D7-691DEF4AC667}" destId="{00634EC4-6149-4CF5-A6EA-2DA02BF0D1AE}" srcOrd="0" destOrd="0" parTransId="{A664FD94-9C31-4DCF-A33B-C2C335FAF33F}" sibTransId="{A7E05911-573A-4936-ABA9-E6FB6CE4959E}"/>
    <dgm:cxn modelId="{2E770084-1A94-4923-8266-F7FAE3CE4F8D}" type="presOf" srcId="{00634EC4-6149-4CF5-A6EA-2DA02BF0D1AE}" destId="{2C674059-1A50-4573-B35A-ED3DF0C685B5}" srcOrd="0" destOrd="0" presId="urn:microsoft.com/office/officeart/2005/8/layout/vList2"/>
    <dgm:cxn modelId="{5150D08E-22C8-408A-8616-7A0E96B8FA39}" type="presOf" srcId="{C0F853CF-89B9-4B06-BAC6-C99952726EEC}" destId="{2C96E674-2053-4666-AA51-CF3065703F96}" srcOrd="0" destOrd="0" presId="urn:microsoft.com/office/officeart/2005/8/layout/vList2"/>
    <dgm:cxn modelId="{CA7AC6AE-B325-4CC9-8789-0F886E985DDE}" type="presOf" srcId="{3515EC70-5491-4214-94D7-691DEF4AC667}" destId="{984ECA44-B733-4D17-9F1A-8E1AA844C41E}" srcOrd="0" destOrd="0" presId="urn:microsoft.com/office/officeart/2005/8/layout/vList2"/>
    <dgm:cxn modelId="{D809C8BC-9973-430A-B00E-DC10956B7837}" srcId="{3515EC70-5491-4214-94D7-691DEF4AC667}" destId="{C0F853CF-89B9-4B06-BAC6-C99952726EEC}" srcOrd="3" destOrd="0" parTransId="{63600CC2-E09B-4FDE-B712-6834EE19F861}" sibTransId="{45DC5692-11D7-4B1D-9D6C-7EEA31D5AF15}"/>
    <dgm:cxn modelId="{B4CA06EB-0AA6-48D0-B5C9-A3684E4DC95B}" srcId="{3515EC70-5491-4214-94D7-691DEF4AC667}" destId="{2E78E27F-CD64-4AA0-974D-8CE6EF985345}" srcOrd="1" destOrd="0" parTransId="{14D509E0-1F52-401D-BF1C-C37D2E923523}" sibTransId="{1ABE1185-18D4-4FD0-B3B5-2AFD1CD24764}"/>
    <dgm:cxn modelId="{EF2B8BEC-2FEF-4CD4-BFD8-4FFE5C5EC555}" type="presOf" srcId="{2E78E27F-CD64-4AA0-974D-8CE6EF985345}" destId="{78B1DDCF-36C7-493B-8BE8-67591431A43B}" srcOrd="0" destOrd="0" presId="urn:microsoft.com/office/officeart/2005/8/layout/vList2"/>
    <dgm:cxn modelId="{8583F02B-6F66-442B-9389-ED4F0692A6EB}" type="presParOf" srcId="{984ECA44-B733-4D17-9F1A-8E1AA844C41E}" destId="{2C674059-1A50-4573-B35A-ED3DF0C685B5}" srcOrd="0" destOrd="0" presId="urn:microsoft.com/office/officeart/2005/8/layout/vList2"/>
    <dgm:cxn modelId="{069F01F9-BCB7-462A-9B67-F421DFB013C6}" type="presParOf" srcId="{984ECA44-B733-4D17-9F1A-8E1AA844C41E}" destId="{6BC48C53-BB35-4FCF-B757-51ED6C651C75}" srcOrd="1" destOrd="0" presId="urn:microsoft.com/office/officeart/2005/8/layout/vList2"/>
    <dgm:cxn modelId="{FDF1160B-5DCC-4B5A-9CCB-F5233C5784EB}" type="presParOf" srcId="{984ECA44-B733-4D17-9F1A-8E1AA844C41E}" destId="{78B1DDCF-36C7-493B-8BE8-67591431A43B}" srcOrd="2" destOrd="0" presId="urn:microsoft.com/office/officeart/2005/8/layout/vList2"/>
    <dgm:cxn modelId="{F10A1AAD-F834-4AD3-B46B-C78522FB78A6}" type="presParOf" srcId="{984ECA44-B733-4D17-9F1A-8E1AA844C41E}" destId="{DA8971C9-97A7-4173-A38C-B62DF7D42F1B}" srcOrd="3" destOrd="0" presId="urn:microsoft.com/office/officeart/2005/8/layout/vList2"/>
    <dgm:cxn modelId="{C42CC047-8DFD-4615-A3C5-6D21EBCCF1C5}" type="presParOf" srcId="{984ECA44-B733-4D17-9F1A-8E1AA844C41E}" destId="{E69AF676-7A74-4DA7-A84D-FF83014C21A2}" srcOrd="4" destOrd="0" presId="urn:microsoft.com/office/officeart/2005/8/layout/vList2"/>
    <dgm:cxn modelId="{17903763-2678-4E96-9AA2-13DF3BCF211C}" type="presParOf" srcId="{984ECA44-B733-4D17-9F1A-8E1AA844C41E}" destId="{91963BC3-1D22-4B6E-B027-B56E514EF5F5}" srcOrd="5" destOrd="0" presId="urn:microsoft.com/office/officeart/2005/8/layout/vList2"/>
    <dgm:cxn modelId="{D28FA951-4308-4D0A-AD67-4ED3C841E6FF}" type="presParOf" srcId="{984ECA44-B733-4D17-9F1A-8E1AA844C41E}" destId="{2C96E674-2053-4666-AA51-CF3065703F9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16000278-B771-4763-AA44-04C8FC19C442}"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CC0ECD2D-63DC-47A7-90AE-C1BEE602DD17}">
      <dgm:prSet custT="1"/>
      <dgm:spPr>
        <a:solidFill>
          <a:schemeClr val="accent6">
            <a:lumMod val="20000"/>
            <a:lumOff val="80000"/>
          </a:schemeClr>
        </a:solidFill>
      </dgm:spPr>
      <dgm:t>
        <a:bodyPr/>
        <a:lstStyle/>
        <a:p>
          <a:pPr rtl="0"/>
          <a:r>
            <a:rPr lang="en-US" sz="2600" dirty="0"/>
            <a:t>Psychiatric symptoms secondary to a medical condition </a:t>
          </a:r>
        </a:p>
        <a:p>
          <a:pPr rtl="0"/>
          <a:r>
            <a:rPr lang="en-US" sz="2600" dirty="0">
              <a:solidFill>
                <a:schemeClr val="accent2"/>
              </a:solidFill>
            </a:rPr>
            <a:t>Delirium, Dementia</a:t>
          </a:r>
          <a:endParaRPr lang="fa-IR" sz="2600" dirty="0">
            <a:solidFill>
              <a:schemeClr val="accent2"/>
            </a:solidFill>
          </a:endParaRPr>
        </a:p>
      </dgm:t>
    </dgm:pt>
    <dgm:pt modelId="{2D963D5E-533F-4A60-9B95-76329F39E188}" type="parTrans" cxnId="{56CA40FB-CF17-41FB-ADD0-5EA5D6BBD530}">
      <dgm:prSet/>
      <dgm:spPr/>
      <dgm:t>
        <a:bodyPr/>
        <a:lstStyle/>
        <a:p>
          <a:endParaRPr lang="en-US" sz="2600"/>
        </a:p>
      </dgm:t>
    </dgm:pt>
    <dgm:pt modelId="{C6C5EBBC-38FF-4AD1-9874-FA5EE8D726E6}" type="sibTrans" cxnId="{56CA40FB-CF17-41FB-ADD0-5EA5D6BBD530}">
      <dgm:prSet/>
      <dgm:spPr/>
      <dgm:t>
        <a:bodyPr/>
        <a:lstStyle/>
        <a:p>
          <a:endParaRPr lang="en-US" sz="2600"/>
        </a:p>
      </dgm:t>
    </dgm:pt>
    <dgm:pt modelId="{F58F60C3-F859-40CC-93F2-8ECABF881A85}">
      <dgm:prSet custT="1"/>
      <dgm:spPr>
        <a:solidFill>
          <a:schemeClr val="accent6">
            <a:lumMod val="20000"/>
            <a:lumOff val="80000"/>
          </a:schemeClr>
        </a:solidFill>
      </dgm:spPr>
      <dgm:t>
        <a:bodyPr/>
        <a:lstStyle/>
        <a:p>
          <a:pPr rtl="0"/>
          <a:r>
            <a:rPr lang="en-US" sz="2600" dirty="0"/>
            <a:t>Psychiatric complications of medical conditions and treatments </a:t>
          </a:r>
        </a:p>
        <a:p>
          <a:pPr rtl="0"/>
          <a:r>
            <a:rPr lang="en-US" sz="2600" dirty="0">
              <a:solidFill>
                <a:schemeClr val="accent2"/>
              </a:solidFill>
            </a:rPr>
            <a:t>Depression secondary to </a:t>
          </a:r>
          <a:r>
            <a:rPr lang="en-US" sz="2600">
              <a:solidFill>
                <a:schemeClr val="accent2"/>
              </a:solidFill>
            </a:rPr>
            <a:t>interferon treatment </a:t>
          </a:r>
          <a:endParaRPr lang="fa-IR" sz="2600" dirty="0">
            <a:solidFill>
              <a:schemeClr val="accent2"/>
            </a:solidFill>
          </a:endParaRPr>
        </a:p>
      </dgm:t>
    </dgm:pt>
    <dgm:pt modelId="{9F999860-1391-4555-B643-7E9E8AEC54D2}" type="parTrans" cxnId="{723A5D8C-1226-4FDD-A3DE-174C1D5C1F40}">
      <dgm:prSet/>
      <dgm:spPr/>
      <dgm:t>
        <a:bodyPr/>
        <a:lstStyle/>
        <a:p>
          <a:endParaRPr lang="en-US" sz="2600"/>
        </a:p>
      </dgm:t>
    </dgm:pt>
    <dgm:pt modelId="{50E814EB-FAA5-48D4-BE29-2B6A35118C08}" type="sibTrans" cxnId="{723A5D8C-1226-4FDD-A3DE-174C1D5C1F40}">
      <dgm:prSet/>
      <dgm:spPr/>
      <dgm:t>
        <a:bodyPr/>
        <a:lstStyle/>
        <a:p>
          <a:endParaRPr lang="en-US" sz="2600"/>
        </a:p>
      </dgm:t>
    </dgm:pt>
    <dgm:pt modelId="{6DAB4B6E-E14E-4A99-BBBA-066D829C4550}">
      <dgm:prSet custT="1"/>
      <dgm:spPr>
        <a:solidFill>
          <a:schemeClr val="accent6">
            <a:lumMod val="20000"/>
            <a:lumOff val="80000"/>
          </a:schemeClr>
        </a:solidFill>
      </dgm:spPr>
      <dgm:t>
        <a:bodyPr/>
        <a:lstStyle/>
        <a:p>
          <a:pPr rtl="0"/>
          <a:r>
            <a:rPr lang="en-US" sz="2600" dirty="0"/>
            <a:t>Psychiatric symptoms as a reaction to medical condition or treatments </a:t>
          </a:r>
        </a:p>
        <a:p>
          <a:pPr rtl="0"/>
          <a:r>
            <a:rPr lang="en-US" sz="2600" dirty="0">
              <a:solidFill>
                <a:schemeClr val="accent2"/>
              </a:solidFill>
            </a:rPr>
            <a:t>Anxiety related to chemotherapy, depression related to limb amputation</a:t>
          </a:r>
          <a:endParaRPr lang="fa-IR" sz="2600" dirty="0">
            <a:solidFill>
              <a:schemeClr val="accent2"/>
            </a:solidFill>
          </a:endParaRPr>
        </a:p>
      </dgm:t>
    </dgm:pt>
    <dgm:pt modelId="{D6E95817-8949-43E8-8EDC-F245A8022EBB}" type="parTrans" cxnId="{D4C31DF2-F323-4E1F-8533-D1B0CA323A80}">
      <dgm:prSet/>
      <dgm:spPr/>
      <dgm:t>
        <a:bodyPr/>
        <a:lstStyle/>
        <a:p>
          <a:endParaRPr lang="en-US"/>
        </a:p>
      </dgm:t>
    </dgm:pt>
    <dgm:pt modelId="{E7C29545-3CCE-4E6C-B7CC-591F579B72E0}" type="sibTrans" cxnId="{D4C31DF2-F323-4E1F-8533-D1B0CA323A80}">
      <dgm:prSet/>
      <dgm:spPr/>
      <dgm:t>
        <a:bodyPr/>
        <a:lstStyle/>
        <a:p>
          <a:endParaRPr lang="en-US"/>
        </a:p>
      </dgm:t>
    </dgm:pt>
    <dgm:pt modelId="{2D4C180D-D33A-40BE-B82E-7918645D725B}" type="pres">
      <dgm:prSet presAssocID="{16000278-B771-4763-AA44-04C8FC19C442}" presName="linear" presStyleCnt="0">
        <dgm:presLayoutVars>
          <dgm:animLvl val="lvl"/>
          <dgm:resizeHandles val="exact"/>
        </dgm:presLayoutVars>
      </dgm:prSet>
      <dgm:spPr/>
    </dgm:pt>
    <dgm:pt modelId="{FE9C2F1B-E06E-4114-9000-0EBCFFED13AE}" type="pres">
      <dgm:prSet presAssocID="{6DAB4B6E-E14E-4A99-BBBA-066D829C4550}" presName="parentText" presStyleLbl="node1" presStyleIdx="0" presStyleCnt="3">
        <dgm:presLayoutVars>
          <dgm:chMax val="0"/>
          <dgm:bulletEnabled val="1"/>
        </dgm:presLayoutVars>
      </dgm:prSet>
      <dgm:spPr/>
    </dgm:pt>
    <dgm:pt modelId="{D9BB88D6-6086-4F22-A73C-8C85C83122EE}" type="pres">
      <dgm:prSet presAssocID="{E7C29545-3CCE-4E6C-B7CC-591F579B72E0}" presName="spacer" presStyleCnt="0"/>
      <dgm:spPr/>
    </dgm:pt>
    <dgm:pt modelId="{12653FF5-FF27-435D-8569-17FD519FC447}" type="pres">
      <dgm:prSet presAssocID="{CC0ECD2D-63DC-47A7-90AE-C1BEE602DD17}" presName="parentText" presStyleLbl="node1" presStyleIdx="1" presStyleCnt="3">
        <dgm:presLayoutVars>
          <dgm:chMax val="0"/>
          <dgm:bulletEnabled val="1"/>
        </dgm:presLayoutVars>
      </dgm:prSet>
      <dgm:spPr/>
    </dgm:pt>
    <dgm:pt modelId="{FD7E5430-C9FB-41DE-8144-C4A2EBAD86DB}" type="pres">
      <dgm:prSet presAssocID="{C6C5EBBC-38FF-4AD1-9874-FA5EE8D726E6}" presName="spacer" presStyleCnt="0"/>
      <dgm:spPr/>
    </dgm:pt>
    <dgm:pt modelId="{9FA17908-1885-4983-B5D8-4271084449B7}" type="pres">
      <dgm:prSet presAssocID="{F58F60C3-F859-40CC-93F2-8ECABF881A85}" presName="parentText" presStyleLbl="node1" presStyleIdx="2" presStyleCnt="3">
        <dgm:presLayoutVars>
          <dgm:chMax val="0"/>
          <dgm:bulletEnabled val="1"/>
        </dgm:presLayoutVars>
      </dgm:prSet>
      <dgm:spPr/>
    </dgm:pt>
  </dgm:ptLst>
  <dgm:cxnLst>
    <dgm:cxn modelId="{1B197B84-5022-4EE7-8A4D-BF02E75850F4}" type="presOf" srcId="{CC0ECD2D-63DC-47A7-90AE-C1BEE602DD17}" destId="{12653FF5-FF27-435D-8569-17FD519FC447}" srcOrd="0" destOrd="0" presId="urn:microsoft.com/office/officeart/2005/8/layout/vList2"/>
    <dgm:cxn modelId="{723A5D8C-1226-4FDD-A3DE-174C1D5C1F40}" srcId="{16000278-B771-4763-AA44-04C8FC19C442}" destId="{F58F60C3-F859-40CC-93F2-8ECABF881A85}" srcOrd="2" destOrd="0" parTransId="{9F999860-1391-4555-B643-7E9E8AEC54D2}" sibTransId="{50E814EB-FAA5-48D4-BE29-2B6A35118C08}"/>
    <dgm:cxn modelId="{B20FBAA9-1A92-44F5-8801-9CFBB5857B25}" type="presOf" srcId="{F58F60C3-F859-40CC-93F2-8ECABF881A85}" destId="{9FA17908-1885-4983-B5D8-4271084449B7}" srcOrd="0" destOrd="0" presId="urn:microsoft.com/office/officeart/2005/8/layout/vList2"/>
    <dgm:cxn modelId="{818B0CB4-F943-46C8-9275-916F0BED01A3}" type="presOf" srcId="{16000278-B771-4763-AA44-04C8FC19C442}" destId="{2D4C180D-D33A-40BE-B82E-7918645D725B}" srcOrd="0" destOrd="0" presId="urn:microsoft.com/office/officeart/2005/8/layout/vList2"/>
    <dgm:cxn modelId="{3432B3C8-9487-4394-8680-9B8973BC657D}" type="presOf" srcId="{6DAB4B6E-E14E-4A99-BBBA-066D829C4550}" destId="{FE9C2F1B-E06E-4114-9000-0EBCFFED13AE}" srcOrd="0" destOrd="0" presId="urn:microsoft.com/office/officeart/2005/8/layout/vList2"/>
    <dgm:cxn modelId="{D4C31DF2-F323-4E1F-8533-D1B0CA323A80}" srcId="{16000278-B771-4763-AA44-04C8FC19C442}" destId="{6DAB4B6E-E14E-4A99-BBBA-066D829C4550}" srcOrd="0" destOrd="0" parTransId="{D6E95817-8949-43E8-8EDC-F245A8022EBB}" sibTransId="{E7C29545-3CCE-4E6C-B7CC-591F579B72E0}"/>
    <dgm:cxn modelId="{56CA40FB-CF17-41FB-ADD0-5EA5D6BBD530}" srcId="{16000278-B771-4763-AA44-04C8FC19C442}" destId="{CC0ECD2D-63DC-47A7-90AE-C1BEE602DD17}" srcOrd="1" destOrd="0" parTransId="{2D963D5E-533F-4A60-9B95-76329F39E188}" sibTransId="{C6C5EBBC-38FF-4AD1-9874-FA5EE8D726E6}"/>
    <dgm:cxn modelId="{90CC17A3-9BCE-4C18-B10A-AD349F51C6A2}" type="presParOf" srcId="{2D4C180D-D33A-40BE-B82E-7918645D725B}" destId="{FE9C2F1B-E06E-4114-9000-0EBCFFED13AE}" srcOrd="0" destOrd="0" presId="urn:microsoft.com/office/officeart/2005/8/layout/vList2"/>
    <dgm:cxn modelId="{163467BF-C996-4C94-9B54-8BB9AB1E6B53}" type="presParOf" srcId="{2D4C180D-D33A-40BE-B82E-7918645D725B}" destId="{D9BB88D6-6086-4F22-A73C-8C85C83122EE}" srcOrd="1" destOrd="0" presId="urn:microsoft.com/office/officeart/2005/8/layout/vList2"/>
    <dgm:cxn modelId="{6755EFAE-BA96-4F17-87E0-AA1E3093CC49}" type="presParOf" srcId="{2D4C180D-D33A-40BE-B82E-7918645D725B}" destId="{12653FF5-FF27-435D-8569-17FD519FC447}" srcOrd="2" destOrd="0" presId="urn:microsoft.com/office/officeart/2005/8/layout/vList2"/>
    <dgm:cxn modelId="{10745270-CCCF-4ED5-A66B-FAFD6BEE2724}" type="presParOf" srcId="{2D4C180D-D33A-40BE-B82E-7918645D725B}" destId="{FD7E5430-C9FB-41DE-8144-C4A2EBAD86DB}" srcOrd="3" destOrd="0" presId="urn:microsoft.com/office/officeart/2005/8/layout/vList2"/>
    <dgm:cxn modelId="{DEB509A6-2391-44E0-A899-5C1CE73C8ADF}" type="presParOf" srcId="{2D4C180D-D33A-40BE-B82E-7918645D725B}" destId="{9FA17908-1885-4983-B5D8-4271084449B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5D79B3-1116-4424-A643-BB87FCAD4C21}"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8E2C5297-28FA-4EFA-A38B-073844F0D0FC}">
      <dgm:prSet custT="1"/>
      <dgm:spPr>
        <a:solidFill>
          <a:schemeClr val="accent6">
            <a:lumMod val="20000"/>
            <a:lumOff val="80000"/>
          </a:schemeClr>
        </a:solidFill>
      </dgm:spPr>
      <dgm:t>
        <a:bodyPr/>
        <a:lstStyle/>
        <a:p>
          <a:pPr rtl="0"/>
          <a:r>
            <a:rPr lang="en-US" sz="2600"/>
            <a:t>Co-occurring medical and psychiatric conditions </a:t>
          </a:r>
          <a:br>
            <a:rPr lang="en-US" sz="2600"/>
          </a:br>
          <a:r>
            <a:rPr lang="en-US" sz="2600">
              <a:solidFill>
                <a:schemeClr val="accent2"/>
              </a:solidFill>
            </a:rPr>
            <a:t>Recurrence of depressive disorder in cancer; schizophrenia in end-stage renal disease</a:t>
          </a:r>
          <a:endParaRPr lang="en-US" sz="2600" dirty="0">
            <a:solidFill>
              <a:schemeClr val="accent2"/>
            </a:solidFill>
          </a:endParaRPr>
        </a:p>
      </dgm:t>
    </dgm:pt>
    <dgm:pt modelId="{C34BE76C-48C3-406B-A283-101EB7C7C9C8}" type="parTrans" cxnId="{7038AB15-7BF5-4A8F-BAB2-BB63D9B18B2F}">
      <dgm:prSet/>
      <dgm:spPr/>
      <dgm:t>
        <a:bodyPr/>
        <a:lstStyle/>
        <a:p>
          <a:endParaRPr lang="en-US" sz="2600"/>
        </a:p>
      </dgm:t>
    </dgm:pt>
    <dgm:pt modelId="{0E9D6DEC-FD9E-48F3-BF0F-E54D3B078765}" type="sibTrans" cxnId="{7038AB15-7BF5-4A8F-BAB2-BB63D9B18B2F}">
      <dgm:prSet/>
      <dgm:spPr/>
      <dgm:t>
        <a:bodyPr/>
        <a:lstStyle/>
        <a:p>
          <a:endParaRPr lang="en-US" sz="2600"/>
        </a:p>
      </dgm:t>
    </dgm:pt>
    <dgm:pt modelId="{DD945DAD-38C2-47E6-A2AA-828C9843F473}">
      <dgm:prSet custT="1"/>
      <dgm:spPr>
        <a:solidFill>
          <a:schemeClr val="accent6">
            <a:lumMod val="20000"/>
            <a:lumOff val="80000"/>
          </a:schemeClr>
        </a:solidFill>
      </dgm:spPr>
      <dgm:t>
        <a:bodyPr/>
        <a:lstStyle/>
        <a:p>
          <a:pPr rtl="0"/>
          <a:r>
            <a:rPr lang="en-US" sz="2600" dirty="0"/>
            <a:t>Psychiatric/psychosocial assessment </a:t>
          </a:r>
        </a:p>
        <a:p>
          <a:pPr rtl="0"/>
          <a:r>
            <a:rPr lang="en-US" sz="2600" dirty="0">
              <a:solidFill>
                <a:schemeClr val="accent2"/>
              </a:solidFill>
            </a:rPr>
            <a:t>Capacity evaluation; evaluation prior to organ transplantation</a:t>
          </a:r>
          <a:endParaRPr lang="fa-IR" sz="2600" dirty="0">
            <a:solidFill>
              <a:schemeClr val="accent2"/>
            </a:solidFill>
          </a:endParaRPr>
        </a:p>
      </dgm:t>
    </dgm:pt>
    <dgm:pt modelId="{0F75AE3B-74D6-4F07-9903-B21E13B681ED}" type="sibTrans" cxnId="{22E1837F-71A8-4F8A-B95B-31012E167022}">
      <dgm:prSet/>
      <dgm:spPr/>
      <dgm:t>
        <a:bodyPr/>
        <a:lstStyle/>
        <a:p>
          <a:endParaRPr lang="en-US" sz="2600"/>
        </a:p>
      </dgm:t>
    </dgm:pt>
    <dgm:pt modelId="{201EB31C-AB85-4C79-9B6F-03F3EBBDE9BD}" type="parTrans" cxnId="{22E1837F-71A8-4F8A-B95B-31012E167022}">
      <dgm:prSet/>
      <dgm:spPr/>
      <dgm:t>
        <a:bodyPr/>
        <a:lstStyle/>
        <a:p>
          <a:endParaRPr lang="en-US" sz="2600"/>
        </a:p>
      </dgm:t>
    </dgm:pt>
    <dgm:pt modelId="{5EEAC630-5D9B-434E-A517-EBAA2A317AF6}">
      <dgm:prSet/>
      <dgm:spPr>
        <a:solidFill>
          <a:schemeClr val="accent6">
            <a:lumMod val="20000"/>
            <a:lumOff val="80000"/>
          </a:schemeClr>
        </a:solidFill>
      </dgm:spPr>
      <dgm:t>
        <a:bodyPr/>
        <a:lstStyle/>
        <a:p>
          <a:pPr rtl="0"/>
          <a:r>
            <a:rPr lang="en-US" dirty="0"/>
            <a:t>Psychological factors precipitating medical symptoms </a:t>
          </a:r>
        </a:p>
        <a:p>
          <a:pPr rtl="0"/>
          <a:r>
            <a:rPr lang="en-US" dirty="0">
              <a:solidFill>
                <a:schemeClr val="accent2"/>
              </a:solidFill>
            </a:rPr>
            <a:t>Somatoform disorders</a:t>
          </a:r>
        </a:p>
      </dgm:t>
    </dgm:pt>
    <dgm:pt modelId="{0A47DEAB-8CA4-4321-AEE0-AD28CBA1B7B3}" type="parTrans" cxnId="{2685A8CD-ED1F-4775-A91B-30030BBA8C12}">
      <dgm:prSet/>
      <dgm:spPr/>
      <dgm:t>
        <a:bodyPr/>
        <a:lstStyle/>
        <a:p>
          <a:endParaRPr lang="en-US"/>
        </a:p>
      </dgm:t>
    </dgm:pt>
    <dgm:pt modelId="{4DB8C513-F1AA-4958-8A97-866DC43AB959}" type="sibTrans" cxnId="{2685A8CD-ED1F-4775-A91B-30030BBA8C12}">
      <dgm:prSet/>
      <dgm:spPr/>
      <dgm:t>
        <a:bodyPr/>
        <a:lstStyle/>
        <a:p>
          <a:endParaRPr lang="en-US"/>
        </a:p>
      </dgm:t>
    </dgm:pt>
    <dgm:pt modelId="{A34AC6EA-7779-4BB0-97CD-6AA726018311}" type="pres">
      <dgm:prSet presAssocID="{FE5D79B3-1116-4424-A643-BB87FCAD4C21}" presName="linear" presStyleCnt="0">
        <dgm:presLayoutVars>
          <dgm:animLvl val="lvl"/>
          <dgm:resizeHandles val="exact"/>
        </dgm:presLayoutVars>
      </dgm:prSet>
      <dgm:spPr/>
    </dgm:pt>
    <dgm:pt modelId="{1D6BD711-3DA7-4661-B7C9-938320C4416C}" type="pres">
      <dgm:prSet presAssocID="{8E2C5297-28FA-4EFA-A38B-073844F0D0FC}" presName="parentText" presStyleLbl="node1" presStyleIdx="0" presStyleCnt="3" custLinFactNeighborX="-384" custLinFactNeighborY="40010">
        <dgm:presLayoutVars>
          <dgm:chMax val="0"/>
          <dgm:bulletEnabled val="1"/>
        </dgm:presLayoutVars>
      </dgm:prSet>
      <dgm:spPr/>
    </dgm:pt>
    <dgm:pt modelId="{FB0625AE-644D-4E37-90BD-7D8B9011CF43}" type="pres">
      <dgm:prSet presAssocID="{0E9D6DEC-FD9E-48F3-BF0F-E54D3B078765}" presName="spacer" presStyleCnt="0"/>
      <dgm:spPr/>
    </dgm:pt>
    <dgm:pt modelId="{97AC4316-3848-47B0-845B-F0EAA1E6A0C0}" type="pres">
      <dgm:prSet presAssocID="{DD945DAD-38C2-47E6-A2AA-828C9843F473}" presName="parentText" presStyleLbl="node1" presStyleIdx="1" presStyleCnt="3">
        <dgm:presLayoutVars>
          <dgm:chMax val="0"/>
          <dgm:bulletEnabled val="1"/>
        </dgm:presLayoutVars>
      </dgm:prSet>
      <dgm:spPr/>
    </dgm:pt>
    <dgm:pt modelId="{642BF2D2-D6E7-490A-BE3B-7AC97BD65259}" type="pres">
      <dgm:prSet presAssocID="{0F75AE3B-74D6-4F07-9903-B21E13B681ED}" presName="spacer" presStyleCnt="0"/>
      <dgm:spPr/>
    </dgm:pt>
    <dgm:pt modelId="{18468518-C62D-477A-8B8D-2BB4CB718131}" type="pres">
      <dgm:prSet presAssocID="{5EEAC630-5D9B-434E-A517-EBAA2A317AF6}" presName="parentText" presStyleLbl="node1" presStyleIdx="2" presStyleCnt="3">
        <dgm:presLayoutVars>
          <dgm:chMax val="0"/>
          <dgm:bulletEnabled val="1"/>
        </dgm:presLayoutVars>
      </dgm:prSet>
      <dgm:spPr/>
    </dgm:pt>
  </dgm:ptLst>
  <dgm:cxnLst>
    <dgm:cxn modelId="{7038AB15-7BF5-4A8F-BAB2-BB63D9B18B2F}" srcId="{FE5D79B3-1116-4424-A643-BB87FCAD4C21}" destId="{8E2C5297-28FA-4EFA-A38B-073844F0D0FC}" srcOrd="0" destOrd="0" parTransId="{C34BE76C-48C3-406B-A283-101EB7C7C9C8}" sibTransId="{0E9D6DEC-FD9E-48F3-BF0F-E54D3B078765}"/>
    <dgm:cxn modelId="{3C8A601E-9EA8-4D4A-B4CC-628D5A682DC0}" type="presOf" srcId="{FE5D79B3-1116-4424-A643-BB87FCAD4C21}" destId="{A34AC6EA-7779-4BB0-97CD-6AA726018311}" srcOrd="0" destOrd="0" presId="urn:microsoft.com/office/officeart/2005/8/layout/vList2"/>
    <dgm:cxn modelId="{22E1837F-71A8-4F8A-B95B-31012E167022}" srcId="{FE5D79B3-1116-4424-A643-BB87FCAD4C21}" destId="{DD945DAD-38C2-47E6-A2AA-828C9843F473}" srcOrd="1" destOrd="0" parTransId="{201EB31C-AB85-4C79-9B6F-03F3EBBDE9BD}" sibTransId="{0F75AE3B-74D6-4F07-9903-B21E13B681ED}"/>
    <dgm:cxn modelId="{812686A0-1BFB-4CD0-9F5C-43D45D0661F2}" type="presOf" srcId="{5EEAC630-5D9B-434E-A517-EBAA2A317AF6}" destId="{18468518-C62D-477A-8B8D-2BB4CB718131}" srcOrd="0" destOrd="0" presId="urn:microsoft.com/office/officeart/2005/8/layout/vList2"/>
    <dgm:cxn modelId="{AD7466CD-3FCB-4F71-BCB2-9709026B7059}" type="presOf" srcId="{DD945DAD-38C2-47E6-A2AA-828C9843F473}" destId="{97AC4316-3848-47B0-845B-F0EAA1E6A0C0}" srcOrd="0" destOrd="0" presId="urn:microsoft.com/office/officeart/2005/8/layout/vList2"/>
    <dgm:cxn modelId="{2685A8CD-ED1F-4775-A91B-30030BBA8C12}" srcId="{FE5D79B3-1116-4424-A643-BB87FCAD4C21}" destId="{5EEAC630-5D9B-434E-A517-EBAA2A317AF6}" srcOrd="2" destOrd="0" parTransId="{0A47DEAB-8CA4-4321-AEE0-AD28CBA1B7B3}" sibTransId="{4DB8C513-F1AA-4958-8A97-866DC43AB959}"/>
    <dgm:cxn modelId="{94BAB9FB-807F-4198-854B-9F78B90CBA80}" type="presOf" srcId="{8E2C5297-28FA-4EFA-A38B-073844F0D0FC}" destId="{1D6BD711-3DA7-4661-B7C9-938320C4416C}" srcOrd="0" destOrd="0" presId="urn:microsoft.com/office/officeart/2005/8/layout/vList2"/>
    <dgm:cxn modelId="{0A585AE0-11FF-4801-BA25-56C7301CBD1C}" type="presParOf" srcId="{A34AC6EA-7779-4BB0-97CD-6AA726018311}" destId="{1D6BD711-3DA7-4661-B7C9-938320C4416C}" srcOrd="0" destOrd="0" presId="urn:microsoft.com/office/officeart/2005/8/layout/vList2"/>
    <dgm:cxn modelId="{87923885-BFEF-46B5-8000-192F548F32D4}" type="presParOf" srcId="{A34AC6EA-7779-4BB0-97CD-6AA726018311}" destId="{FB0625AE-644D-4E37-90BD-7D8B9011CF43}" srcOrd="1" destOrd="0" presId="urn:microsoft.com/office/officeart/2005/8/layout/vList2"/>
    <dgm:cxn modelId="{B44F1527-1335-4AB1-8AB3-0A00E379BD3A}" type="presParOf" srcId="{A34AC6EA-7779-4BB0-97CD-6AA726018311}" destId="{97AC4316-3848-47B0-845B-F0EAA1E6A0C0}" srcOrd="2" destOrd="0" presId="urn:microsoft.com/office/officeart/2005/8/layout/vList2"/>
    <dgm:cxn modelId="{9AF8B28A-9E1E-4BE2-A858-079E687010D8}" type="presParOf" srcId="{A34AC6EA-7779-4BB0-97CD-6AA726018311}" destId="{642BF2D2-D6E7-490A-BE3B-7AC97BD65259}" srcOrd="3" destOrd="0" presId="urn:microsoft.com/office/officeart/2005/8/layout/vList2"/>
    <dgm:cxn modelId="{543C82D7-37B3-4200-83E5-791FF9492699}" type="presParOf" srcId="{A34AC6EA-7779-4BB0-97CD-6AA726018311}" destId="{18468518-C62D-477A-8B8D-2BB4CB71813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5D79B3-1116-4424-A643-BB87FCAD4C21}"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8E2C5297-28FA-4EFA-A38B-073844F0D0FC}">
      <dgm:prSet custT="1"/>
      <dgm:spPr>
        <a:solidFill>
          <a:schemeClr val="accent6">
            <a:lumMod val="20000"/>
            <a:lumOff val="80000"/>
          </a:schemeClr>
        </a:solidFill>
      </dgm:spPr>
      <dgm:t>
        <a:bodyPr/>
        <a:lstStyle/>
        <a:p>
          <a:pPr rtl="0"/>
          <a:r>
            <a:rPr lang="en-US" sz="2600" dirty="0"/>
            <a:t>Medical complications of psychiatric conditions or treatment </a:t>
          </a:r>
        </a:p>
        <a:p>
          <a:pPr rtl="0"/>
          <a:r>
            <a:rPr lang="en-US" sz="2600" dirty="0">
              <a:solidFill>
                <a:schemeClr val="accent2"/>
              </a:solidFill>
            </a:rPr>
            <a:t>NMS, Acute withdrawal from substance, Cancer? </a:t>
          </a:r>
        </a:p>
      </dgm:t>
    </dgm:pt>
    <dgm:pt modelId="{C34BE76C-48C3-406B-A283-101EB7C7C9C8}" type="parTrans" cxnId="{7038AB15-7BF5-4A8F-BAB2-BB63D9B18B2F}">
      <dgm:prSet/>
      <dgm:spPr/>
      <dgm:t>
        <a:bodyPr/>
        <a:lstStyle/>
        <a:p>
          <a:endParaRPr lang="en-US" sz="2600"/>
        </a:p>
      </dgm:t>
    </dgm:pt>
    <dgm:pt modelId="{0E9D6DEC-FD9E-48F3-BF0F-E54D3B078765}" type="sibTrans" cxnId="{7038AB15-7BF5-4A8F-BAB2-BB63D9B18B2F}">
      <dgm:prSet/>
      <dgm:spPr/>
      <dgm:t>
        <a:bodyPr/>
        <a:lstStyle/>
        <a:p>
          <a:endParaRPr lang="en-US" sz="2600"/>
        </a:p>
      </dgm:t>
    </dgm:pt>
    <dgm:pt modelId="{A34AC6EA-7779-4BB0-97CD-6AA726018311}" type="pres">
      <dgm:prSet presAssocID="{FE5D79B3-1116-4424-A643-BB87FCAD4C21}" presName="linear" presStyleCnt="0">
        <dgm:presLayoutVars>
          <dgm:animLvl val="lvl"/>
          <dgm:resizeHandles val="exact"/>
        </dgm:presLayoutVars>
      </dgm:prSet>
      <dgm:spPr/>
    </dgm:pt>
    <dgm:pt modelId="{1D6BD711-3DA7-4661-B7C9-938320C4416C}" type="pres">
      <dgm:prSet presAssocID="{8E2C5297-28FA-4EFA-A38B-073844F0D0FC}" presName="parentText" presStyleLbl="node1" presStyleIdx="0" presStyleCnt="1" custLinFactNeighborX="-384" custLinFactNeighborY="40010">
        <dgm:presLayoutVars>
          <dgm:chMax val="0"/>
          <dgm:bulletEnabled val="1"/>
        </dgm:presLayoutVars>
      </dgm:prSet>
      <dgm:spPr/>
    </dgm:pt>
  </dgm:ptLst>
  <dgm:cxnLst>
    <dgm:cxn modelId="{7038AB15-7BF5-4A8F-BAB2-BB63D9B18B2F}" srcId="{FE5D79B3-1116-4424-A643-BB87FCAD4C21}" destId="{8E2C5297-28FA-4EFA-A38B-073844F0D0FC}" srcOrd="0" destOrd="0" parTransId="{C34BE76C-48C3-406B-A283-101EB7C7C9C8}" sibTransId="{0E9D6DEC-FD9E-48F3-BF0F-E54D3B078765}"/>
    <dgm:cxn modelId="{3C8A601E-9EA8-4D4A-B4CC-628D5A682DC0}" type="presOf" srcId="{FE5D79B3-1116-4424-A643-BB87FCAD4C21}" destId="{A34AC6EA-7779-4BB0-97CD-6AA726018311}" srcOrd="0" destOrd="0" presId="urn:microsoft.com/office/officeart/2005/8/layout/vList2"/>
    <dgm:cxn modelId="{94BAB9FB-807F-4198-854B-9F78B90CBA80}" type="presOf" srcId="{8E2C5297-28FA-4EFA-A38B-073844F0D0FC}" destId="{1D6BD711-3DA7-4661-B7C9-938320C4416C}" srcOrd="0" destOrd="0" presId="urn:microsoft.com/office/officeart/2005/8/layout/vList2"/>
    <dgm:cxn modelId="{0A585AE0-11FF-4801-BA25-56C7301CBD1C}" type="presParOf" srcId="{A34AC6EA-7779-4BB0-97CD-6AA726018311}" destId="{1D6BD711-3DA7-4661-B7C9-938320C4416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E5D79B3-1116-4424-A643-BB87FCAD4C21}"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AF8A8EED-ED54-4555-B2E9-422193E2A933}">
      <dgm:prSet custT="1"/>
      <dgm:spPr>
        <a:solidFill>
          <a:schemeClr val="accent6">
            <a:lumMod val="20000"/>
            <a:lumOff val="80000"/>
          </a:schemeClr>
        </a:solidFill>
      </dgm:spPr>
      <dgm:t>
        <a:bodyPr/>
        <a:lstStyle/>
        <a:p>
          <a:pPr algn="l"/>
          <a:r>
            <a:rPr lang="en-US" sz="2800" b="0" i="0" dirty="0"/>
            <a:t>Psychological Factors Affecting Other Medical Conditions </a:t>
          </a:r>
          <a:br>
            <a:rPr lang="en-US" sz="2800" b="0" i="0" dirty="0"/>
          </a:br>
          <a:r>
            <a:rPr lang="en-US" sz="2800" b="0" i="0" dirty="0"/>
            <a:t>(DSM diagnosis)</a:t>
          </a:r>
        </a:p>
        <a:p>
          <a:pPr algn="l"/>
          <a:r>
            <a:rPr lang="en-US" sz="2800" dirty="0">
              <a:solidFill>
                <a:schemeClr val="accent2"/>
              </a:solidFill>
            </a:rPr>
            <a:t>Influenced the course of the medical condition</a:t>
          </a:r>
        </a:p>
        <a:p>
          <a:pPr algn="l"/>
          <a:r>
            <a:rPr lang="en-US" sz="2800" dirty="0">
              <a:solidFill>
                <a:schemeClr val="accent2"/>
              </a:solidFill>
            </a:rPr>
            <a:t>Interfere with the treatment </a:t>
          </a:r>
        </a:p>
        <a:p>
          <a:pPr algn="l"/>
          <a:r>
            <a:rPr lang="en-US" sz="2800" dirty="0">
              <a:solidFill>
                <a:schemeClr val="accent2"/>
              </a:solidFill>
            </a:rPr>
            <a:t>Influence the underlying pathophysiology </a:t>
          </a:r>
        </a:p>
      </dgm:t>
    </dgm:pt>
    <dgm:pt modelId="{84698C9C-8BF1-4899-9C7E-33D7E26E3FBF}" type="sibTrans" cxnId="{17A984DA-F533-444A-A184-B75C32FDB0B0}">
      <dgm:prSet/>
      <dgm:spPr/>
      <dgm:t>
        <a:bodyPr/>
        <a:lstStyle/>
        <a:p>
          <a:endParaRPr lang="en-US"/>
        </a:p>
      </dgm:t>
    </dgm:pt>
    <dgm:pt modelId="{05846A3E-C368-4F34-B3FD-FD8D92FE3585}" type="parTrans" cxnId="{17A984DA-F533-444A-A184-B75C32FDB0B0}">
      <dgm:prSet/>
      <dgm:spPr/>
      <dgm:t>
        <a:bodyPr/>
        <a:lstStyle/>
        <a:p>
          <a:endParaRPr lang="en-US"/>
        </a:p>
      </dgm:t>
    </dgm:pt>
    <dgm:pt modelId="{5D97095A-E9DB-446C-92E4-B5106F05A644}">
      <dgm:prSet custT="1"/>
      <dgm:spPr>
        <a:solidFill>
          <a:schemeClr val="accent6">
            <a:lumMod val="20000"/>
            <a:lumOff val="80000"/>
          </a:schemeClr>
        </a:solidFill>
      </dgm:spPr>
      <dgm:t>
        <a:bodyPr/>
        <a:lstStyle/>
        <a:p>
          <a:pPr rtl="0"/>
          <a:r>
            <a:rPr lang="en-US" sz="3200" dirty="0"/>
            <a:t>Medical complications of psychiatric treatment </a:t>
          </a:r>
        </a:p>
        <a:p>
          <a:pPr rtl="0"/>
          <a:r>
            <a:rPr lang="en-US" sz="3200" dirty="0">
              <a:solidFill>
                <a:schemeClr val="accent2"/>
              </a:solidFill>
            </a:rPr>
            <a:t>NMS, Acute withdrawal from substance</a:t>
          </a:r>
        </a:p>
      </dgm:t>
    </dgm:pt>
    <dgm:pt modelId="{1C7DD182-B74F-485E-B474-04FE572DA173}" type="parTrans" cxnId="{B8FAE710-73B4-459B-9901-F362708B6B0B}">
      <dgm:prSet/>
      <dgm:spPr/>
      <dgm:t>
        <a:bodyPr/>
        <a:lstStyle/>
        <a:p>
          <a:endParaRPr lang="en-US"/>
        </a:p>
      </dgm:t>
    </dgm:pt>
    <dgm:pt modelId="{708F6D6F-9C0B-42B9-99D1-B50C6BEEAF4D}" type="sibTrans" cxnId="{B8FAE710-73B4-459B-9901-F362708B6B0B}">
      <dgm:prSet/>
      <dgm:spPr/>
      <dgm:t>
        <a:bodyPr/>
        <a:lstStyle/>
        <a:p>
          <a:endParaRPr lang="en-US"/>
        </a:p>
      </dgm:t>
    </dgm:pt>
    <dgm:pt modelId="{A34AC6EA-7779-4BB0-97CD-6AA726018311}" type="pres">
      <dgm:prSet presAssocID="{FE5D79B3-1116-4424-A643-BB87FCAD4C21}" presName="linear" presStyleCnt="0">
        <dgm:presLayoutVars>
          <dgm:animLvl val="lvl"/>
          <dgm:resizeHandles val="exact"/>
        </dgm:presLayoutVars>
      </dgm:prSet>
      <dgm:spPr/>
    </dgm:pt>
    <dgm:pt modelId="{5334171D-0795-4E76-B7E2-DFA04C23BEB4}" type="pres">
      <dgm:prSet presAssocID="{AF8A8EED-ED54-4555-B2E9-422193E2A933}" presName="parentText" presStyleLbl="node1" presStyleIdx="0" presStyleCnt="2" custScaleY="112556">
        <dgm:presLayoutVars>
          <dgm:chMax val="0"/>
          <dgm:bulletEnabled val="1"/>
        </dgm:presLayoutVars>
      </dgm:prSet>
      <dgm:spPr/>
    </dgm:pt>
    <dgm:pt modelId="{1BFDCCBC-B439-40F5-A918-75BEAE2D2CE9}" type="pres">
      <dgm:prSet presAssocID="{84698C9C-8BF1-4899-9C7E-33D7E26E3FBF}" presName="spacer" presStyleCnt="0"/>
      <dgm:spPr/>
    </dgm:pt>
    <dgm:pt modelId="{11C8AD91-E399-4B4D-8864-7E7C95A68B9E}" type="pres">
      <dgm:prSet presAssocID="{5D97095A-E9DB-446C-92E4-B5106F05A644}" presName="parentText" presStyleLbl="node1" presStyleIdx="1" presStyleCnt="2" custLinFactNeighborX="-384" custLinFactNeighborY="40010">
        <dgm:presLayoutVars>
          <dgm:chMax val="0"/>
          <dgm:bulletEnabled val="1"/>
        </dgm:presLayoutVars>
      </dgm:prSet>
      <dgm:spPr/>
    </dgm:pt>
  </dgm:ptLst>
  <dgm:cxnLst>
    <dgm:cxn modelId="{B8FAE710-73B4-459B-9901-F362708B6B0B}" srcId="{FE5D79B3-1116-4424-A643-BB87FCAD4C21}" destId="{5D97095A-E9DB-446C-92E4-B5106F05A644}" srcOrd="1" destOrd="0" parTransId="{1C7DD182-B74F-485E-B474-04FE572DA173}" sibTransId="{708F6D6F-9C0B-42B9-99D1-B50C6BEEAF4D}"/>
    <dgm:cxn modelId="{A5CA0311-0EBD-4478-8BDE-165B0A6131CF}" type="presOf" srcId="{5D97095A-E9DB-446C-92E4-B5106F05A644}" destId="{11C8AD91-E399-4B4D-8864-7E7C95A68B9E}" srcOrd="0" destOrd="0" presId="urn:microsoft.com/office/officeart/2005/8/layout/vList2"/>
    <dgm:cxn modelId="{3C8A601E-9EA8-4D4A-B4CC-628D5A682DC0}" type="presOf" srcId="{FE5D79B3-1116-4424-A643-BB87FCAD4C21}" destId="{A34AC6EA-7779-4BB0-97CD-6AA726018311}" srcOrd="0" destOrd="0" presId="urn:microsoft.com/office/officeart/2005/8/layout/vList2"/>
    <dgm:cxn modelId="{721F9BAB-F3E8-429B-A52D-004745974361}" type="presOf" srcId="{AF8A8EED-ED54-4555-B2E9-422193E2A933}" destId="{5334171D-0795-4E76-B7E2-DFA04C23BEB4}" srcOrd="0" destOrd="0" presId="urn:microsoft.com/office/officeart/2005/8/layout/vList2"/>
    <dgm:cxn modelId="{17A984DA-F533-444A-A184-B75C32FDB0B0}" srcId="{FE5D79B3-1116-4424-A643-BB87FCAD4C21}" destId="{AF8A8EED-ED54-4555-B2E9-422193E2A933}" srcOrd="0" destOrd="0" parTransId="{05846A3E-C368-4F34-B3FD-FD8D92FE3585}" sibTransId="{84698C9C-8BF1-4899-9C7E-33D7E26E3FBF}"/>
    <dgm:cxn modelId="{13C62C77-EB1F-4F5A-84B5-F0998CDA52E4}" type="presParOf" srcId="{A34AC6EA-7779-4BB0-97CD-6AA726018311}" destId="{5334171D-0795-4E76-B7E2-DFA04C23BEB4}" srcOrd="0" destOrd="0" presId="urn:microsoft.com/office/officeart/2005/8/layout/vList2"/>
    <dgm:cxn modelId="{7E9B2DCD-1588-4B77-8982-EC2BB0D3967C}" type="presParOf" srcId="{A34AC6EA-7779-4BB0-97CD-6AA726018311}" destId="{1BFDCCBC-B439-40F5-A918-75BEAE2D2CE9}" srcOrd="1" destOrd="0" presId="urn:microsoft.com/office/officeart/2005/8/layout/vList2"/>
    <dgm:cxn modelId="{777AA48B-172B-453A-A53F-2F95C83D2554}" type="presParOf" srcId="{A34AC6EA-7779-4BB0-97CD-6AA726018311}" destId="{11C8AD91-E399-4B4D-8864-7E7C95A68B9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3A4C6B-A7BF-4615-B7C7-04415BDC5547}" type="doc">
      <dgm:prSet loTypeId="urn:microsoft.com/office/officeart/2005/8/layout/list1" loCatId="list" qsTypeId="urn:microsoft.com/office/officeart/2005/8/quickstyle/simple1" qsCatId="simple" csTypeId="urn:microsoft.com/office/officeart/2005/8/colors/accent6_1" csCatId="accent6" phldr="1"/>
      <dgm:spPr/>
      <dgm:t>
        <a:bodyPr/>
        <a:lstStyle/>
        <a:p>
          <a:endParaRPr lang="en-US"/>
        </a:p>
      </dgm:t>
    </dgm:pt>
    <dgm:pt modelId="{425DEE3F-B65B-44BB-A26F-6E1AD73F5C8E}">
      <dgm:prSet/>
      <dgm:spPr/>
      <dgm:t>
        <a:bodyPr/>
        <a:lstStyle/>
        <a:p>
          <a:pPr rtl="0"/>
          <a:r>
            <a:rPr lang="en-US" b="1" dirty="0">
              <a:cs typeface="+mn-cs"/>
            </a:rPr>
            <a:t>Understanding of illness, Treatments and Services </a:t>
          </a:r>
          <a:endParaRPr lang="fa-IR" dirty="0">
            <a:cs typeface="+mn-cs"/>
          </a:endParaRPr>
        </a:p>
      </dgm:t>
    </dgm:pt>
    <dgm:pt modelId="{7D101341-DD01-44E5-B01F-7665E52E2992}" type="parTrans" cxnId="{BBE263BA-A3BD-4BCD-9710-436496336941}">
      <dgm:prSet/>
      <dgm:spPr/>
      <dgm:t>
        <a:bodyPr/>
        <a:lstStyle/>
        <a:p>
          <a:endParaRPr lang="en-US"/>
        </a:p>
      </dgm:t>
    </dgm:pt>
    <dgm:pt modelId="{8E7032CF-ED31-46E2-B397-EA7A6B3D9703}" type="sibTrans" cxnId="{BBE263BA-A3BD-4BCD-9710-436496336941}">
      <dgm:prSet/>
      <dgm:spPr/>
      <dgm:t>
        <a:bodyPr/>
        <a:lstStyle/>
        <a:p>
          <a:endParaRPr lang="en-US"/>
        </a:p>
      </dgm:t>
    </dgm:pt>
    <dgm:pt modelId="{80486A7E-BC34-49C2-91A7-751B8CBEE72A}">
      <dgm:prSet/>
      <dgm:spPr/>
      <dgm:t>
        <a:bodyPr/>
        <a:lstStyle/>
        <a:p>
          <a:pPr rtl="0"/>
          <a:r>
            <a:rPr lang="en-US" dirty="0">
              <a:cs typeface="+mn-cs"/>
            </a:rPr>
            <a:t>What is going on? What should I do now?  </a:t>
          </a:r>
          <a:endParaRPr lang="fa-IR" dirty="0">
            <a:cs typeface="+mn-cs"/>
          </a:endParaRPr>
        </a:p>
      </dgm:t>
    </dgm:pt>
    <dgm:pt modelId="{530A9CF6-D37A-4D57-B75A-70884A643E4A}" type="parTrans" cxnId="{B2636DFA-F8B9-4CC7-BEEB-A61484B1771D}">
      <dgm:prSet/>
      <dgm:spPr/>
      <dgm:t>
        <a:bodyPr/>
        <a:lstStyle/>
        <a:p>
          <a:endParaRPr lang="en-US"/>
        </a:p>
      </dgm:t>
    </dgm:pt>
    <dgm:pt modelId="{C9745B4A-DA31-4A79-81FE-71455E64C0B7}" type="sibTrans" cxnId="{B2636DFA-F8B9-4CC7-BEEB-A61484B1771D}">
      <dgm:prSet/>
      <dgm:spPr/>
      <dgm:t>
        <a:bodyPr/>
        <a:lstStyle/>
        <a:p>
          <a:endParaRPr lang="en-US"/>
        </a:p>
      </dgm:t>
    </dgm:pt>
    <dgm:pt modelId="{AB730D32-2A00-4925-8744-EE2C2069675F}">
      <dgm:prSet/>
      <dgm:spPr/>
      <dgm:t>
        <a:bodyPr/>
        <a:lstStyle/>
        <a:p>
          <a:pPr rtl="0"/>
          <a:r>
            <a:rPr lang="en-US" b="1" dirty="0">
              <a:cs typeface="+mn-cs"/>
            </a:rPr>
            <a:t>Coping with emotions surrounding illness and treatment</a:t>
          </a:r>
          <a:endParaRPr lang="fa-IR" dirty="0">
            <a:cs typeface="+mn-cs"/>
          </a:endParaRPr>
        </a:p>
      </dgm:t>
    </dgm:pt>
    <dgm:pt modelId="{79C0B96C-AAB2-4992-A5FE-66748CCF86B2}" type="parTrans" cxnId="{C98DD74D-E07A-4456-B886-70FBAB943202}">
      <dgm:prSet/>
      <dgm:spPr/>
      <dgm:t>
        <a:bodyPr/>
        <a:lstStyle/>
        <a:p>
          <a:endParaRPr lang="en-US"/>
        </a:p>
      </dgm:t>
    </dgm:pt>
    <dgm:pt modelId="{5BF951E8-6893-4DB7-B6F9-E1570DF497CE}" type="sibTrans" cxnId="{C98DD74D-E07A-4456-B886-70FBAB943202}">
      <dgm:prSet/>
      <dgm:spPr/>
      <dgm:t>
        <a:bodyPr/>
        <a:lstStyle/>
        <a:p>
          <a:endParaRPr lang="en-US"/>
        </a:p>
      </dgm:t>
    </dgm:pt>
    <dgm:pt modelId="{31A12BDB-42A0-4FF2-8E01-5AF5CFAB0E2F}">
      <dgm:prSet/>
      <dgm:spPr/>
      <dgm:t>
        <a:bodyPr/>
        <a:lstStyle/>
        <a:p>
          <a:pPr rtl="0"/>
          <a:r>
            <a:rPr lang="en-US" dirty="0">
              <a:cs typeface="+mn-cs"/>
            </a:rPr>
            <a:t>Depression, Anxiety, Anger</a:t>
          </a:r>
          <a:endParaRPr lang="fa-IR" dirty="0">
            <a:cs typeface="+mn-cs"/>
          </a:endParaRPr>
        </a:p>
      </dgm:t>
    </dgm:pt>
    <dgm:pt modelId="{A40FEB5F-2258-495C-927A-3F7912E4188F}" type="parTrans" cxnId="{F9212B92-48F4-4F9E-8B12-EF3091A49202}">
      <dgm:prSet/>
      <dgm:spPr/>
      <dgm:t>
        <a:bodyPr/>
        <a:lstStyle/>
        <a:p>
          <a:endParaRPr lang="en-US"/>
        </a:p>
      </dgm:t>
    </dgm:pt>
    <dgm:pt modelId="{CFEB8A50-89B5-4658-9992-35AFC0F19582}" type="sibTrans" cxnId="{F9212B92-48F4-4F9E-8B12-EF3091A49202}">
      <dgm:prSet/>
      <dgm:spPr/>
      <dgm:t>
        <a:bodyPr/>
        <a:lstStyle/>
        <a:p>
          <a:endParaRPr lang="en-US"/>
        </a:p>
      </dgm:t>
    </dgm:pt>
    <dgm:pt modelId="{D15858A6-B3F0-4D8C-B135-D1F9C9E0E153}">
      <dgm:prSet/>
      <dgm:spPr/>
      <dgm:t>
        <a:bodyPr/>
        <a:lstStyle/>
        <a:p>
          <a:pPr rtl="0"/>
          <a:r>
            <a:rPr lang="en-US" b="1">
              <a:cs typeface="+mn-cs"/>
            </a:rPr>
            <a:t>Managing illness and health</a:t>
          </a:r>
          <a:endParaRPr lang="fa-IR">
            <a:cs typeface="+mn-cs"/>
          </a:endParaRPr>
        </a:p>
      </dgm:t>
    </dgm:pt>
    <dgm:pt modelId="{9622B7BB-79A9-4748-BC9D-446E9113F0C3}" type="parTrans" cxnId="{900B892A-3A49-4C78-83B3-C1FF3E56AB01}">
      <dgm:prSet/>
      <dgm:spPr/>
      <dgm:t>
        <a:bodyPr/>
        <a:lstStyle/>
        <a:p>
          <a:endParaRPr lang="en-US"/>
        </a:p>
      </dgm:t>
    </dgm:pt>
    <dgm:pt modelId="{78B59E22-47B8-42C9-9488-BB50EDBD92B3}" type="sibTrans" cxnId="{900B892A-3A49-4C78-83B3-C1FF3E56AB01}">
      <dgm:prSet/>
      <dgm:spPr/>
      <dgm:t>
        <a:bodyPr/>
        <a:lstStyle/>
        <a:p>
          <a:endParaRPr lang="en-US"/>
        </a:p>
      </dgm:t>
    </dgm:pt>
    <dgm:pt modelId="{0DCDF908-DDF5-4B76-B0E0-8A2E82092149}">
      <dgm:prSet/>
      <dgm:spPr/>
      <dgm:t>
        <a:bodyPr/>
        <a:lstStyle/>
        <a:p>
          <a:pPr rtl="0"/>
          <a:r>
            <a:rPr lang="en-US" dirty="0">
              <a:cs typeface="+mn-cs"/>
            </a:rPr>
            <a:t>How to cope with treatment side effects, How to feel well,  </a:t>
          </a:r>
          <a:endParaRPr lang="fa-IR" dirty="0">
            <a:cs typeface="+mn-cs"/>
          </a:endParaRPr>
        </a:p>
      </dgm:t>
    </dgm:pt>
    <dgm:pt modelId="{FDC1195D-AEC3-41E8-8B47-F6F3F25F4169}" type="parTrans" cxnId="{F528D021-414D-438C-9E4F-60D19178739F}">
      <dgm:prSet/>
      <dgm:spPr/>
      <dgm:t>
        <a:bodyPr/>
        <a:lstStyle/>
        <a:p>
          <a:endParaRPr lang="en-US"/>
        </a:p>
      </dgm:t>
    </dgm:pt>
    <dgm:pt modelId="{4A8B694D-AABC-4F66-B582-078C491110F9}" type="sibTrans" cxnId="{F528D021-414D-438C-9E4F-60D19178739F}">
      <dgm:prSet/>
      <dgm:spPr/>
      <dgm:t>
        <a:bodyPr/>
        <a:lstStyle/>
        <a:p>
          <a:endParaRPr lang="en-US"/>
        </a:p>
      </dgm:t>
    </dgm:pt>
    <dgm:pt modelId="{75F44943-ACB3-4E2A-BF33-AAF97D79CD37}" type="pres">
      <dgm:prSet presAssocID="{D53A4C6B-A7BF-4615-B7C7-04415BDC5547}" presName="linear" presStyleCnt="0">
        <dgm:presLayoutVars>
          <dgm:dir/>
          <dgm:animLvl val="lvl"/>
          <dgm:resizeHandles val="exact"/>
        </dgm:presLayoutVars>
      </dgm:prSet>
      <dgm:spPr/>
    </dgm:pt>
    <dgm:pt modelId="{21AA25D7-24AD-4618-9D73-1FB0A5B9C0FB}" type="pres">
      <dgm:prSet presAssocID="{425DEE3F-B65B-44BB-A26F-6E1AD73F5C8E}" presName="parentLin" presStyleCnt="0"/>
      <dgm:spPr/>
    </dgm:pt>
    <dgm:pt modelId="{C69E0889-9B10-46CE-A4B3-B20855092A5B}" type="pres">
      <dgm:prSet presAssocID="{425DEE3F-B65B-44BB-A26F-6E1AD73F5C8E}" presName="parentLeftMargin" presStyleLbl="node1" presStyleIdx="0" presStyleCnt="3"/>
      <dgm:spPr/>
    </dgm:pt>
    <dgm:pt modelId="{B199616B-F04B-4F64-88C4-2013E2DC120C}" type="pres">
      <dgm:prSet presAssocID="{425DEE3F-B65B-44BB-A26F-6E1AD73F5C8E}" presName="parentText" presStyleLbl="node1" presStyleIdx="0" presStyleCnt="3">
        <dgm:presLayoutVars>
          <dgm:chMax val="0"/>
          <dgm:bulletEnabled val="1"/>
        </dgm:presLayoutVars>
      </dgm:prSet>
      <dgm:spPr/>
    </dgm:pt>
    <dgm:pt modelId="{69DBC168-D66F-44AF-A1DF-28896BA26212}" type="pres">
      <dgm:prSet presAssocID="{425DEE3F-B65B-44BB-A26F-6E1AD73F5C8E}" presName="negativeSpace" presStyleCnt="0"/>
      <dgm:spPr/>
    </dgm:pt>
    <dgm:pt modelId="{AD2C10C9-6655-4C46-9683-2E1F8FECE1BD}" type="pres">
      <dgm:prSet presAssocID="{425DEE3F-B65B-44BB-A26F-6E1AD73F5C8E}" presName="childText" presStyleLbl="conFgAcc1" presStyleIdx="0" presStyleCnt="3">
        <dgm:presLayoutVars>
          <dgm:bulletEnabled val="1"/>
        </dgm:presLayoutVars>
      </dgm:prSet>
      <dgm:spPr/>
    </dgm:pt>
    <dgm:pt modelId="{2CDD8167-96CA-4E0D-B343-BC9E8F42DC4D}" type="pres">
      <dgm:prSet presAssocID="{8E7032CF-ED31-46E2-B397-EA7A6B3D9703}" presName="spaceBetweenRectangles" presStyleCnt="0"/>
      <dgm:spPr/>
    </dgm:pt>
    <dgm:pt modelId="{26077854-1FBB-43D7-8DAC-E24F028C57C5}" type="pres">
      <dgm:prSet presAssocID="{AB730D32-2A00-4925-8744-EE2C2069675F}" presName="parentLin" presStyleCnt="0"/>
      <dgm:spPr/>
    </dgm:pt>
    <dgm:pt modelId="{B58A608B-E128-4D27-B44F-358F563A975C}" type="pres">
      <dgm:prSet presAssocID="{AB730D32-2A00-4925-8744-EE2C2069675F}" presName="parentLeftMargin" presStyleLbl="node1" presStyleIdx="0" presStyleCnt="3"/>
      <dgm:spPr/>
    </dgm:pt>
    <dgm:pt modelId="{EBF08AF3-0D4D-4977-9BE9-DB3C3AE21915}" type="pres">
      <dgm:prSet presAssocID="{AB730D32-2A00-4925-8744-EE2C2069675F}" presName="parentText" presStyleLbl="node1" presStyleIdx="1" presStyleCnt="3">
        <dgm:presLayoutVars>
          <dgm:chMax val="0"/>
          <dgm:bulletEnabled val="1"/>
        </dgm:presLayoutVars>
      </dgm:prSet>
      <dgm:spPr/>
    </dgm:pt>
    <dgm:pt modelId="{B2A678FD-54B4-4ADC-8FC7-C49304746646}" type="pres">
      <dgm:prSet presAssocID="{AB730D32-2A00-4925-8744-EE2C2069675F}" presName="negativeSpace" presStyleCnt="0"/>
      <dgm:spPr/>
    </dgm:pt>
    <dgm:pt modelId="{B018F96C-CF7E-4D1E-B9A7-807202006FFB}" type="pres">
      <dgm:prSet presAssocID="{AB730D32-2A00-4925-8744-EE2C2069675F}" presName="childText" presStyleLbl="conFgAcc1" presStyleIdx="1" presStyleCnt="3" custLinFactNeighborY="20813">
        <dgm:presLayoutVars>
          <dgm:bulletEnabled val="1"/>
        </dgm:presLayoutVars>
      </dgm:prSet>
      <dgm:spPr/>
    </dgm:pt>
    <dgm:pt modelId="{7D355878-E739-4956-9595-1D40B663B546}" type="pres">
      <dgm:prSet presAssocID="{5BF951E8-6893-4DB7-B6F9-E1570DF497CE}" presName="spaceBetweenRectangles" presStyleCnt="0"/>
      <dgm:spPr/>
    </dgm:pt>
    <dgm:pt modelId="{DB2C0671-223A-4CB9-AF9B-F84306F37246}" type="pres">
      <dgm:prSet presAssocID="{D15858A6-B3F0-4D8C-B135-D1F9C9E0E153}" presName="parentLin" presStyleCnt="0"/>
      <dgm:spPr/>
    </dgm:pt>
    <dgm:pt modelId="{8AFD3BE2-BEEB-4494-9CE8-4AA7D441E8EA}" type="pres">
      <dgm:prSet presAssocID="{D15858A6-B3F0-4D8C-B135-D1F9C9E0E153}" presName="parentLeftMargin" presStyleLbl="node1" presStyleIdx="1" presStyleCnt="3"/>
      <dgm:spPr/>
    </dgm:pt>
    <dgm:pt modelId="{0F2113CF-856F-4466-9F54-87491D3B64F3}" type="pres">
      <dgm:prSet presAssocID="{D15858A6-B3F0-4D8C-B135-D1F9C9E0E153}" presName="parentText" presStyleLbl="node1" presStyleIdx="2" presStyleCnt="3">
        <dgm:presLayoutVars>
          <dgm:chMax val="0"/>
          <dgm:bulletEnabled val="1"/>
        </dgm:presLayoutVars>
      </dgm:prSet>
      <dgm:spPr/>
    </dgm:pt>
    <dgm:pt modelId="{6201A868-7348-4568-9F8B-8EFB6CF2FDE2}" type="pres">
      <dgm:prSet presAssocID="{D15858A6-B3F0-4D8C-B135-D1F9C9E0E153}" presName="negativeSpace" presStyleCnt="0"/>
      <dgm:spPr/>
    </dgm:pt>
    <dgm:pt modelId="{9D5F15B6-A8FA-41B2-8A51-478257441E89}" type="pres">
      <dgm:prSet presAssocID="{D15858A6-B3F0-4D8C-B135-D1F9C9E0E153}" presName="childText" presStyleLbl="conFgAcc1" presStyleIdx="2" presStyleCnt="3">
        <dgm:presLayoutVars>
          <dgm:bulletEnabled val="1"/>
        </dgm:presLayoutVars>
      </dgm:prSet>
      <dgm:spPr/>
    </dgm:pt>
  </dgm:ptLst>
  <dgm:cxnLst>
    <dgm:cxn modelId="{DDD84B01-A064-460A-95C8-DD0E43E4181F}" type="presOf" srcId="{31A12BDB-42A0-4FF2-8E01-5AF5CFAB0E2F}" destId="{B018F96C-CF7E-4D1E-B9A7-807202006FFB}" srcOrd="0" destOrd="0" presId="urn:microsoft.com/office/officeart/2005/8/layout/list1"/>
    <dgm:cxn modelId="{A305F217-6D2F-41D7-9851-05D8E344A5E1}" type="presOf" srcId="{D15858A6-B3F0-4D8C-B135-D1F9C9E0E153}" destId="{8AFD3BE2-BEEB-4494-9CE8-4AA7D441E8EA}" srcOrd="0" destOrd="0" presId="urn:microsoft.com/office/officeart/2005/8/layout/list1"/>
    <dgm:cxn modelId="{1EA13519-26E6-4356-B939-F9E353F8227C}" type="presOf" srcId="{0DCDF908-DDF5-4B76-B0E0-8A2E82092149}" destId="{9D5F15B6-A8FA-41B2-8A51-478257441E89}" srcOrd="0" destOrd="0" presId="urn:microsoft.com/office/officeart/2005/8/layout/list1"/>
    <dgm:cxn modelId="{F528D021-414D-438C-9E4F-60D19178739F}" srcId="{D15858A6-B3F0-4D8C-B135-D1F9C9E0E153}" destId="{0DCDF908-DDF5-4B76-B0E0-8A2E82092149}" srcOrd="0" destOrd="0" parTransId="{FDC1195D-AEC3-41E8-8B47-F6F3F25F4169}" sibTransId="{4A8B694D-AABC-4F66-B582-078C491110F9}"/>
    <dgm:cxn modelId="{900B892A-3A49-4C78-83B3-C1FF3E56AB01}" srcId="{D53A4C6B-A7BF-4615-B7C7-04415BDC5547}" destId="{D15858A6-B3F0-4D8C-B135-D1F9C9E0E153}" srcOrd="2" destOrd="0" parTransId="{9622B7BB-79A9-4748-BC9D-446E9113F0C3}" sibTransId="{78B59E22-47B8-42C9-9488-BB50EDBD92B3}"/>
    <dgm:cxn modelId="{3C09615D-37B5-4FFF-A2A1-9C592148DAD8}" type="presOf" srcId="{AB730D32-2A00-4925-8744-EE2C2069675F}" destId="{B58A608B-E128-4D27-B44F-358F563A975C}" srcOrd="0" destOrd="0" presId="urn:microsoft.com/office/officeart/2005/8/layout/list1"/>
    <dgm:cxn modelId="{C98DD74D-E07A-4456-B886-70FBAB943202}" srcId="{D53A4C6B-A7BF-4615-B7C7-04415BDC5547}" destId="{AB730D32-2A00-4925-8744-EE2C2069675F}" srcOrd="1" destOrd="0" parTransId="{79C0B96C-AAB2-4992-A5FE-66748CCF86B2}" sibTransId="{5BF951E8-6893-4DB7-B6F9-E1570DF497CE}"/>
    <dgm:cxn modelId="{D0313454-52C6-42B9-8B43-6782D5E61705}" type="presOf" srcId="{D53A4C6B-A7BF-4615-B7C7-04415BDC5547}" destId="{75F44943-ACB3-4E2A-BF33-AAF97D79CD37}" srcOrd="0" destOrd="0" presId="urn:microsoft.com/office/officeart/2005/8/layout/list1"/>
    <dgm:cxn modelId="{E7B8A07A-921B-4666-AB84-EBD38DFA15C1}" type="presOf" srcId="{80486A7E-BC34-49C2-91A7-751B8CBEE72A}" destId="{AD2C10C9-6655-4C46-9683-2E1F8FECE1BD}" srcOrd="0" destOrd="0" presId="urn:microsoft.com/office/officeart/2005/8/layout/list1"/>
    <dgm:cxn modelId="{F9212B92-48F4-4F9E-8B12-EF3091A49202}" srcId="{AB730D32-2A00-4925-8744-EE2C2069675F}" destId="{31A12BDB-42A0-4FF2-8E01-5AF5CFAB0E2F}" srcOrd="0" destOrd="0" parTransId="{A40FEB5F-2258-495C-927A-3F7912E4188F}" sibTransId="{CFEB8A50-89B5-4658-9992-35AFC0F19582}"/>
    <dgm:cxn modelId="{E8056293-A840-4F25-8A4C-6998FD681A77}" type="presOf" srcId="{425DEE3F-B65B-44BB-A26F-6E1AD73F5C8E}" destId="{C69E0889-9B10-46CE-A4B3-B20855092A5B}" srcOrd="0" destOrd="0" presId="urn:microsoft.com/office/officeart/2005/8/layout/list1"/>
    <dgm:cxn modelId="{BBE263BA-A3BD-4BCD-9710-436496336941}" srcId="{D53A4C6B-A7BF-4615-B7C7-04415BDC5547}" destId="{425DEE3F-B65B-44BB-A26F-6E1AD73F5C8E}" srcOrd="0" destOrd="0" parTransId="{7D101341-DD01-44E5-B01F-7665E52E2992}" sibTransId="{8E7032CF-ED31-46E2-B397-EA7A6B3D9703}"/>
    <dgm:cxn modelId="{213E27D1-1346-4C7A-9F7D-1780A54865D2}" type="presOf" srcId="{AB730D32-2A00-4925-8744-EE2C2069675F}" destId="{EBF08AF3-0D4D-4977-9BE9-DB3C3AE21915}" srcOrd="1" destOrd="0" presId="urn:microsoft.com/office/officeart/2005/8/layout/list1"/>
    <dgm:cxn modelId="{6D25A0E8-2233-4A8C-82E6-F801609590E3}" type="presOf" srcId="{D15858A6-B3F0-4D8C-B135-D1F9C9E0E153}" destId="{0F2113CF-856F-4466-9F54-87491D3B64F3}" srcOrd="1" destOrd="0" presId="urn:microsoft.com/office/officeart/2005/8/layout/list1"/>
    <dgm:cxn modelId="{B20BA8F4-2206-411C-B879-10C664DA1959}" type="presOf" srcId="{425DEE3F-B65B-44BB-A26F-6E1AD73F5C8E}" destId="{B199616B-F04B-4F64-88C4-2013E2DC120C}" srcOrd="1" destOrd="0" presId="urn:microsoft.com/office/officeart/2005/8/layout/list1"/>
    <dgm:cxn modelId="{B2636DFA-F8B9-4CC7-BEEB-A61484B1771D}" srcId="{425DEE3F-B65B-44BB-A26F-6E1AD73F5C8E}" destId="{80486A7E-BC34-49C2-91A7-751B8CBEE72A}" srcOrd="0" destOrd="0" parTransId="{530A9CF6-D37A-4D57-B75A-70884A643E4A}" sibTransId="{C9745B4A-DA31-4A79-81FE-71455E64C0B7}"/>
    <dgm:cxn modelId="{97E1D0F2-0CAA-4BB3-8EDE-4A2BB53C73A9}" type="presParOf" srcId="{75F44943-ACB3-4E2A-BF33-AAF97D79CD37}" destId="{21AA25D7-24AD-4618-9D73-1FB0A5B9C0FB}" srcOrd="0" destOrd="0" presId="urn:microsoft.com/office/officeart/2005/8/layout/list1"/>
    <dgm:cxn modelId="{BF2B921E-659C-4F80-AB2A-3E89970EA639}" type="presParOf" srcId="{21AA25D7-24AD-4618-9D73-1FB0A5B9C0FB}" destId="{C69E0889-9B10-46CE-A4B3-B20855092A5B}" srcOrd="0" destOrd="0" presId="urn:microsoft.com/office/officeart/2005/8/layout/list1"/>
    <dgm:cxn modelId="{C2C52972-8BBE-4C84-8713-E5A138E751A5}" type="presParOf" srcId="{21AA25D7-24AD-4618-9D73-1FB0A5B9C0FB}" destId="{B199616B-F04B-4F64-88C4-2013E2DC120C}" srcOrd="1" destOrd="0" presId="urn:microsoft.com/office/officeart/2005/8/layout/list1"/>
    <dgm:cxn modelId="{59436BB9-EFCC-4A6E-B8BA-6B06241EEFE7}" type="presParOf" srcId="{75F44943-ACB3-4E2A-BF33-AAF97D79CD37}" destId="{69DBC168-D66F-44AF-A1DF-28896BA26212}" srcOrd="1" destOrd="0" presId="urn:microsoft.com/office/officeart/2005/8/layout/list1"/>
    <dgm:cxn modelId="{6305F886-DBF5-495D-85D9-4216F2F55DA5}" type="presParOf" srcId="{75F44943-ACB3-4E2A-BF33-AAF97D79CD37}" destId="{AD2C10C9-6655-4C46-9683-2E1F8FECE1BD}" srcOrd="2" destOrd="0" presId="urn:microsoft.com/office/officeart/2005/8/layout/list1"/>
    <dgm:cxn modelId="{D13D8D27-30A7-4303-BCBC-74BC35A5FA35}" type="presParOf" srcId="{75F44943-ACB3-4E2A-BF33-AAF97D79CD37}" destId="{2CDD8167-96CA-4E0D-B343-BC9E8F42DC4D}" srcOrd="3" destOrd="0" presId="urn:microsoft.com/office/officeart/2005/8/layout/list1"/>
    <dgm:cxn modelId="{2B050986-5A7B-4F6F-BBD1-46FA2E2F271A}" type="presParOf" srcId="{75F44943-ACB3-4E2A-BF33-AAF97D79CD37}" destId="{26077854-1FBB-43D7-8DAC-E24F028C57C5}" srcOrd="4" destOrd="0" presId="urn:microsoft.com/office/officeart/2005/8/layout/list1"/>
    <dgm:cxn modelId="{BF8E82B7-2CAE-490F-BCA2-2E0D09AD82B1}" type="presParOf" srcId="{26077854-1FBB-43D7-8DAC-E24F028C57C5}" destId="{B58A608B-E128-4D27-B44F-358F563A975C}" srcOrd="0" destOrd="0" presId="urn:microsoft.com/office/officeart/2005/8/layout/list1"/>
    <dgm:cxn modelId="{7FD8EF24-B33D-4163-A828-AA3ED742A6E4}" type="presParOf" srcId="{26077854-1FBB-43D7-8DAC-E24F028C57C5}" destId="{EBF08AF3-0D4D-4977-9BE9-DB3C3AE21915}" srcOrd="1" destOrd="0" presId="urn:microsoft.com/office/officeart/2005/8/layout/list1"/>
    <dgm:cxn modelId="{94466E9A-B8C1-4106-8212-E46795184842}" type="presParOf" srcId="{75F44943-ACB3-4E2A-BF33-AAF97D79CD37}" destId="{B2A678FD-54B4-4ADC-8FC7-C49304746646}" srcOrd="5" destOrd="0" presId="urn:microsoft.com/office/officeart/2005/8/layout/list1"/>
    <dgm:cxn modelId="{9EE310B2-2D2C-40ED-BC2D-7F6C4F6FB9F2}" type="presParOf" srcId="{75F44943-ACB3-4E2A-BF33-AAF97D79CD37}" destId="{B018F96C-CF7E-4D1E-B9A7-807202006FFB}" srcOrd="6" destOrd="0" presId="urn:microsoft.com/office/officeart/2005/8/layout/list1"/>
    <dgm:cxn modelId="{1E91A875-3FBF-4432-ABEE-A0F5D51D61BC}" type="presParOf" srcId="{75F44943-ACB3-4E2A-BF33-AAF97D79CD37}" destId="{7D355878-E739-4956-9595-1D40B663B546}" srcOrd="7" destOrd="0" presId="urn:microsoft.com/office/officeart/2005/8/layout/list1"/>
    <dgm:cxn modelId="{EB097E42-4B8A-4BD1-85D9-03A0D95BD43D}" type="presParOf" srcId="{75F44943-ACB3-4E2A-BF33-AAF97D79CD37}" destId="{DB2C0671-223A-4CB9-AF9B-F84306F37246}" srcOrd="8" destOrd="0" presId="urn:microsoft.com/office/officeart/2005/8/layout/list1"/>
    <dgm:cxn modelId="{2E18CBE5-F727-4C82-99A9-CE640DDF03CF}" type="presParOf" srcId="{DB2C0671-223A-4CB9-AF9B-F84306F37246}" destId="{8AFD3BE2-BEEB-4494-9CE8-4AA7D441E8EA}" srcOrd="0" destOrd="0" presId="urn:microsoft.com/office/officeart/2005/8/layout/list1"/>
    <dgm:cxn modelId="{535042D7-172B-4904-BE27-3741D233ECC2}" type="presParOf" srcId="{DB2C0671-223A-4CB9-AF9B-F84306F37246}" destId="{0F2113CF-856F-4466-9F54-87491D3B64F3}" srcOrd="1" destOrd="0" presId="urn:microsoft.com/office/officeart/2005/8/layout/list1"/>
    <dgm:cxn modelId="{225AC6A0-F1CA-4481-AAA2-8538AC840CB4}" type="presParOf" srcId="{75F44943-ACB3-4E2A-BF33-AAF97D79CD37}" destId="{6201A868-7348-4568-9F8B-8EFB6CF2FDE2}" srcOrd="9" destOrd="0" presId="urn:microsoft.com/office/officeart/2005/8/layout/list1"/>
    <dgm:cxn modelId="{BDA6AB6A-F88E-47C0-B13A-C9774694ED91}" type="presParOf" srcId="{75F44943-ACB3-4E2A-BF33-AAF97D79CD37}" destId="{9D5F15B6-A8FA-41B2-8A51-478257441E8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B3A3232-5FD5-4767-9C03-F0BBC6E0B399}" type="doc">
      <dgm:prSet loTypeId="urn:microsoft.com/office/officeart/2005/8/layout/list1" loCatId="list" qsTypeId="urn:microsoft.com/office/officeart/2005/8/quickstyle/simple1" qsCatId="simple" csTypeId="urn:microsoft.com/office/officeart/2005/8/colors/accent6_1" csCatId="accent6" phldr="1"/>
      <dgm:spPr/>
      <dgm:t>
        <a:bodyPr/>
        <a:lstStyle/>
        <a:p>
          <a:endParaRPr lang="en-US"/>
        </a:p>
      </dgm:t>
    </dgm:pt>
    <dgm:pt modelId="{E3FE37F7-4428-4DE6-A2FB-F5CFD3E7DD50}">
      <dgm:prSet/>
      <dgm:spPr/>
      <dgm:t>
        <a:bodyPr/>
        <a:lstStyle/>
        <a:p>
          <a:pPr rtl="0"/>
          <a:r>
            <a:rPr lang="en-US" b="1" dirty="0"/>
            <a:t>Behavioral change to minimize disease impact</a:t>
          </a:r>
          <a:endParaRPr lang="fa-IR" dirty="0"/>
        </a:p>
      </dgm:t>
    </dgm:pt>
    <dgm:pt modelId="{58B828E0-982A-4395-AF65-729CB151D607}" type="parTrans" cxnId="{6407F465-CD91-4FC6-8A0A-060DF6FC0891}">
      <dgm:prSet/>
      <dgm:spPr/>
      <dgm:t>
        <a:bodyPr/>
        <a:lstStyle/>
        <a:p>
          <a:endParaRPr lang="en-US"/>
        </a:p>
      </dgm:t>
    </dgm:pt>
    <dgm:pt modelId="{C3064270-006A-4A7B-BC2F-DE2EA281460D}" type="sibTrans" cxnId="{6407F465-CD91-4FC6-8A0A-060DF6FC0891}">
      <dgm:prSet/>
      <dgm:spPr/>
      <dgm:t>
        <a:bodyPr/>
        <a:lstStyle/>
        <a:p>
          <a:endParaRPr lang="en-US"/>
        </a:p>
      </dgm:t>
    </dgm:pt>
    <dgm:pt modelId="{183796D1-72B1-40A1-996C-D18353E47E6C}">
      <dgm:prSet/>
      <dgm:spPr/>
      <dgm:t>
        <a:bodyPr/>
        <a:lstStyle/>
        <a:p>
          <a:pPr rtl="0"/>
          <a:r>
            <a:rPr lang="en-US" dirty="0"/>
            <a:t>Behavioral/health promotion interventions such as smoking cessation assistance, patient education etc.</a:t>
          </a:r>
          <a:endParaRPr lang="fa-IR" dirty="0"/>
        </a:p>
      </dgm:t>
    </dgm:pt>
    <dgm:pt modelId="{302482E3-AC34-4FE3-A110-5D4D3DABD128}" type="parTrans" cxnId="{CDE82B3F-B9ED-41BE-86BB-49ED74990407}">
      <dgm:prSet/>
      <dgm:spPr/>
      <dgm:t>
        <a:bodyPr/>
        <a:lstStyle/>
        <a:p>
          <a:endParaRPr lang="en-US"/>
        </a:p>
      </dgm:t>
    </dgm:pt>
    <dgm:pt modelId="{284116E2-FCCE-41CF-AAD2-1E18F43FBA54}" type="sibTrans" cxnId="{CDE82B3F-B9ED-41BE-86BB-49ED74990407}">
      <dgm:prSet/>
      <dgm:spPr/>
      <dgm:t>
        <a:bodyPr/>
        <a:lstStyle/>
        <a:p>
          <a:endParaRPr lang="en-US"/>
        </a:p>
      </dgm:t>
    </dgm:pt>
    <dgm:pt modelId="{95924D67-B633-429F-9DB1-699530ACFEC0}">
      <dgm:prSet/>
      <dgm:spPr/>
      <dgm:t>
        <a:bodyPr/>
        <a:lstStyle/>
        <a:p>
          <a:pPr rtl="0"/>
          <a:r>
            <a:rPr lang="en-US" b="1"/>
            <a:t>Managing disruptions in work, school and family life </a:t>
          </a:r>
          <a:endParaRPr lang="fa-IR"/>
        </a:p>
      </dgm:t>
    </dgm:pt>
    <dgm:pt modelId="{6BEE4301-F9D5-45A0-A663-5F8312DE9C8E}" type="parTrans" cxnId="{66CE9826-7C3F-48BE-A10A-3E042F5BD54B}">
      <dgm:prSet/>
      <dgm:spPr/>
      <dgm:t>
        <a:bodyPr/>
        <a:lstStyle/>
        <a:p>
          <a:endParaRPr lang="en-US"/>
        </a:p>
      </dgm:t>
    </dgm:pt>
    <dgm:pt modelId="{7BA42722-162D-4BE5-9FD7-C80883386635}" type="sibTrans" cxnId="{66CE9826-7C3F-48BE-A10A-3E042F5BD54B}">
      <dgm:prSet/>
      <dgm:spPr/>
      <dgm:t>
        <a:bodyPr/>
        <a:lstStyle/>
        <a:p>
          <a:endParaRPr lang="en-US"/>
        </a:p>
      </dgm:t>
    </dgm:pt>
    <dgm:pt modelId="{E264FC66-0D3D-47E1-815A-4E3EC65F6850}">
      <dgm:prSet/>
      <dgm:spPr/>
      <dgm:t>
        <a:bodyPr/>
        <a:lstStyle/>
        <a:p>
          <a:pPr rtl="0"/>
          <a:r>
            <a:rPr lang="en-US"/>
            <a:t>Family and caregiver education, assistance with Activities of Daily Living.</a:t>
          </a:r>
          <a:endParaRPr lang="fa-IR"/>
        </a:p>
      </dgm:t>
    </dgm:pt>
    <dgm:pt modelId="{C6684086-42D4-46C7-BC75-D520A7133F3C}" type="parTrans" cxnId="{84AD33AA-ADFD-4923-9C3B-60A3BC353A33}">
      <dgm:prSet/>
      <dgm:spPr/>
      <dgm:t>
        <a:bodyPr/>
        <a:lstStyle/>
        <a:p>
          <a:endParaRPr lang="en-US"/>
        </a:p>
      </dgm:t>
    </dgm:pt>
    <dgm:pt modelId="{82D036AB-DE93-4F53-8F06-95C353F3921B}" type="sibTrans" cxnId="{84AD33AA-ADFD-4923-9C3B-60A3BC353A33}">
      <dgm:prSet/>
      <dgm:spPr/>
      <dgm:t>
        <a:bodyPr/>
        <a:lstStyle/>
        <a:p>
          <a:endParaRPr lang="en-US"/>
        </a:p>
      </dgm:t>
    </dgm:pt>
    <dgm:pt modelId="{344025FB-280A-49A3-BAAC-036D0762CA34}">
      <dgm:prSet/>
      <dgm:spPr/>
      <dgm:t>
        <a:bodyPr/>
        <a:lstStyle/>
        <a:p>
          <a:pPr rtl="0"/>
          <a:r>
            <a:rPr lang="en-US" b="1"/>
            <a:t>Financial assistance</a:t>
          </a:r>
          <a:endParaRPr lang="fa-IR"/>
        </a:p>
      </dgm:t>
    </dgm:pt>
    <dgm:pt modelId="{B36F4F3C-3CB5-401D-8330-C3DEF690937E}" type="parTrans" cxnId="{0EE67CA1-6366-4491-B186-FCD09BA6FDA7}">
      <dgm:prSet/>
      <dgm:spPr/>
      <dgm:t>
        <a:bodyPr/>
        <a:lstStyle/>
        <a:p>
          <a:endParaRPr lang="en-US"/>
        </a:p>
      </dgm:t>
    </dgm:pt>
    <dgm:pt modelId="{DB3962E5-6B58-4734-9B8C-1DEC5F49F315}" type="sibTrans" cxnId="{0EE67CA1-6366-4491-B186-FCD09BA6FDA7}">
      <dgm:prSet/>
      <dgm:spPr/>
      <dgm:t>
        <a:bodyPr/>
        <a:lstStyle/>
        <a:p>
          <a:endParaRPr lang="en-US"/>
        </a:p>
      </dgm:t>
    </dgm:pt>
    <dgm:pt modelId="{0D31734A-D9EC-43DC-9634-427A14875FE4}">
      <dgm:prSet/>
      <dgm:spPr/>
      <dgm:t>
        <a:bodyPr/>
        <a:lstStyle/>
        <a:p>
          <a:pPr rtl="0"/>
          <a:r>
            <a:rPr lang="en-US" dirty="0"/>
            <a:t>Financial planning, eligibility and assistance with applications for disability pension, etc.</a:t>
          </a:r>
          <a:endParaRPr lang="fa-IR" dirty="0"/>
        </a:p>
      </dgm:t>
    </dgm:pt>
    <dgm:pt modelId="{14A55E1C-A1CE-4C90-984F-DFFBC05FC858}" type="parTrans" cxnId="{78CFB4BA-71D9-4250-B265-454F76F474CE}">
      <dgm:prSet/>
      <dgm:spPr/>
      <dgm:t>
        <a:bodyPr/>
        <a:lstStyle/>
        <a:p>
          <a:endParaRPr lang="en-US"/>
        </a:p>
      </dgm:t>
    </dgm:pt>
    <dgm:pt modelId="{DD4C7842-70B8-4862-A79D-B417C95D95DB}" type="sibTrans" cxnId="{78CFB4BA-71D9-4250-B265-454F76F474CE}">
      <dgm:prSet/>
      <dgm:spPr/>
      <dgm:t>
        <a:bodyPr/>
        <a:lstStyle/>
        <a:p>
          <a:endParaRPr lang="en-US"/>
        </a:p>
      </dgm:t>
    </dgm:pt>
    <dgm:pt modelId="{E9FA13B9-3111-40D6-9F84-F77D800F0E94}" type="pres">
      <dgm:prSet presAssocID="{1B3A3232-5FD5-4767-9C03-F0BBC6E0B399}" presName="linear" presStyleCnt="0">
        <dgm:presLayoutVars>
          <dgm:dir/>
          <dgm:animLvl val="lvl"/>
          <dgm:resizeHandles val="exact"/>
        </dgm:presLayoutVars>
      </dgm:prSet>
      <dgm:spPr/>
    </dgm:pt>
    <dgm:pt modelId="{6D84649A-60E3-479E-B91C-B30010990E3E}" type="pres">
      <dgm:prSet presAssocID="{E3FE37F7-4428-4DE6-A2FB-F5CFD3E7DD50}" presName="parentLin" presStyleCnt="0"/>
      <dgm:spPr/>
    </dgm:pt>
    <dgm:pt modelId="{97402F2E-9281-491B-BCC4-83AFCA8BE34D}" type="pres">
      <dgm:prSet presAssocID="{E3FE37F7-4428-4DE6-A2FB-F5CFD3E7DD50}" presName="parentLeftMargin" presStyleLbl="node1" presStyleIdx="0" presStyleCnt="3"/>
      <dgm:spPr/>
    </dgm:pt>
    <dgm:pt modelId="{3180EB04-E185-4EF0-97CA-BC59F4C2F4D7}" type="pres">
      <dgm:prSet presAssocID="{E3FE37F7-4428-4DE6-A2FB-F5CFD3E7DD50}" presName="parentText" presStyleLbl="node1" presStyleIdx="0" presStyleCnt="3">
        <dgm:presLayoutVars>
          <dgm:chMax val="0"/>
          <dgm:bulletEnabled val="1"/>
        </dgm:presLayoutVars>
      </dgm:prSet>
      <dgm:spPr/>
    </dgm:pt>
    <dgm:pt modelId="{E8DDD0B3-DE05-4C1E-9A63-7C63AE877FDE}" type="pres">
      <dgm:prSet presAssocID="{E3FE37F7-4428-4DE6-A2FB-F5CFD3E7DD50}" presName="negativeSpace" presStyleCnt="0"/>
      <dgm:spPr/>
    </dgm:pt>
    <dgm:pt modelId="{484A4C0B-654B-4326-8148-835855ACDA43}" type="pres">
      <dgm:prSet presAssocID="{E3FE37F7-4428-4DE6-A2FB-F5CFD3E7DD50}" presName="childText" presStyleLbl="conFgAcc1" presStyleIdx="0" presStyleCnt="3">
        <dgm:presLayoutVars>
          <dgm:bulletEnabled val="1"/>
        </dgm:presLayoutVars>
      </dgm:prSet>
      <dgm:spPr/>
    </dgm:pt>
    <dgm:pt modelId="{256EE3A1-921B-46F7-9240-EC8A942187AA}" type="pres">
      <dgm:prSet presAssocID="{C3064270-006A-4A7B-BC2F-DE2EA281460D}" presName="spaceBetweenRectangles" presStyleCnt="0"/>
      <dgm:spPr/>
    </dgm:pt>
    <dgm:pt modelId="{B6D82574-85B9-47BE-BC6F-D0B5EFA367E7}" type="pres">
      <dgm:prSet presAssocID="{95924D67-B633-429F-9DB1-699530ACFEC0}" presName="parentLin" presStyleCnt="0"/>
      <dgm:spPr/>
    </dgm:pt>
    <dgm:pt modelId="{7CCDACCC-66A1-45DA-9FFE-4CCE2A860E3D}" type="pres">
      <dgm:prSet presAssocID="{95924D67-B633-429F-9DB1-699530ACFEC0}" presName="parentLeftMargin" presStyleLbl="node1" presStyleIdx="0" presStyleCnt="3"/>
      <dgm:spPr/>
    </dgm:pt>
    <dgm:pt modelId="{1BAA5C8D-455F-4486-BE6D-B2628916FAE3}" type="pres">
      <dgm:prSet presAssocID="{95924D67-B633-429F-9DB1-699530ACFEC0}" presName="parentText" presStyleLbl="node1" presStyleIdx="1" presStyleCnt="3">
        <dgm:presLayoutVars>
          <dgm:chMax val="0"/>
          <dgm:bulletEnabled val="1"/>
        </dgm:presLayoutVars>
      </dgm:prSet>
      <dgm:spPr/>
    </dgm:pt>
    <dgm:pt modelId="{71BAF91E-ADA6-4940-97AF-455777C92E3A}" type="pres">
      <dgm:prSet presAssocID="{95924D67-B633-429F-9DB1-699530ACFEC0}" presName="negativeSpace" presStyleCnt="0"/>
      <dgm:spPr/>
    </dgm:pt>
    <dgm:pt modelId="{40B6E574-60D6-4B9B-AAF8-2D3F32D98DC2}" type="pres">
      <dgm:prSet presAssocID="{95924D67-B633-429F-9DB1-699530ACFEC0}" presName="childText" presStyleLbl="conFgAcc1" presStyleIdx="1" presStyleCnt="3">
        <dgm:presLayoutVars>
          <dgm:bulletEnabled val="1"/>
        </dgm:presLayoutVars>
      </dgm:prSet>
      <dgm:spPr/>
    </dgm:pt>
    <dgm:pt modelId="{5AEFABBE-3FCD-4BE5-AAB8-400B4919C134}" type="pres">
      <dgm:prSet presAssocID="{7BA42722-162D-4BE5-9FD7-C80883386635}" presName="spaceBetweenRectangles" presStyleCnt="0"/>
      <dgm:spPr/>
    </dgm:pt>
    <dgm:pt modelId="{1C9E8725-4B89-4BE4-9022-7A424C0101B6}" type="pres">
      <dgm:prSet presAssocID="{344025FB-280A-49A3-BAAC-036D0762CA34}" presName="parentLin" presStyleCnt="0"/>
      <dgm:spPr/>
    </dgm:pt>
    <dgm:pt modelId="{B75A9C4D-D1BD-433A-903F-50F30E6CC338}" type="pres">
      <dgm:prSet presAssocID="{344025FB-280A-49A3-BAAC-036D0762CA34}" presName="parentLeftMargin" presStyleLbl="node1" presStyleIdx="1" presStyleCnt="3"/>
      <dgm:spPr/>
    </dgm:pt>
    <dgm:pt modelId="{B92FC74B-ADA5-4E94-81BB-8B7F7517F39E}" type="pres">
      <dgm:prSet presAssocID="{344025FB-280A-49A3-BAAC-036D0762CA34}" presName="parentText" presStyleLbl="node1" presStyleIdx="2" presStyleCnt="3">
        <dgm:presLayoutVars>
          <dgm:chMax val="0"/>
          <dgm:bulletEnabled val="1"/>
        </dgm:presLayoutVars>
      </dgm:prSet>
      <dgm:spPr/>
    </dgm:pt>
    <dgm:pt modelId="{0BEF33A9-2512-49E5-8466-415DE4719E94}" type="pres">
      <dgm:prSet presAssocID="{344025FB-280A-49A3-BAAC-036D0762CA34}" presName="negativeSpace" presStyleCnt="0"/>
      <dgm:spPr/>
    </dgm:pt>
    <dgm:pt modelId="{DA9A0470-49CA-4AA5-9278-8B547347C5B4}" type="pres">
      <dgm:prSet presAssocID="{344025FB-280A-49A3-BAAC-036D0762CA34}" presName="childText" presStyleLbl="conFgAcc1" presStyleIdx="2" presStyleCnt="3">
        <dgm:presLayoutVars>
          <dgm:bulletEnabled val="1"/>
        </dgm:presLayoutVars>
      </dgm:prSet>
      <dgm:spPr/>
    </dgm:pt>
  </dgm:ptLst>
  <dgm:cxnLst>
    <dgm:cxn modelId="{94B11513-4CA0-4014-BC7B-A714A63F7EBB}" type="presOf" srcId="{344025FB-280A-49A3-BAAC-036D0762CA34}" destId="{B75A9C4D-D1BD-433A-903F-50F30E6CC338}" srcOrd="0" destOrd="0" presId="urn:microsoft.com/office/officeart/2005/8/layout/list1"/>
    <dgm:cxn modelId="{5DC58716-6723-4B63-91A9-E8124422D793}" type="presOf" srcId="{E3FE37F7-4428-4DE6-A2FB-F5CFD3E7DD50}" destId="{3180EB04-E185-4EF0-97CA-BC59F4C2F4D7}" srcOrd="1" destOrd="0" presId="urn:microsoft.com/office/officeart/2005/8/layout/list1"/>
    <dgm:cxn modelId="{D8A0551E-A3FC-442B-9503-0340EB3512DB}" type="presOf" srcId="{E264FC66-0D3D-47E1-815A-4E3EC65F6850}" destId="{40B6E574-60D6-4B9B-AAF8-2D3F32D98DC2}" srcOrd="0" destOrd="0" presId="urn:microsoft.com/office/officeart/2005/8/layout/list1"/>
    <dgm:cxn modelId="{66CE9826-7C3F-48BE-A10A-3E042F5BD54B}" srcId="{1B3A3232-5FD5-4767-9C03-F0BBC6E0B399}" destId="{95924D67-B633-429F-9DB1-699530ACFEC0}" srcOrd="1" destOrd="0" parTransId="{6BEE4301-F9D5-45A0-A663-5F8312DE9C8E}" sibTransId="{7BA42722-162D-4BE5-9FD7-C80883386635}"/>
    <dgm:cxn modelId="{ECD58230-B3A6-4567-B9CD-F8CB9939A060}" type="presOf" srcId="{95924D67-B633-429F-9DB1-699530ACFEC0}" destId="{7CCDACCC-66A1-45DA-9FFE-4CCE2A860E3D}" srcOrd="0" destOrd="0" presId="urn:microsoft.com/office/officeart/2005/8/layout/list1"/>
    <dgm:cxn modelId="{CDE82B3F-B9ED-41BE-86BB-49ED74990407}" srcId="{E3FE37F7-4428-4DE6-A2FB-F5CFD3E7DD50}" destId="{183796D1-72B1-40A1-996C-D18353E47E6C}" srcOrd="0" destOrd="0" parTransId="{302482E3-AC34-4FE3-A110-5D4D3DABD128}" sibTransId="{284116E2-FCCE-41CF-AAD2-1E18F43FBA54}"/>
    <dgm:cxn modelId="{6407F465-CD91-4FC6-8A0A-060DF6FC0891}" srcId="{1B3A3232-5FD5-4767-9C03-F0BBC6E0B399}" destId="{E3FE37F7-4428-4DE6-A2FB-F5CFD3E7DD50}" srcOrd="0" destOrd="0" parTransId="{58B828E0-982A-4395-AF65-729CB151D607}" sibTransId="{C3064270-006A-4A7B-BC2F-DE2EA281460D}"/>
    <dgm:cxn modelId="{4D414666-9491-42F6-BEFD-4BCAA6BFACB3}" type="presOf" srcId="{1B3A3232-5FD5-4767-9C03-F0BBC6E0B399}" destId="{E9FA13B9-3111-40D6-9F84-F77D800F0E94}" srcOrd="0" destOrd="0" presId="urn:microsoft.com/office/officeart/2005/8/layout/list1"/>
    <dgm:cxn modelId="{EE42A248-B98B-4764-9716-A9144E51DDC0}" type="presOf" srcId="{183796D1-72B1-40A1-996C-D18353E47E6C}" destId="{484A4C0B-654B-4326-8148-835855ACDA43}" srcOrd="0" destOrd="0" presId="urn:microsoft.com/office/officeart/2005/8/layout/list1"/>
    <dgm:cxn modelId="{AC7E547C-9C04-4DEE-846F-48AE61956161}" type="presOf" srcId="{0D31734A-D9EC-43DC-9634-427A14875FE4}" destId="{DA9A0470-49CA-4AA5-9278-8B547347C5B4}" srcOrd="0" destOrd="0" presId="urn:microsoft.com/office/officeart/2005/8/layout/list1"/>
    <dgm:cxn modelId="{D0E77D90-8B12-49C8-8D99-0A2D94F1E61D}" type="presOf" srcId="{E3FE37F7-4428-4DE6-A2FB-F5CFD3E7DD50}" destId="{97402F2E-9281-491B-BCC4-83AFCA8BE34D}" srcOrd="0" destOrd="0" presId="urn:microsoft.com/office/officeart/2005/8/layout/list1"/>
    <dgm:cxn modelId="{0EE67CA1-6366-4491-B186-FCD09BA6FDA7}" srcId="{1B3A3232-5FD5-4767-9C03-F0BBC6E0B399}" destId="{344025FB-280A-49A3-BAAC-036D0762CA34}" srcOrd="2" destOrd="0" parTransId="{B36F4F3C-3CB5-401D-8330-C3DEF690937E}" sibTransId="{DB3962E5-6B58-4734-9B8C-1DEC5F49F315}"/>
    <dgm:cxn modelId="{84AD33AA-ADFD-4923-9C3B-60A3BC353A33}" srcId="{95924D67-B633-429F-9DB1-699530ACFEC0}" destId="{E264FC66-0D3D-47E1-815A-4E3EC65F6850}" srcOrd="0" destOrd="0" parTransId="{C6684086-42D4-46C7-BC75-D520A7133F3C}" sibTransId="{82D036AB-DE93-4F53-8F06-95C353F3921B}"/>
    <dgm:cxn modelId="{78CFB4BA-71D9-4250-B265-454F76F474CE}" srcId="{344025FB-280A-49A3-BAAC-036D0762CA34}" destId="{0D31734A-D9EC-43DC-9634-427A14875FE4}" srcOrd="0" destOrd="0" parTransId="{14A55E1C-A1CE-4C90-984F-DFFBC05FC858}" sibTransId="{DD4C7842-70B8-4862-A79D-B417C95D95DB}"/>
    <dgm:cxn modelId="{ED2672C0-F01F-4F28-B16A-5E6B9B16041E}" type="presOf" srcId="{344025FB-280A-49A3-BAAC-036D0762CA34}" destId="{B92FC74B-ADA5-4E94-81BB-8B7F7517F39E}" srcOrd="1" destOrd="0" presId="urn:microsoft.com/office/officeart/2005/8/layout/list1"/>
    <dgm:cxn modelId="{1B9D14DD-AE79-4224-B071-FD050E3681F1}" type="presOf" srcId="{95924D67-B633-429F-9DB1-699530ACFEC0}" destId="{1BAA5C8D-455F-4486-BE6D-B2628916FAE3}" srcOrd="1" destOrd="0" presId="urn:microsoft.com/office/officeart/2005/8/layout/list1"/>
    <dgm:cxn modelId="{6DD9538D-F3CE-4365-A677-36F4AFA6B02B}" type="presParOf" srcId="{E9FA13B9-3111-40D6-9F84-F77D800F0E94}" destId="{6D84649A-60E3-479E-B91C-B30010990E3E}" srcOrd="0" destOrd="0" presId="urn:microsoft.com/office/officeart/2005/8/layout/list1"/>
    <dgm:cxn modelId="{036379D9-81C1-4578-AD90-0DA62D177CCA}" type="presParOf" srcId="{6D84649A-60E3-479E-B91C-B30010990E3E}" destId="{97402F2E-9281-491B-BCC4-83AFCA8BE34D}" srcOrd="0" destOrd="0" presId="urn:microsoft.com/office/officeart/2005/8/layout/list1"/>
    <dgm:cxn modelId="{C52D1091-72CD-4632-8384-4163D5DC5F01}" type="presParOf" srcId="{6D84649A-60E3-479E-B91C-B30010990E3E}" destId="{3180EB04-E185-4EF0-97CA-BC59F4C2F4D7}" srcOrd="1" destOrd="0" presId="urn:microsoft.com/office/officeart/2005/8/layout/list1"/>
    <dgm:cxn modelId="{EDE6B462-C0E7-454C-940A-D42C86F7405D}" type="presParOf" srcId="{E9FA13B9-3111-40D6-9F84-F77D800F0E94}" destId="{E8DDD0B3-DE05-4C1E-9A63-7C63AE877FDE}" srcOrd="1" destOrd="0" presId="urn:microsoft.com/office/officeart/2005/8/layout/list1"/>
    <dgm:cxn modelId="{924B03C6-2239-4145-B3FA-E58036552ED0}" type="presParOf" srcId="{E9FA13B9-3111-40D6-9F84-F77D800F0E94}" destId="{484A4C0B-654B-4326-8148-835855ACDA43}" srcOrd="2" destOrd="0" presId="urn:microsoft.com/office/officeart/2005/8/layout/list1"/>
    <dgm:cxn modelId="{B9297F1F-2FB6-496E-B5C4-2DCC3DC2CD53}" type="presParOf" srcId="{E9FA13B9-3111-40D6-9F84-F77D800F0E94}" destId="{256EE3A1-921B-46F7-9240-EC8A942187AA}" srcOrd="3" destOrd="0" presId="urn:microsoft.com/office/officeart/2005/8/layout/list1"/>
    <dgm:cxn modelId="{06381343-5C5E-4658-BB83-CFEABB0BEB6A}" type="presParOf" srcId="{E9FA13B9-3111-40D6-9F84-F77D800F0E94}" destId="{B6D82574-85B9-47BE-BC6F-D0B5EFA367E7}" srcOrd="4" destOrd="0" presId="urn:microsoft.com/office/officeart/2005/8/layout/list1"/>
    <dgm:cxn modelId="{F3114272-87AC-4C50-8E14-50CA4BF8AB0E}" type="presParOf" srcId="{B6D82574-85B9-47BE-BC6F-D0B5EFA367E7}" destId="{7CCDACCC-66A1-45DA-9FFE-4CCE2A860E3D}" srcOrd="0" destOrd="0" presId="urn:microsoft.com/office/officeart/2005/8/layout/list1"/>
    <dgm:cxn modelId="{F2ED143A-9C24-4BEE-8681-06BA7CA7494D}" type="presParOf" srcId="{B6D82574-85B9-47BE-BC6F-D0B5EFA367E7}" destId="{1BAA5C8D-455F-4486-BE6D-B2628916FAE3}" srcOrd="1" destOrd="0" presId="urn:microsoft.com/office/officeart/2005/8/layout/list1"/>
    <dgm:cxn modelId="{37F8A3C9-BA88-4A36-AC6E-438219CA8037}" type="presParOf" srcId="{E9FA13B9-3111-40D6-9F84-F77D800F0E94}" destId="{71BAF91E-ADA6-4940-97AF-455777C92E3A}" srcOrd="5" destOrd="0" presId="urn:microsoft.com/office/officeart/2005/8/layout/list1"/>
    <dgm:cxn modelId="{4C25A17F-80FC-4F08-B502-52CD263D02E1}" type="presParOf" srcId="{E9FA13B9-3111-40D6-9F84-F77D800F0E94}" destId="{40B6E574-60D6-4B9B-AAF8-2D3F32D98DC2}" srcOrd="6" destOrd="0" presId="urn:microsoft.com/office/officeart/2005/8/layout/list1"/>
    <dgm:cxn modelId="{5E60A0E8-424B-45A0-AB5D-42F0E52FA0B0}" type="presParOf" srcId="{E9FA13B9-3111-40D6-9F84-F77D800F0E94}" destId="{5AEFABBE-3FCD-4BE5-AAB8-400B4919C134}" srcOrd="7" destOrd="0" presId="urn:microsoft.com/office/officeart/2005/8/layout/list1"/>
    <dgm:cxn modelId="{64D50C09-E226-45D4-B664-B6C20380B624}" type="presParOf" srcId="{E9FA13B9-3111-40D6-9F84-F77D800F0E94}" destId="{1C9E8725-4B89-4BE4-9022-7A424C0101B6}" srcOrd="8" destOrd="0" presId="urn:microsoft.com/office/officeart/2005/8/layout/list1"/>
    <dgm:cxn modelId="{0E4C848E-FC3B-49C3-8C1D-757A490545D2}" type="presParOf" srcId="{1C9E8725-4B89-4BE4-9022-7A424C0101B6}" destId="{B75A9C4D-D1BD-433A-903F-50F30E6CC338}" srcOrd="0" destOrd="0" presId="urn:microsoft.com/office/officeart/2005/8/layout/list1"/>
    <dgm:cxn modelId="{F9830254-7DE3-41A8-BA0D-D25454364654}" type="presParOf" srcId="{1C9E8725-4B89-4BE4-9022-7A424C0101B6}" destId="{B92FC74B-ADA5-4E94-81BB-8B7F7517F39E}" srcOrd="1" destOrd="0" presId="urn:microsoft.com/office/officeart/2005/8/layout/list1"/>
    <dgm:cxn modelId="{77FFA8A2-0BC0-411D-8A15-3ADFB7017DF9}" type="presParOf" srcId="{E9FA13B9-3111-40D6-9F84-F77D800F0E94}" destId="{0BEF33A9-2512-49E5-8466-415DE4719E94}" srcOrd="9" destOrd="0" presId="urn:microsoft.com/office/officeart/2005/8/layout/list1"/>
    <dgm:cxn modelId="{E77EB4A9-B31B-4F0F-920C-C06621F2D5B0}" type="presParOf" srcId="{E9FA13B9-3111-40D6-9F84-F77D800F0E94}" destId="{DA9A0470-49CA-4AA5-9278-8B547347C5B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552351E-0DA2-447C-B755-98389FD70EB4}" type="doc">
      <dgm:prSet loTypeId="urn:microsoft.com/office/officeart/2005/8/layout/vList2" loCatId="list" qsTypeId="urn:microsoft.com/office/officeart/2005/8/quickstyle/simple3" qsCatId="simple" csTypeId="urn:microsoft.com/office/officeart/2005/8/colors/accent6_2" csCatId="accent6" phldr="1"/>
      <dgm:spPr/>
      <dgm:t>
        <a:bodyPr/>
        <a:lstStyle/>
        <a:p>
          <a:endParaRPr lang="en-US"/>
        </a:p>
      </dgm:t>
    </dgm:pt>
    <dgm:pt modelId="{3CC15CE5-EA6B-4FB4-9801-29CE9435B22F}">
      <dgm:prSet/>
      <dgm:spPr>
        <a:solidFill>
          <a:schemeClr val="accent6">
            <a:lumMod val="20000"/>
            <a:lumOff val="80000"/>
          </a:schemeClr>
        </a:solidFill>
      </dgm:spPr>
      <dgm:t>
        <a:bodyPr/>
        <a:lstStyle/>
        <a:p>
          <a:pPr rtl="0"/>
          <a:r>
            <a:rPr lang="en-US"/>
            <a:t>Communication skills</a:t>
          </a:r>
          <a:endParaRPr lang="fa-IR"/>
        </a:p>
      </dgm:t>
    </dgm:pt>
    <dgm:pt modelId="{8CBEC2F7-78A7-4EAC-A414-87DF9C4A1B72}" type="parTrans" cxnId="{EBCE99DB-05A4-43B0-B0DD-6DB91F0C175E}">
      <dgm:prSet/>
      <dgm:spPr/>
      <dgm:t>
        <a:bodyPr/>
        <a:lstStyle/>
        <a:p>
          <a:endParaRPr lang="en-US"/>
        </a:p>
      </dgm:t>
    </dgm:pt>
    <dgm:pt modelId="{AEA82391-CEC1-4F9A-A10A-EA7E695AF646}" type="sibTrans" cxnId="{EBCE99DB-05A4-43B0-B0DD-6DB91F0C175E}">
      <dgm:prSet/>
      <dgm:spPr/>
      <dgm:t>
        <a:bodyPr/>
        <a:lstStyle/>
        <a:p>
          <a:endParaRPr lang="en-US"/>
        </a:p>
      </dgm:t>
    </dgm:pt>
    <dgm:pt modelId="{AE0EB150-B777-44DA-83BA-F6DF7615F5C1}">
      <dgm:prSet/>
      <dgm:spPr>
        <a:solidFill>
          <a:schemeClr val="accent6">
            <a:lumMod val="20000"/>
            <a:lumOff val="80000"/>
          </a:schemeClr>
        </a:solidFill>
      </dgm:spPr>
      <dgm:t>
        <a:bodyPr/>
        <a:lstStyle/>
        <a:p>
          <a:pPr rtl="0"/>
          <a:r>
            <a:rPr lang="en-US" dirty="0"/>
            <a:t>Short Term, Structured, Psychoeducational Intervention</a:t>
          </a:r>
          <a:endParaRPr lang="fa-IR" dirty="0"/>
        </a:p>
      </dgm:t>
    </dgm:pt>
    <dgm:pt modelId="{CD2F118C-5245-4F07-B211-0F21604B348E}" type="parTrans" cxnId="{25B361E2-B6DE-407A-8B62-07390A78E815}">
      <dgm:prSet/>
      <dgm:spPr/>
      <dgm:t>
        <a:bodyPr/>
        <a:lstStyle/>
        <a:p>
          <a:endParaRPr lang="en-US"/>
        </a:p>
      </dgm:t>
    </dgm:pt>
    <dgm:pt modelId="{138DEDA1-8A64-475F-9B37-6A639FA27EA9}" type="sibTrans" cxnId="{25B361E2-B6DE-407A-8B62-07390A78E815}">
      <dgm:prSet/>
      <dgm:spPr/>
      <dgm:t>
        <a:bodyPr/>
        <a:lstStyle/>
        <a:p>
          <a:endParaRPr lang="en-US"/>
        </a:p>
      </dgm:t>
    </dgm:pt>
    <dgm:pt modelId="{56B70ACB-BDE8-4051-AF94-95A5716EDD0A}">
      <dgm:prSet/>
      <dgm:spPr>
        <a:solidFill>
          <a:schemeClr val="accent6">
            <a:lumMod val="20000"/>
            <a:lumOff val="80000"/>
          </a:schemeClr>
        </a:solidFill>
      </dgm:spPr>
      <dgm:t>
        <a:bodyPr/>
        <a:lstStyle/>
        <a:p>
          <a:pPr rtl="0"/>
          <a:r>
            <a:rPr lang="en-US" dirty="0"/>
            <a:t>Supportive Psychotherapy</a:t>
          </a:r>
          <a:endParaRPr lang="fa-IR" dirty="0"/>
        </a:p>
      </dgm:t>
    </dgm:pt>
    <dgm:pt modelId="{2393ED9A-43CF-4422-955A-AFC8E1466ECF}" type="parTrans" cxnId="{77011FFB-48F3-4686-8B35-34EAC813D3EC}">
      <dgm:prSet/>
      <dgm:spPr/>
      <dgm:t>
        <a:bodyPr/>
        <a:lstStyle/>
        <a:p>
          <a:endParaRPr lang="en-US"/>
        </a:p>
      </dgm:t>
    </dgm:pt>
    <dgm:pt modelId="{F662A949-C1A6-4DD6-B47B-95AA57ECD324}" type="sibTrans" cxnId="{77011FFB-48F3-4686-8B35-34EAC813D3EC}">
      <dgm:prSet/>
      <dgm:spPr/>
      <dgm:t>
        <a:bodyPr/>
        <a:lstStyle/>
        <a:p>
          <a:endParaRPr lang="en-US"/>
        </a:p>
      </dgm:t>
    </dgm:pt>
    <dgm:pt modelId="{04A61447-8B28-4DCC-AFC5-05BE742A558B}">
      <dgm:prSet/>
      <dgm:spPr>
        <a:solidFill>
          <a:schemeClr val="accent6">
            <a:lumMod val="20000"/>
            <a:lumOff val="80000"/>
          </a:schemeClr>
        </a:solidFill>
      </dgm:spPr>
      <dgm:t>
        <a:bodyPr/>
        <a:lstStyle/>
        <a:p>
          <a:pPr rtl="0"/>
          <a:r>
            <a:rPr lang="en-US"/>
            <a:t>Skills in Ethical and Spiritual Issues</a:t>
          </a:r>
          <a:endParaRPr lang="fa-IR"/>
        </a:p>
      </dgm:t>
    </dgm:pt>
    <dgm:pt modelId="{CD0DDA88-0FBE-4241-9144-B3D128843B7A}" type="parTrans" cxnId="{D5312319-48A5-4ABB-96E4-1497AA61B2E8}">
      <dgm:prSet/>
      <dgm:spPr/>
      <dgm:t>
        <a:bodyPr/>
        <a:lstStyle/>
        <a:p>
          <a:endParaRPr lang="en-US"/>
        </a:p>
      </dgm:t>
    </dgm:pt>
    <dgm:pt modelId="{54CAE628-10F7-453A-9639-CA1EE8BD5B56}" type="sibTrans" cxnId="{D5312319-48A5-4ABB-96E4-1497AA61B2E8}">
      <dgm:prSet/>
      <dgm:spPr/>
      <dgm:t>
        <a:bodyPr/>
        <a:lstStyle/>
        <a:p>
          <a:endParaRPr lang="en-US"/>
        </a:p>
      </dgm:t>
    </dgm:pt>
    <dgm:pt modelId="{6E7003E5-DFE8-4206-90D8-51F53A428611}" type="pres">
      <dgm:prSet presAssocID="{5552351E-0DA2-447C-B755-98389FD70EB4}" presName="linear" presStyleCnt="0">
        <dgm:presLayoutVars>
          <dgm:animLvl val="lvl"/>
          <dgm:resizeHandles val="exact"/>
        </dgm:presLayoutVars>
      </dgm:prSet>
      <dgm:spPr/>
    </dgm:pt>
    <dgm:pt modelId="{809CE399-9296-4EF8-AD21-CCB982EE1B76}" type="pres">
      <dgm:prSet presAssocID="{3CC15CE5-EA6B-4FB4-9801-29CE9435B22F}" presName="parentText" presStyleLbl="node1" presStyleIdx="0" presStyleCnt="4">
        <dgm:presLayoutVars>
          <dgm:chMax val="0"/>
          <dgm:bulletEnabled val="1"/>
        </dgm:presLayoutVars>
      </dgm:prSet>
      <dgm:spPr/>
    </dgm:pt>
    <dgm:pt modelId="{7CD68700-B981-44AB-8032-12CF16F9CDCC}" type="pres">
      <dgm:prSet presAssocID="{AEA82391-CEC1-4F9A-A10A-EA7E695AF646}" presName="spacer" presStyleCnt="0"/>
      <dgm:spPr/>
    </dgm:pt>
    <dgm:pt modelId="{D5CD0449-2383-434F-B6B3-07C69111B0FC}" type="pres">
      <dgm:prSet presAssocID="{AE0EB150-B777-44DA-83BA-F6DF7615F5C1}" presName="parentText" presStyleLbl="node1" presStyleIdx="1" presStyleCnt="4">
        <dgm:presLayoutVars>
          <dgm:chMax val="0"/>
          <dgm:bulletEnabled val="1"/>
        </dgm:presLayoutVars>
      </dgm:prSet>
      <dgm:spPr/>
    </dgm:pt>
    <dgm:pt modelId="{20647E68-D1A4-4BE1-9F46-7BF5A4B42DE0}" type="pres">
      <dgm:prSet presAssocID="{138DEDA1-8A64-475F-9B37-6A639FA27EA9}" presName="spacer" presStyleCnt="0"/>
      <dgm:spPr/>
    </dgm:pt>
    <dgm:pt modelId="{9A9A7593-295C-49E5-BCE7-7065BC35024F}" type="pres">
      <dgm:prSet presAssocID="{56B70ACB-BDE8-4051-AF94-95A5716EDD0A}" presName="parentText" presStyleLbl="node1" presStyleIdx="2" presStyleCnt="4">
        <dgm:presLayoutVars>
          <dgm:chMax val="0"/>
          <dgm:bulletEnabled val="1"/>
        </dgm:presLayoutVars>
      </dgm:prSet>
      <dgm:spPr/>
    </dgm:pt>
    <dgm:pt modelId="{C1794C05-543A-4159-B4A5-FC87D19607FD}" type="pres">
      <dgm:prSet presAssocID="{F662A949-C1A6-4DD6-B47B-95AA57ECD324}" presName="spacer" presStyleCnt="0"/>
      <dgm:spPr/>
    </dgm:pt>
    <dgm:pt modelId="{D6A9CDEC-7DB0-4201-B8DF-F8C45BDB03BD}" type="pres">
      <dgm:prSet presAssocID="{04A61447-8B28-4DCC-AFC5-05BE742A558B}" presName="parentText" presStyleLbl="node1" presStyleIdx="3" presStyleCnt="4">
        <dgm:presLayoutVars>
          <dgm:chMax val="0"/>
          <dgm:bulletEnabled val="1"/>
        </dgm:presLayoutVars>
      </dgm:prSet>
      <dgm:spPr/>
    </dgm:pt>
  </dgm:ptLst>
  <dgm:cxnLst>
    <dgm:cxn modelId="{CCC83909-2274-40E2-A53D-C47B13A15B23}" type="presOf" srcId="{3CC15CE5-EA6B-4FB4-9801-29CE9435B22F}" destId="{809CE399-9296-4EF8-AD21-CCB982EE1B76}" srcOrd="0" destOrd="0" presId="urn:microsoft.com/office/officeart/2005/8/layout/vList2"/>
    <dgm:cxn modelId="{D5312319-48A5-4ABB-96E4-1497AA61B2E8}" srcId="{5552351E-0DA2-447C-B755-98389FD70EB4}" destId="{04A61447-8B28-4DCC-AFC5-05BE742A558B}" srcOrd="3" destOrd="0" parTransId="{CD0DDA88-0FBE-4241-9144-B3D128843B7A}" sibTransId="{54CAE628-10F7-453A-9639-CA1EE8BD5B56}"/>
    <dgm:cxn modelId="{81ECEB34-50ED-46F8-A116-525DF0757186}" type="presOf" srcId="{AE0EB150-B777-44DA-83BA-F6DF7615F5C1}" destId="{D5CD0449-2383-434F-B6B3-07C69111B0FC}" srcOrd="0" destOrd="0" presId="urn:microsoft.com/office/officeart/2005/8/layout/vList2"/>
    <dgm:cxn modelId="{13284437-F75A-4088-B7F5-4137EB45AF55}" type="presOf" srcId="{5552351E-0DA2-447C-B755-98389FD70EB4}" destId="{6E7003E5-DFE8-4206-90D8-51F53A428611}" srcOrd="0" destOrd="0" presId="urn:microsoft.com/office/officeart/2005/8/layout/vList2"/>
    <dgm:cxn modelId="{FCD3287C-0DEF-43E0-B1C9-03FC1529C81E}" type="presOf" srcId="{04A61447-8B28-4DCC-AFC5-05BE742A558B}" destId="{D6A9CDEC-7DB0-4201-B8DF-F8C45BDB03BD}" srcOrd="0" destOrd="0" presId="urn:microsoft.com/office/officeart/2005/8/layout/vList2"/>
    <dgm:cxn modelId="{BFE84BA5-476E-4C0C-8CE6-A99DBA710275}" type="presOf" srcId="{56B70ACB-BDE8-4051-AF94-95A5716EDD0A}" destId="{9A9A7593-295C-49E5-BCE7-7065BC35024F}" srcOrd="0" destOrd="0" presId="urn:microsoft.com/office/officeart/2005/8/layout/vList2"/>
    <dgm:cxn modelId="{EBCE99DB-05A4-43B0-B0DD-6DB91F0C175E}" srcId="{5552351E-0DA2-447C-B755-98389FD70EB4}" destId="{3CC15CE5-EA6B-4FB4-9801-29CE9435B22F}" srcOrd="0" destOrd="0" parTransId="{8CBEC2F7-78A7-4EAC-A414-87DF9C4A1B72}" sibTransId="{AEA82391-CEC1-4F9A-A10A-EA7E695AF646}"/>
    <dgm:cxn modelId="{25B361E2-B6DE-407A-8B62-07390A78E815}" srcId="{5552351E-0DA2-447C-B755-98389FD70EB4}" destId="{AE0EB150-B777-44DA-83BA-F6DF7615F5C1}" srcOrd="1" destOrd="0" parTransId="{CD2F118C-5245-4F07-B211-0F21604B348E}" sibTransId="{138DEDA1-8A64-475F-9B37-6A639FA27EA9}"/>
    <dgm:cxn modelId="{77011FFB-48F3-4686-8B35-34EAC813D3EC}" srcId="{5552351E-0DA2-447C-B755-98389FD70EB4}" destId="{56B70ACB-BDE8-4051-AF94-95A5716EDD0A}" srcOrd="2" destOrd="0" parTransId="{2393ED9A-43CF-4422-955A-AFC8E1466ECF}" sibTransId="{F662A949-C1A6-4DD6-B47B-95AA57ECD324}"/>
    <dgm:cxn modelId="{E4B612DF-F006-4D34-BAA2-2D42BB66A35D}" type="presParOf" srcId="{6E7003E5-DFE8-4206-90D8-51F53A428611}" destId="{809CE399-9296-4EF8-AD21-CCB982EE1B76}" srcOrd="0" destOrd="0" presId="urn:microsoft.com/office/officeart/2005/8/layout/vList2"/>
    <dgm:cxn modelId="{6347FCA0-B34E-4C08-9AF6-A30DF11D0755}" type="presParOf" srcId="{6E7003E5-DFE8-4206-90D8-51F53A428611}" destId="{7CD68700-B981-44AB-8032-12CF16F9CDCC}" srcOrd="1" destOrd="0" presId="urn:microsoft.com/office/officeart/2005/8/layout/vList2"/>
    <dgm:cxn modelId="{1C25C141-4A82-4413-ABCE-357C7CE69FA4}" type="presParOf" srcId="{6E7003E5-DFE8-4206-90D8-51F53A428611}" destId="{D5CD0449-2383-434F-B6B3-07C69111B0FC}" srcOrd="2" destOrd="0" presId="urn:microsoft.com/office/officeart/2005/8/layout/vList2"/>
    <dgm:cxn modelId="{795E2B99-C77D-46B6-A6CE-188D779DE768}" type="presParOf" srcId="{6E7003E5-DFE8-4206-90D8-51F53A428611}" destId="{20647E68-D1A4-4BE1-9F46-7BF5A4B42DE0}" srcOrd="3" destOrd="0" presId="urn:microsoft.com/office/officeart/2005/8/layout/vList2"/>
    <dgm:cxn modelId="{ED45BBA6-AE20-4FFC-8ED4-3C4A02717E0F}" type="presParOf" srcId="{6E7003E5-DFE8-4206-90D8-51F53A428611}" destId="{9A9A7593-295C-49E5-BCE7-7065BC35024F}" srcOrd="4" destOrd="0" presId="urn:microsoft.com/office/officeart/2005/8/layout/vList2"/>
    <dgm:cxn modelId="{7464FA48-2C93-4889-9E97-E547A7F43A35}" type="presParOf" srcId="{6E7003E5-DFE8-4206-90D8-51F53A428611}" destId="{C1794C05-543A-4159-B4A5-FC87D19607FD}" srcOrd="5" destOrd="0" presId="urn:microsoft.com/office/officeart/2005/8/layout/vList2"/>
    <dgm:cxn modelId="{9DE702A4-E3B6-4522-AF95-0CF2E92BE7A8}" type="presParOf" srcId="{6E7003E5-DFE8-4206-90D8-51F53A428611}" destId="{D6A9CDEC-7DB0-4201-B8DF-F8C45BDB03B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B2BF77-DCB1-4776-9D4B-741CBA5D5C53}">
      <dsp:nvSpPr>
        <dsp:cNvPr id="0" name=""/>
        <dsp:cNvSpPr/>
      </dsp:nvSpPr>
      <dsp:spPr>
        <a:xfrm>
          <a:off x="0" y="36030"/>
          <a:ext cx="11089178" cy="219960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kern="1200" dirty="0"/>
            <a:t>The term is used when mental factors cause physical symptoms but where there is no physical disease.</a:t>
          </a:r>
          <a:endParaRPr lang="fa-IR" sz="4000" kern="1200" dirty="0"/>
        </a:p>
      </dsp:txBody>
      <dsp:txXfrm>
        <a:off x="107376" y="143406"/>
        <a:ext cx="10874426" cy="1984848"/>
      </dsp:txXfrm>
    </dsp:sp>
    <dsp:sp modelId="{03A1D5FD-A02C-4794-8E57-878BA098D485}">
      <dsp:nvSpPr>
        <dsp:cNvPr id="0" name=""/>
        <dsp:cNvSpPr/>
      </dsp:nvSpPr>
      <dsp:spPr>
        <a:xfrm>
          <a:off x="0" y="2350830"/>
          <a:ext cx="11089178" cy="219960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kern="1200" dirty="0"/>
            <a:t>Somatization or Somatoform disorders</a:t>
          </a:r>
          <a:endParaRPr lang="fa-IR" sz="4000" kern="1200" dirty="0"/>
        </a:p>
      </dsp:txBody>
      <dsp:txXfrm>
        <a:off x="107376" y="2458206"/>
        <a:ext cx="10874426" cy="198484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633E3-CECC-4501-B9AA-B050C4ED4B47}">
      <dsp:nvSpPr>
        <dsp:cNvPr id="0" name=""/>
        <dsp:cNvSpPr/>
      </dsp:nvSpPr>
      <dsp:spPr>
        <a:xfrm>
          <a:off x="0" y="567660"/>
          <a:ext cx="11105804" cy="79150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a:t>Communication with Terminally Ill Patients and Their Relatives </a:t>
          </a:r>
          <a:endParaRPr lang="fa-IR" sz="3300" kern="1200"/>
        </a:p>
      </dsp:txBody>
      <dsp:txXfrm>
        <a:off x="38638" y="606298"/>
        <a:ext cx="11028528" cy="714229"/>
      </dsp:txXfrm>
    </dsp:sp>
    <dsp:sp modelId="{C8210FC0-D4EC-4F1E-90BB-122FF8B7541F}">
      <dsp:nvSpPr>
        <dsp:cNvPr id="0" name=""/>
        <dsp:cNvSpPr/>
      </dsp:nvSpPr>
      <dsp:spPr>
        <a:xfrm>
          <a:off x="0" y="1454205"/>
          <a:ext cx="11105804" cy="79150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dirty="0"/>
            <a:t>Care and Management of the Patient at the End of Life</a:t>
          </a:r>
          <a:endParaRPr lang="fa-IR" sz="3300" kern="1200" dirty="0"/>
        </a:p>
      </dsp:txBody>
      <dsp:txXfrm>
        <a:off x="38638" y="1492843"/>
        <a:ext cx="11028528" cy="714229"/>
      </dsp:txXfrm>
    </dsp:sp>
    <dsp:sp modelId="{2FB8E6B2-3B9F-45BF-B55C-40A9D3556C0F}">
      <dsp:nvSpPr>
        <dsp:cNvPr id="0" name=""/>
        <dsp:cNvSpPr/>
      </dsp:nvSpPr>
      <dsp:spPr>
        <a:xfrm>
          <a:off x="0" y="2340750"/>
          <a:ext cx="11105804" cy="79150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a:t>Understanding and Managing Bereavement</a:t>
          </a:r>
          <a:endParaRPr lang="fa-IR" sz="3300" kern="1200"/>
        </a:p>
      </dsp:txBody>
      <dsp:txXfrm>
        <a:off x="38638" y="2379388"/>
        <a:ext cx="11028528" cy="714229"/>
      </dsp:txXfrm>
    </dsp:sp>
    <dsp:sp modelId="{15793A65-47E3-4E1B-84C9-88C6753AAF38}">
      <dsp:nvSpPr>
        <dsp:cNvPr id="0" name=""/>
        <dsp:cNvSpPr/>
      </dsp:nvSpPr>
      <dsp:spPr>
        <a:xfrm>
          <a:off x="0" y="3227295"/>
          <a:ext cx="11105804" cy="79150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a:t>Burnout and Symptoms of Stress in Staff </a:t>
          </a:r>
          <a:endParaRPr lang="fa-IR" sz="3300" kern="1200"/>
        </a:p>
      </dsp:txBody>
      <dsp:txXfrm>
        <a:off x="38638" y="3265933"/>
        <a:ext cx="11028528" cy="71422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316AB-1773-48AF-BCAF-255C3725AD61}">
      <dsp:nvSpPr>
        <dsp:cNvPr id="0" name=""/>
        <dsp:cNvSpPr/>
      </dsp:nvSpPr>
      <dsp:spPr>
        <a:xfrm>
          <a:off x="2998181" y="0"/>
          <a:ext cx="5702415" cy="5702415"/>
        </a:xfrm>
        <a:prstGeom prst="ellips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Normal Population </a:t>
          </a:r>
        </a:p>
        <a:p>
          <a:pPr marL="0" lvl="0" indent="0" algn="ctr" defTabSz="622300" rtl="0">
            <a:lnSpc>
              <a:spcPct val="90000"/>
            </a:lnSpc>
            <a:spcBef>
              <a:spcPct val="0"/>
            </a:spcBef>
            <a:spcAft>
              <a:spcPct val="35000"/>
            </a:spcAft>
            <a:buNone/>
          </a:pPr>
          <a:r>
            <a:rPr lang="en-US" sz="1400" kern="1200" dirty="0"/>
            <a:t>bodily complains</a:t>
          </a:r>
          <a:endParaRPr lang="fa-IR" sz="1400" kern="1200" dirty="0"/>
        </a:p>
      </dsp:txBody>
      <dsp:txXfrm>
        <a:off x="5052191" y="285120"/>
        <a:ext cx="1594395" cy="855362"/>
      </dsp:txXfrm>
    </dsp:sp>
    <dsp:sp modelId="{931FF5EE-AC15-4A27-9AB2-FD5957E4AA7D}">
      <dsp:nvSpPr>
        <dsp:cNvPr id="0" name=""/>
        <dsp:cNvSpPr/>
      </dsp:nvSpPr>
      <dsp:spPr>
        <a:xfrm>
          <a:off x="3568423" y="1140482"/>
          <a:ext cx="4561932" cy="4561932"/>
        </a:xfrm>
        <a:prstGeom prst="ellipse">
          <a:avLst/>
        </a:prstGeom>
        <a:gradFill rotWithShape="0">
          <a:gsLst>
            <a:gs pos="0">
              <a:schemeClr val="accent5">
                <a:hueOff val="-2451115"/>
                <a:satOff val="-3409"/>
                <a:lumOff val="-1307"/>
                <a:alphaOff val="0"/>
                <a:lumMod val="110000"/>
                <a:satMod val="105000"/>
                <a:tint val="67000"/>
              </a:schemeClr>
            </a:gs>
            <a:gs pos="50000">
              <a:schemeClr val="accent5">
                <a:hueOff val="-2451115"/>
                <a:satOff val="-3409"/>
                <a:lumOff val="-1307"/>
                <a:alphaOff val="0"/>
                <a:lumMod val="105000"/>
                <a:satMod val="103000"/>
                <a:tint val="73000"/>
              </a:schemeClr>
            </a:gs>
            <a:gs pos="100000">
              <a:schemeClr val="accent5">
                <a:hueOff val="-2451115"/>
                <a:satOff val="-3409"/>
                <a:lumOff val="-130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n-US" sz="1500" kern="1200" dirty="0"/>
            <a:t>Stress related bodily distresses</a:t>
          </a:r>
          <a:endParaRPr lang="fa-IR" sz="1500" kern="1200" dirty="0"/>
        </a:p>
      </dsp:txBody>
      <dsp:txXfrm>
        <a:off x="5052191" y="1414198"/>
        <a:ext cx="1594395" cy="821147"/>
      </dsp:txXfrm>
    </dsp:sp>
    <dsp:sp modelId="{2B0A6711-0516-4C25-B960-531DF798DB52}">
      <dsp:nvSpPr>
        <dsp:cNvPr id="0" name=""/>
        <dsp:cNvSpPr/>
      </dsp:nvSpPr>
      <dsp:spPr>
        <a:xfrm>
          <a:off x="4138664" y="2280965"/>
          <a:ext cx="3421449" cy="3421449"/>
        </a:xfrm>
        <a:prstGeom prst="ellipse">
          <a:avLst/>
        </a:prstGeom>
        <a:gradFill rotWithShape="0">
          <a:gsLst>
            <a:gs pos="0">
              <a:schemeClr val="accent5">
                <a:hueOff val="-4902230"/>
                <a:satOff val="-6819"/>
                <a:lumOff val="-2615"/>
                <a:alphaOff val="0"/>
                <a:lumMod val="110000"/>
                <a:satMod val="105000"/>
                <a:tint val="67000"/>
              </a:schemeClr>
            </a:gs>
            <a:gs pos="50000">
              <a:schemeClr val="accent5">
                <a:hueOff val="-4902230"/>
                <a:satOff val="-6819"/>
                <a:lumOff val="-2615"/>
                <a:alphaOff val="0"/>
                <a:lumMod val="105000"/>
                <a:satMod val="103000"/>
                <a:tint val="73000"/>
              </a:schemeClr>
            </a:gs>
            <a:gs pos="100000">
              <a:schemeClr val="accent5">
                <a:hueOff val="-4902230"/>
                <a:satOff val="-6819"/>
                <a:lumOff val="-261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n-US" sz="1500" kern="1200" dirty="0"/>
            <a:t>Somatization in </a:t>
          </a:r>
          <a:r>
            <a:rPr lang="en-US" sz="1300" kern="1200" dirty="0"/>
            <a:t>psychiatric disorders </a:t>
          </a:r>
          <a:r>
            <a:rPr lang="en-US" sz="1200" kern="1200" dirty="0"/>
            <a:t>(Depression, Anxiety)</a:t>
          </a:r>
          <a:endParaRPr lang="fa-IR" sz="1200" kern="1200" dirty="0"/>
        </a:p>
      </dsp:txBody>
      <dsp:txXfrm>
        <a:off x="5052191" y="2537574"/>
        <a:ext cx="1594395" cy="769826"/>
      </dsp:txXfrm>
    </dsp:sp>
    <dsp:sp modelId="{5C66E914-8242-40B9-AE5E-FCCBBC765FC7}">
      <dsp:nvSpPr>
        <dsp:cNvPr id="0" name=""/>
        <dsp:cNvSpPr/>
      </dsp:nvSpPr>
      <dsp:spPr>
        <a:xfrm>
          <a:off x="4708906" y="3421449"/>
          <a:ext cx="2280966" cy="2280966"/>
        </a:xfrm>
        <a:prstGeom prst="ellipse">
          <a:avLst/>
        </a:prstGeom>
        <a:solidFill>
          <a:schemeClr val="accent2">
            <a:lumMod val="40000"/>
            <a:lumOff val="6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DSM Somatoform disorders (Functional syndromes)</a:t>
          </a:r>
          <a:endParaRPr lang="fa-IR" sz="1400" kern="1200" dirty="0"/>
        </a:p>
      </dsp:txBody>
      <dsp:txXfrm>
        <a:off x="5042945" y="3991690"/>
        <a:ext cx="1612886" cy="114048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689F8-B6E2-48DF-8051-8F27FD30D698}">
      <dsp:nvSpPr>
        <dsp:cNvPr id="0" name=""/>
        <dsp:cNvSpPr/>
      </dsp:nvSpPr>
      <dsp:spPr>
        <a:xfrm>
          <a:off x="380372" y="1781"/>
          <a:ext cx="10843822" cy="190954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kern="1200" dirty="0"/>
            <a:t>Psychological factors precipitating medical symptoms</a:t>
          </a:r>
          <a:endParaRPr lang="fa-IR" sz="3600" kern="1200" dirty="0"/>
        </a:p>
      </dsp:txBody>
      <dsp:txXfrm>
        <a:off x="436301" y="57710"/>
        <a:ext cx="10731964" cy="1797682"/>
      </dsp:txXfrm>
    </dsp:sp>
    <dsp:sp modelId="{1CEF083C-DAD0-4BCD-B2B6-24185BE42B04}">
      <dsp:nvSpPr>
        <dsp:cNvPr id="0" name=""/>
        <dsp:cNvSpPr/>
      </dsp:nvSpPr>
      <dsp:spPr>
        <a:xfrm>
          <a:off x="2078679" y="1911322"/>
          <a:ext cx="3723604" cy="763816"/>
        </a:xfrm>
        <a:custGeom>
          <a:avLst/>
          <a:gdLst/>
          <a:ahLst/>
          <a:cxnLst/>
          <a:rect l="0" t="0" r="0" b="0"/>
          <a:pathLst>
            <a:path>
              <a:moveTo>
                <a:pt x="3723604" y="0"/>
              </a:moveTo>
              <a:lnTo>
                <a:pt x="3723604" y="381908"/>
              </a:lnTo>
              <a:lnTo>
                <a:pt x="0" y="381908"/>
              </a:lnTo>
              <a:lnTo>
                <a:pt x="0" y="763816"/>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3D0759-966B-444D-A5DE-D2B193BACB5F}">
      <dsp:nvSpPr>
        <dsp:cNvPr id="0" name=""/>
        <dsp:cNvSpPr/>
      </dsp:nvSpPr>
      <dsp:spPr>
        <a:xfrm>
          <a:off x="646523" y="2675138"/>
          <a:ext cx="2864310" cy="190954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kern="1200" dirty="0"/>
            <a:t>Medically Unexplained Symptoms</a:t>
          </a:r>
          <a:endParaRPr lang="fa-IR" sz="3600" kern="1200" dirty="0"/>
        </a:p>
      </dsp:txBody>
      <dsp:txXfrm>
        <a:off x="702452" y="2731067"/>
        <a:ext cx="2752452" cy="1797682"/>
      </dsp:txXfrm>
    </dsp:sp>
    <dsp:sp modelId="{A0372772-D271-48B1-9E0B-B7A27710A209}">
      <dsp:nvSpPr>
        <dsp:cNvPr id="0" name=""/>
        <dsp:cNvSpPr/>
      </dsp:nvSpPr>
      <dsp:spPr>
        <a:xfrm>
          <a:off x="5756563" y="1911322"/>
          <a:ext cx="91440" cy="763816"/>
        </a:xfrm>
        <a:custGeom>
          <a:avLst/>
          <a:gdLst/>
          <a:ahLst/>
          <a:cxnLst/>
          <a:rect l="0" t="0" r="0" b="0"/>
          <a:pathLst>
            <a:path>
              <a:moveTo>
                <a:pt x="45720" y="0"/>
              </a:moveTo>
              <a:lnTo>
                <a:pt x="45720" y="763816"/>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5AFDF6-6BDD-4863-86E4-37F03AFE0D32}">
      <dsp:nvSpPr>
        <dsp:cNvPr id="0" name=""/>
        <dsp:cNvSpPr/>
      </dsp:nvSpPr>
      <dsp:spPr>
        <a:xfrm>
          <a:off x="4370128" y="2675138"/>
          <a:ext cx="2864310" cy="190954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kern="1200" dirty="0"/>
            <a:t>Idiopathic Somatic Symptoms</a:t>
          </a:r>
          <a:endParaRPr lang="fa-IR" sz="3600" kern="1200" dirty="0"/>
        </a:p>
      </dsp:txBody>
      <dsp:txXfrm>
        <a:off x="4426057" y="2731067"/>
        <a:ext cx="2752452" cy="1797682"/>
      </dsp:txXfrm>
    </dsp:sp>
    <dsp:sp modelId="{5903620D-D2ED-4C2D-889C-E33A2F355113}">
      <dsp:nvSpPr>
        <dsp:cNvPr id="0" name=""/>
        <dsp:cNvSpPr/>
      </dsp:nvSpPr>
      <dsp:spPr>
        <a:xfrm>
          <a:off x="5802283" y="1911322"/>
          <a:ext cx="3723604" cy="763816"/>
        </a:xfrm>
        <a:custGeom>
          <a:avLst/>
          <a:gdLst/>
          <a:ahLst/>
          <a:cxnLst/>
          <a:rect l="0" t="0" r="0" b="0"/>
          <a:pathLst>
            <a:path>
              <a:moveTo>
                <a:pt x="0" y="0"/>
              </a:moveTo>
              <a:lnTo>
                <a:pt x="0" y="381908"/>
              </a:lnTo>
              <a:lnTo>
                <a:pt x="3723604" y="381908"/>
              </a:lnTo>
              <a:lnTo>
                <a:pt x="3723604" y="763816"/>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D318E4-CC0D-4266-84D2-5C61D1A8B08E}">
      <dsp:nvSpPr>
        <dsp:cNvPr id="0" name=""/>
        <dsp:cNvSpPr/>
      </dsp:nvSpPr>
      <dsp:spPr>
        <a:xfrm>
          <a:off x="8093732" y="2675138"/>
          <a:ext cx="2864310" cy="190954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i="0" kern="1200" dirty="0"/>
            <a:t>Functional Somatic</a:t>
          </a:r>
          <a:br>
            <a:rPr lang="en-US" sz="3600" i="0" kern="1200" dirty="0"/>
          </a:br>
          <a:r>
            <a:rPr lang="en-US" sz="3600" i="0" kern="1200" dirty="0"/>
            <a:t>Symptoms</a:t>
          </a:r>
          <a:endParaRPr lang="en-US" sz="3600" kern="1200" dirty="0"/>
        </a:p>
      </dsp:txBody>
      <dsp:txXfrm>
        <a:off x="8149661" y="2731067"/>
        <a:ext cx="2752452" cy="179768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086C0C-D291-432D-BA29-8F447148EC6F}">
      <dsp:nvSpPr>
        <dsp:cNvPr id="0" name=""/>
        <dsp:cNvSpPr/>
      </dsp:nvSpPr>
      <dsp:spPr>
        <a:xfrm>
          <a:off x="0" y="481666"/>
          <a:ext cx="10906298" cy="1152029"/>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dirty="0">
              <a:cs typeface="+mn-cs"/>
            </a:rPr>
            <a:t>Consist of clusters of “idiopathic” physical symptoms.</a:t>
          </a:r>
          <a:endParaRPr lang="fa-IR" sz="2900" kern="1200" dirty="0">
            <a:cs typeface="+mn-cs"/>
          </a:endParaRPr>
        </a:p>
      </dsp:txBody>
      <dsp:txXfrm>
        <a:off x="56237" y="537903"/>
        <a:ext cx="10793824" cy="1039555"/>
      </dsp:txXfrm>
    </dsp:sp>
    <dsp:sp modelId="{49BD8C33-7A51-49C8-8815-A1EB4FD92E6C}">
      <dsp:nvSpPr>
        <dsp:cNvPr id="0" name=""/>
        <dsp:cNvSpPr/>
      </dsp:nvSpPr>
      <dsp:spPr>
        <a:xfrm>
          <a:off x="0" y="1717215"/>
          <a:ext cx="10906298" cy="1152029"/>
        </a:xfrm>
        <a:prstGeom prst="roundRect">
          <a:avLst/>
        </a:prstGeom>
        <a:solidFill>
          <a:schemeClr val="accent2">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dirty="0"/>
            <a:t>Live is shadowed by disproportionate and excessive thoughts, feelings, and behaviors that center on the perceived somatic sensations.</a:t>
          </a:r>
          <a:endParaRPr lang="fa-IR" sz="2900" kern="1200" dirty="0"/>
        </a:p>
      </dsp:txBody>
      <dsp:txXfrm>
        <a:off x="56237" y="1773452"/>
        <a:ext cx="10793824" cy="1039555"/>
      </dsp:txXfrm>
    </dsp:sp>
    <dsp:sp modelId="{BB09C53A-7AA1-4F32-8B8C-7DB3A64A79DA}">
      <dsp:nvSpPr>
        <dsp:cNvPr id="0" name=""/>
        <dsp:cNvSpPr/>
      </dsp:nvSpPr>
      <dsp:spPr>
        <a:xfrm>
          <a:off x="0" y="2952765"/>
          <a:ext cx="10906298" cy="1152029"/>
        </a:xfrm>
        <a:prstGeom prst="roundRect">
          <a:avLst/>
        </a:prstGeom>
        <a:solidFill>
          <a:schemeClr val="accent5">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dirty="0"/>
            <a:t>Are “legitimately” used in many specialties</a:t>
          </a:r>
          <a:endParaRPr lang="fa-IR" sz="2900" kern="1200" dirty="0"/>
        </a:p>
      </dsp:txBody>
      <dsp:txXfrm>
        <a:off x="56237" y="3009002"/>
        <a:ext cx="10793824" cy="103955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C4F29A-B056-4C63-ABA1-8A4C5EA7CEC7}">
      <dsp:nvSpPr>
        <dsp:cNvPr id="0" name=""/>
        <dsp:cNvSpPr/>
      </dsp:nvSpPr>
      <dsp:spPr>
        <a:xfrm>
          <a:off x="0" y="428070"/>
          <a:ext cx="11039302" cy="1151279"/>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rtl="0">
            <a:lnSpc>
              <a:spcPct val="90000"/>
            </a:lnSpc>
            <a:spcBef>
              <a:spcPct val="0"/>
            </a:spcBef>
            <a:spcAft>
              <a:spcPct val="35000"/>
            </a:spcAft>
            <a:buNone/>
          </a:pPr>
          <a:r>
            <a:rPr lang="en-US" sz="4800" kern="1200" dirty="0"/>
            <a:t>Somatic symptom disorders</a:t>
          </a:r>
          <a:endParaRPr lang="fa-IR" sz="4800" kern="1200" dirty="0"/>
        </a:p>
      </dsp:txBody>
      <dsp:txXfrm>
        <a:off x="56201" y="484271"/>
        <a:ext cx="10926900" cy="1038877"/>
      </dsp:txXfrm>
    </dsp:sp>
    <dsp:sp modelId="{EE94BE02-D000-4F79-8E61-E2C1F2CF3C13}">
      <dsp:nvSpPr>
        <dsp:cNvPr id="0" name=""/>
        <dsp:cNvSpPr/>
      </dsp:nvSpPr>
      <dsp:spPr>
        <a:xfrm>
          <a:off x="0" y="1717590"/>
          <a:ext cx="11039302" cy="1151279"/>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rtl="0">
            <a:lnSpc>
              <a:spcPct val="90000"/>
            </a:lnSpc>
            <a:spcBef>
              <a:spcPct val="0"/>
            </a:spcBef>
            <a:spcAft>
              <a:spcPct val="35000"/>
            </a:spcAft>
            <a:buNone/>
          </a:pPr>
          <a:r>
            <a:rPr lang="en-US" sz="4800" kern="1200"/>
            <a:t>Functional neurological symptom disorder</a:t>
          </a:r>
          <a:endParaRPr lang="fa-IR" sz="4800" kern="1200"/>
        </a:p>
      </dsp:txBody>
      <dsp:txXfrm>
        <a:off x="56201" y="1773791"/>
        <a:ext cx="10926900" cy="1038877"/>
      </dsp:txXfrm>
    </dsp:sp>
    <dsp:sp modelId="{69BE629B-D30B-4E3A-8311-DAFE411F45CC}">
      <dsp:nvSpPr>
        <dsp:cNvPr id="0" name=""/>
        <dsp:cNvSpPr/>
      </dsp:nvSpPr>
      <dsp:spPr>
        <a:xfrm>
          <a:off x="0" y="3007110"/>
          <a:ext cx="11039302" cy="1151279"/>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rtl="0">
            <a:lnSpc>
              <a:spcPct val="90000"/>
            </a:lnSpc>
            <a:spcBef>
              <a:spcPct val="0"/>
            </a:spcBef>
            <a:spcAft>
              <a:spcPct val="35000"/>
            </a:spcAft>
            <a:buNone/>
          </a:pPr>
          <a:r>
            <a:rPr lang="en-US" sz="4800" kern="1200"/>
            <a:t>Illness anxiety disorder</a:t>
          </a:r>
          <a:endParaRPr lang="fa-IR" sz="4800" kern="1200"/>
        </a:p>
      </dsp:txBody>
      <dsp:txXfrm>
        <a:off x="56201" y="3063311"/>
        <a:ext cx="10926900" cy="103887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00DB84-E8A3-4A4D-A892-B703A55F98FD}">
      <dsp:nvSpPr>
        <dsp:cNvPr id="0" name=""/>
        <dsp:cNvSpPr/>
      </dsp:nvSpPr>
      <dsp:spPr>
        <a:xfrm>
          <a:off x="0" y="26788"/>
          <a:ext cx="11033760" cy="1367144"/>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170" tIns="217170" rIns="217170" bIns="217170" numCol="1" spcCol="1270" anchor="ctr" anchorCtr="0">
          <a:noAutofit/>
        </a:bodyPr>
        <a:lstStyle/>
        <a:p>
          <a:pPr marL="0" lvl="0" indent="0" algn="l" defTabSz="2533650" rtl="0">
            <a:lnSpc>
              <a:spcPct val="90000"/>
            </a:lnSpc>
            <a:spcBef>
              <a:spcPct val="0"/>
            </a:spcBef>
            <a:spcAft>
              <a:spcPct val="35000"/>
            </a:spcAft>
            <a:buNone/>
          </a:pPr>
          <a:r>
            <a:rPr lang="en-US" sz="5700" kern="1200"/>
            <a:t>Functional analysis </a:t>
          </a:r>
          <a:endParaRPr lang="fa-IR" sz="5700" kern="1200"/>
        </a:p>
      </dsp:txBody>
      <dsp:txXfrm>
        <a:off x="66738" y="93526"/>
        <a:ext cx="10900284" cy="1233668"/>
      </dsp:txXfrm>
    </dsp:sp>
    <dsp:sp modelId="{09354D89-7C9A-4212-B95B-ADD49359800E}">
      <dsp:nvSpPr>
        <dsp:cNvPr id="0" name=""/>
        <dsp:cNvSpPr/>
      </dsp:nvSpPr>
      <dsp:spPr>
        <a:xfrm>
          <a:off x="0" y="1558093"/>
          <a:ext cx="11033760" cy="1367144"/>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170" tIns="217170" rIns="217170" bIns="217170" numCol="1" spcCol="1270" anchor="ctr" anchorCtr="0">
          <a:noAutofit/>
        </a:bodyPr>
        <a:lstStyle/>
        <a:p>
          <a:pPr marL="0" lvl="0" indent="0" algn="l" defTabSz="2533650" rtl="0">
            <a:lnSpc>
              <a:spcPct val="90000"/>
            </a:lnSpc>
            <a:spcBef>
              <a:spcPct val="0"/>
            </a:spcBef>
            <a:spcAft>
              <a:spcPct val="35000"/>
            </a:spcAft>
            <a:buNone/>
          </a:pPr>
          <a:r>
            <a:rPr lang="en-US" sz="5700" kern="1200"/>
            <a:t>Stimulus control </a:t>
          </a:r>
          <a:endParaRPr lang="fa-IR" sz="5700" kern="1200"/>
        </a:p>
      </dsp:txBody>
      <dsp:txXfrm>
        <a:off x="66738" y="1624831"/>
        <a:ext cx="10900284" cy="1233668"/>
      </dsp:txXfrm>
    </dsp:sp>
    <dsp:sp modelId="{5FDB6076-8AA9-4077-94AB-2F9084450DE9}">
      <dsp:nvSpPr>
        <dsp:cNvPr id="0" name=""/>
        <dsp:cNvSpPr/>
      </dsp:nvSpPr>
      <dsp:spPr>
        <a:xfrm>
          <a:off x="0" y="3089398"/>
          <a:ext cx="11033760" cy="1367144"/>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170" tIns="217170" rIns="217170" bIns="217170" numCol="1" spcCol="1270" anchor="ctr" anchorCtr="0">
          <a:noAutofit/>
        </a:bodyPr>
        <a:lstStyle/>
        <a:p>
          <a:pPr marL="0" lvl="0" indent="0" algn="l" defTabSz="2533650" rtl="0">
            <a:lnSpc>
              <a:spcPct val="90000"/>
            </a:lnSpc>
            <a:spcBef>
              <a:spcPct val="0"/>
            </a:spcBef>
            <a:spcAft>
              <a:spcPct val="35000"/>
            </a:spcAft>
            <a:buNone/>
          </a:pPr>
          <a:r>
            <a:rPr lang="en-US" sz="5700" kern="1200"/>
            <a:t>Self-reinforcement </a:t>
          </a:r>
          <a:endParaRPr lang="fa-IR" sz="5700" kern="1200"/>
        </a:p>
      </dsp:txBody>
      <dsp:txXfrm>
        <a:off x="66738" y="3156136"/>
        <a:ext cx="10900284" cy="123366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EAF8F-2EE1-4253-84BE-67FFC97A59BE}">
      <dsp:nvSpPr>
        <dsp:cNvPr id="0" name=""/>
        <dsp:cNvSpPr/>
      </dsp:nvSpPr>
      <dsp:spPr>
        <a:xfrm>
          <a:off x="0" y="194925"/>
          <a:ext cx="11083637" cy="1295190"/>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5740" tIns="205740" rIns="205740" bIns="205740" numCol="1" spcCol="1270" anchor="ctr" anchorCtr="0">
          <a:noAutofit/>
        </a:bodyPr>
        <a:lstStyle/>
        <a:p>
          <a:pPr marL="0" lvl="0" indent="0" algn="l" defTabSz="2400300" rtl="0">
            <a:lnSpc>
              <a:spcPct val="90000"/>
            </a:lnSpc>
            <a:spcBef>
              <a:spcPct val="0"/>
            </a:spcBef>
            <a:spcAft>
              <a:spcPct val="35000"/>
            </a:spcAft>
            <a:buNone/>
          </a:pPr>
          <a:r>
            <a:rPr lang="en-US" sz="5400" kern="1200" dirty="0"/>
            <a:t>Cognitive restructuring </a:t>
          </a:r>
          <a:endParaRPr lang="fa-IR" sz="5400" kern="1200" dirty="0"/>
        </a:p>
      </dsp:txBody>
      <dsp:txXfrm>
        <a:off x="63226" y="258151"/>
        <a:ext cx="10957185" cy="1168738"/>
      </dsp:txXfrm>
    </dsp:sp>
    <dsp:sp modelId="{FF61467C-096A-402E-B2C4-35E81C9B7E55}">
      <dsp:nvSpPr>
        <dsp:cNvPr id="0" name=""/>
        <dsp:cNvSpPr/>
      </dsp:nvSpPr>
      <dsp:spPr>
        <a:xfrm>
          <a:off x="0" y="1645635"/>
          <a:ext cx="11083637" cy="1295190"/>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5740" tIns="205740" rIns="205740" bIns="205740" numCol="1" spcCol="1270" anchor="ctr" anchorCtr="0">
          <a:noAutofit/>
        </a:bodyPr>
        <a:lstStyle/>
        <a:p>
          <a:pPr marL="0" lvl="0" indent="0" algn="l" defTabSz="2400300" rtl="0">
            <a:lnSpc>
              <a:spcPct val="90000"/>
            </a:lnSpc>
            <a:spcBef>
              <a:spcPct val="0"/>
            </a:spcBef>
            <a:spcAft>
              <a:spcPct val="35000"/>
            </a:spcAft>
            <a:buNone/>
          </a:pPr>
          <a:r>
            <a:rPr lang="en-US" sz="5400" kern="1200" dirty="0"/>
            <a:t>Relaxation training </a:t>
          </a:r>
          <a:endParaRPr lang="fa-IR" sz="5400" kern="1200" dirty="0"/>
        </a:p>
      </dsp:txBody>
      <dsp:txXfrm>
        <a:off x="63226" y="1708861"/>
        <a:ext cx="10957185" cy="1168738"/>
      </dsp:txXfrm>
    </dsp:sp>
    <dsp:sp modelId="{C7732BA8-F8F8-4D0D-A350-8B104DB739A3}">
      <dsp:nvSpPr>
        <dsp:cNvPr id="0" name=""/>
        <dsp:cNvSpPr/>
      </dsp:nvSpPr>
      <dsp:spPr>
        <a:xfrm>
          <a:off x="0" y="3096345"/>
          <a:ext cx="11083637" cy="1295190"/>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5740" tIns="205740" rIns="205740" bIns="205740" numCol="1" spcCol="1270" anchor="ctr" anchorCtr="0">
          <a:noAutofit/>
        </a:bodyPr>
        <a:lstStyle/>
        <a:p>
          <a:pPr marL="0" lvl="0" indent="0" algn="l" defTabSz="2400300" rtl="0">
            <a:lnSpc>
              <a:spcPct val="90000"/>
            </a:lnSpc>
            <a:spcBef>
              <a:spcPct val="0"/>
            </a:spcBef>
            <a:spcAft>
              <a:spcPct val="35000"/>
            </a:spcAft>
            <a:buNone/>
          </a:pPr>
          <a:r>
            <a:rPr lang="en-US" sz="5400" kern="1200"/>
            <a:t>Social skills and assertiveness training</a:t>
          </a:r>
          <a:endParaRPr lang="fa-IR" sz="5400" kern="1200"/>
        </a:p>
      </dsp:txBody>
      <dsp:txXfrm>
        <a:off x="63226" y="3159571"/>
        <a:ext cx="10957185" cy="11687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674059-1A50-4573-B35A-ED3DF0C685B5}">
      <dsp:nvSpPr>
        <dsp:cNvPr id="0" name=""/>
        <dsp:cNvSpPr/>
      </dsp:nvSpPr>
      <dsp:spPr>
        <a:xfrm>
          <a:off x="0" y="1854"/>
          <a:ext cx="11111345" cy="1135362"/>
        </a:xfrm>
        <a:prstGeom prst="roundRect">
          <a:avLst/>
        </a:prstGeom>
        <a:solidFill>
          <a:schemeClr val="accent4">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kern="1200" dirty="0"/>
            <a:t>Biopsychosocial matrices of symptom formation</a:t>
          </a:r>
          <a:endParaRPr lang="fa-IR" sz="2800" kern="1200" dirty="0"/>
        </a:p>
      </dsp:txBody>
      <dsp:txXfrm>
        <a:off x="55424" y="57278"/>
        <a:ext cx="11000497" cy="1024514"/>
      </dsp:txXfrm>
    </dsp:sp>
    <dsp:sp modelId="{78B1DDCF-36C7-493B-8BE8-67591431A43B}">
      <dsp:nvSpPr>
        <dsp:cNvPr id="0" name=""/>
        <dsp:cNvSpPr/>
      </dsp:nvSpPr>
      <dsp:spPr>
        <a:xfrm>
          <a:off x="0" y="1134775"/>
          <a:ext cx="11111345" cy="1135362"/>
        </a:xfrm>
        <a:prstGeom prst="roundRect">
          <a:avLst/>
        </a:prstGeom>
        <a:solidFill>
          <a:schemeClr val="accent4">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Diagnostic (pathologic, nosological, categorical)  vs, </a:t>
          </a:r>
        </a:p>
        <a:p>
          <a:pPr marL="0" lvl="0" indent="0" algn="l" defTabSz="1155700" rtl="0">
            <a:lnSpc>
              <a:spcPct val="90000"/>
            </a:lnSpc>
            <a:spcBef>
              <a:spcPct val="0"/>
            </a:spcBef>
            <a:spcAft>
              <a:spcPct val="35000"/>
            </a:spcAft>
            <a:buNone/>
          </a:pPr>
          <a:r>
            <a:rPr lang="en-US" sz="2600" kern="1200" dirty="0" err="1"/>
            <a:t>Metadiagnostic</a:t>
          </a:r>
          <a:r>
            <a:rPr lang="en-US" sz="2600" kern="1200" dirty="0"/>
            <a:t> (autogenic, adaptational, contextual) approaches to symptom</a:t>
          </a:r>
          <a:endParaRPr lang="fa-IR" sz="2600" kern="1200" dirty="0"/>
        </a:p>
      </dsp:txBody>
      <dsp:txXfrm>
        <a:off x="55424" y="1190199"/>
        <a:ext cx="11000497" cy="1024514"/>
      </dsp:txXfrm>
    </dsp:sp>
    <dsp:sp modelId="{E69AF676-7A74-4DA7-A84D-FF83014C21A2}">
      <dsp:nvSpPr>
        <dsp:cNvPr id="0" name=""/>
        <dsp:cNvSpPr/>
      </dsp:nvSpPr>
      <dsp:spPr>
        <a:xfrm>
          <a:off x="0" y="2304930"/>
          <a:ext cx="11111345" cy="1135362"/>
        </a:xfrm>
        <a:prstGeom prst="roundRect">
          <a:avLst/>
        </a:prstGeom>
        <a:solidFill>
          <a:schemeClr val="accent4">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Neurotic Disorders and Psychotherapy</a:t>
          </a:r>
        </a:p>
      </dsp:txBody>
      <dsp:txXfrm>
        <a:off x="55424" y="2360354"/>
        <a:ext cx="11000497" cy="1024514"/>
      </dsp:txXfrm>
    </dsp:sp>
    <dsp:sp modelId="{2C96E674-2053-4666-AA51-CF3065703F96}">
      <dsp:nvSpPr>
        <dsp:cNvPr id="0" name=""/>
        <dsp:cNvSpPr/>
      </dsp:nvSpPr>
      <dsp:spPr>
        <a:xfrm>
          <a:off x="0" y="3449244"/>
          <a:ext cx="11111345" cy="1135362"/>
        </a:xfrm>
        <a:prstGeom prst="roundRect">
          <a:avLst/>
        </a:prstGeom>
        <a:solidFill>
          <a:schemeClr val="accent4">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i="0" kern="1200" dirty="0"/>
            <a:t>Behavioral Medicine </a:t>
          </a:r>
          <a:endParaRPr lang="en-US" sz="2800" kern="1200" dirty="0"/>
        </a:p>
      </dsp:txBody>
      <dsp:txXfrm>
        <a:off x="55424" y="3504668"/>
        <a:ext cx="11000497" cy="10245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9C2F1B-E06E-4114-9000-0EBCFFED13AE}">
      <dsp:nvSpPr>
        <dsp:cNvPr id="0" name=""/>
        <dsp:cNvSpPr/>
      </dsp:nvSpPr>
      <dsp:spPr>
        <a:xfrm>
          <a:off x="0" y="280830"/>
          <a:ext cx="10850881" cy="1216800"/>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Psychiatric symptoms as a reaction to medical condition or treatments </a:t>
          </a:r>
        </a:p>
        <a:p>
          <a:pPr marL="0" lvl="0" indent="0" algn="l" defTabSz="1155700" rtl="0">
            <a:lnSpc>
              <a:spcPct val="90000"/>
            </a:lnSpc>
            <a:spcBef>
              <a:spcPct val="0"/>
            </a:spcBef>
            <a:spcAft>
              <a:spcPct val="35000"/>
            </a:spcAft>
            <a:buNone/>
          </a:pPr>
          <a:r>
            <a:rPr lang="en-US" sz="2600" kern="1200" dirty="0">
              <a:solidFill>
                <a:schemeClr val="accent2"/>
              </a:solidFill>
            </a:rPr>
            <a:t>Anxiety related to chemotherapy, depression related to limb amputation</a:t>
          </a:r>
          <a:endParaRPr lang="fa-IR" sz="2600" kern="1200" dirty="0">
            <a:solidFill>
              <a:schemeClr val="accent2"/>
            </a:solidFill>
          </a:endParaRPr>
        </a:p>
      </dsp:txBody>
      <dsp:txXfrm>
        <a:off x="59399" y="340229"/>
        <a:ext cx="10732083" cy="1098002"/>
      </dsp:txXfrm>
    </dsp:sp>
    <dsp:sp modelId="{12653FF5-FF27-435D-8569-17FD519FC447}">
      <dsp:nvSpPr>
        <dsp:cNvPr id="0" name=""/>
        <dsp:cNvSpPr/>
      </dsp:nvSpPr>
      <dsp:spPr>
        <a:xfrm>
          <a:off x="0" y="1684830"/>
          <a:ext cx="10850881" cy="1216800"/>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Psychiatric symptoms secondary to a medical condition </a:t>
          </a:r>
        </a:p>
        <a:p>
          <a:pPr marL="0" lvl="0" indent="0" algn="l" defTabSz="1155700" rtl="0">
            <a:lnSpc>
              <a:spcPct val="90000"/>
            </a:lnSpc>
            <a:spcBef>
              <a:spcPct val="0"/>
            </a:spcBef>
            <a:spcAft>
              <a:spcPct val="35000"/>
            </a:spcAft>
            <a:buNone/>
          </a:pPr>
          <a:r>
            <a:rPr lang="en-US" sz="2600" kern="1200" dirty="0">
              <a:solidFill>
                <a:schemeClr val="accent2"/>
              </a:solidFill>
            </a:rPr>
            <a:t>Delirium, Dementia</a:t>
          </a:r>
          <a:endParaRPr lang="fa-IR" sz="2600" kern="1200" dirty="0">
            <a:solidFill>
              <a:schemeClr val="accent2"/>
            </a:solidFill>
          </a:endParaRPr>
        </a:p>
      </dsp:txBody>
      <dsp:txXfrm>
        <a:off x="59399" y="1744229"/>
        <a:ext cx="10732083" cy="1098002"/>
      </dsp:txXfrm>
    </dsp:sp>
    <dsp:sp modelId="{9FA17908-1885-4983-B5D8-4271084449B7}">
      <dsp:nvSpPr>
        <dsp:cNvPr id="0" name=""/>
        <dsp:cNvSpPr/>
      </dsp:nvSpPr>
      <dsp:spPr>
        <a:xfrm>
          <a:off x="0" y="3088830"/>
          <a:ext cx="10850881" cy="1216800"/>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Psychiatric complications of medical conditions and treatments </a:t>
          </a:r>
        </a:p>
        <a:p>
          <a:pPr marL="0" lvl="0" indent="0" algn="l" defTabSz="1155700" rtl="0">
            <a:lnSpc>
              <a:spcPct val="90000"/>
            </a:lnSpc>
            <a:spcBef>
              <a:spcPct val="0"/>
            </a:spcBef>
            <a:spcAft>
              <a:spcPct val="35000"/>
            </a:spcAft>
            <a:buNone/>
          </a:pPr>
          <a:r>
            <a:rPr lang="en-US" sz="2600" kern="1200" dirty="0">
              <a:solidFill>
                <a:schemeClr val="accent2"/>
              </a:solidFill>
            </a:rPr>
            <a:t>Depression secondary to </a:t>
          </a:r>
          <a:r>
            <a:rPr lang="en-US" sz="2600" kern="1200">
              <a:solidFill>
                <a:schemeClr val="accent2"/>
              </a:solidFill>
            </a:rPr>
            <a:t>interferon treatment </a:t>
          </a:r>
          <a:endParaRPr lang="fa-IR" sz="2600" kern="1200" dirty="0">
            <a:solidFill>
              <a:schemeClr val="accent2"/>
            </a:solidFill>
          </a:endParaRPr>
        </a:p>
      </dsp:txBody>
      <dsp:txXfrm>
        <a:off x="59399" y="3148229"/>
        <a:ext cx="10732083" cy="1098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BD711-3DA7-4661-B7C9-938320C4416C}">
      <dsp:nvSpPr>
        <dsp:cNvPr id="0" name=""/>
        <dsp:cNvSpPr/>
      </dsp:nvSpPr>
      <dsp:spPr>
        <a:xfrm>
          <a:off x="0" y="64329"/>
          <a:ext cx="10911840" cy="1460159"/>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a:t>Co-occurring medical and psychiatric conditions </a:t>
          </a:r>
          <a:br>
            <a:rPr lang="en-US" sz="2600" kern="1200"/>
          </a:br>
          <a:r>
            <a:rPr lang="en-US" sz="2600" kern="1200">
              <a:solidFill>
                <a:schemeClr val="accent2"/>
              </a:solidFill>
            </a:rPr>
            <a:t>Recurrence of depressive disorder in cancer; schizophrenia in end-stage renal disease</a:t>
          </a:r>
          <a:endParaRPr lang="en-US" sz="2600" kern="1200" dirty="0">
            <a:solidFill>
              <a:schemeClr val="accent2"/>
            </a:solidFill>
          </a:endParaRPr>
        </a:p>
      </dsp:txBody>
      <dsp:txXfrm>
        <a:off x="71279" y="135608"/>
        <a:ext cx="10769282" cy="1317601"/>
      </dsp:txXfrm>
    </dsp:sp>
    <dsp:sp modelId="{97AC4316-3848-47B0-845B-F0EAA1E6A0C0}">
      <dsp:nvSpPr>
        <dsp:cNvPr id="0" name=""/>
        <dsp:cNvSpPr/>
      </dsp:nvSpPr>
      <dsp:spPr>
        <a:xfrm>
          <a:off x="0" y="1579776"/>
          <a:ext cx="10911840" cy="1460159"/>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Psychiatric/psychosocial assessment </a:t>
          </a:r>
        </a:p>
        <a:p>
          <a:pPr marL="0" lvl="0" indent="0" algn="l" defTabSz="1155700" rtl="0">
            <a:lnSpc>
              <a:spcPct val="90000"/>
            </a:lnSpc>
            <a:spcBef>
              <a:spcPct val="0"/>
            </a:spcBef>
            <a:spcAft>
              <a:spcPct val="35000"/>
            </a:spcAft>
            <a:buNone/>
          </a:pPr>
          <a:r>
            <a:rPr lang="en-US" sz="2600" kern="1200" dirty="0">
              <a:solidFill>
                <a:schemeClr val="accent2"/>
              </a:solidFill>
            </a:rPr>
            <a:t>Capacity evaluation; evaluation prior to organ transplantation</a:t>
          </a:r>
          <a:endParaRPr lang="fa-IR" sz="2600" kern="1200" dirty="0">
            <a:solidFill>
              <a:schemeClr val="accent2"/>
            </a:solidFill>
          </a:endParaRPr>
        </a:p>
      </dsp:txBody>
      <dsp:txXfrm>
        <a:off x="71279" y="1651055"/>
        <a:ext cx="10769282" cy="1317601"/>
      </dsp:txXfrm>
    </dsp:sp>
    <dsp:sp modelId="{18468518-C62D-477A-8B8D-2BB4CB718131}">
      <dsp:nvSpPr>
        <dsp:cNvPr id="0" name=""/>
        <dsp:cNvSpPr/>
      </dsp:nvSpPr>
      <dsp:spPr>
        <a:xfrm>
          <a:off x="0" y="3132096"/>
          <a:ext cx="10911840" cy="1460159"/>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dirty="0"/>
            <a:t>Psychological factors precipitating medical symptoms </a:t>
          </a:r>
        </a:p>
        <a:p>
          <a:pPr marL="0" lvl="0" indent="0" algn="l" defTabSz="1422400" rtl="0">
            <a:lnSpc>
              <a:spcPct val="90000"/>
            </a:lnSpc>
            <a:spcBef>
              <a:spcPct val="0"/>
            </a:spcBef>
            <a:spcAft>
              <a:spcPct val="35000"/>
            </a:spcAft>
            <a:buNone/>
          </a:pPr>
          <a:r>
            <a:rPr lang="en-US" sz="3200" kern="1200" dirty="0">
              <a:solidFill>
                <a:schemeClr val="accent2"/>
              </a:solidFill>
            </a:rPr>
            <a:t>Somatoform disorders</a:t>
          </a:r>
        </a:p>
      </dsp:txBody>
      <dsp:txXfrm>
        <a:off x="71279" y="3203375"/>
        <a:ext cx="10769282" cy="13176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BD711-3DA7-4661-B7C9-938320C4416C}">
      <dsp:nvSpPr>
        <dsp:cNvPr id="0" name=""/>
        <dsp:cNvSpPr/>
      </dsp:nvSpPr>
      <dsp:spPr>
        <a:xfrm>
          <a:off x="0" y="2188297"/>
          <a:ext cx="10911840" cy="1216800"/>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dirty="0"/>
            <a:t>Medical complications of psychiatric conditions or treatment </a:t>
          </a:r>
        </a:p>
        <a:p>
          <a:pPr marL="0" lvl="0" indent="0" algn="l" defTabSz="1155700" rtl="0">
            <a:lnSpc>
              <a:spcPct val="90000"/>
            </a:lnSpc>
            <a:spcBef>
              <a:spcPct val="0"/>
            </a:spcBef>
            <a:spcAft>
              <a:spcPct val="35000"/>
            </a:spcAft>
            <a:buNone/>
          </a:pPr>
          <a:r>
            <a:rPr lang="en-US" sz="2600" kern="1200" dirty="0">
              <a:solidFill>
                <a:schemeClr val="accent2"/>
              </a:solidFill>
            </a:rPr>
            <a:t>NMS, Acute withdrawal from substance, Cancer? </a:t>
          </a:r>
        </a:p>
      </dsp:txBody>
      <dsp:txXfrm>
        <a:off x="59399" y="2247696"/>
        <a:ext cx="10793042" cy="10980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4171D-0795-4E76-B7E2-DFA04C23BEB4}">
      <dsp:nvSpPr>
        <dsp:cNvPr id="0" name=""/>
        <dsp:cNvSpPr/>
      </dsp:nvSpPr>
      <dsp:spPr>
        <a:xfrm>
          <a:off x="0" y="2114"/>
          <a:ext cx="10989425" cy="2437406"/>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i="0" kern="1200" dirty="0"/>
            <a:t>Psychological Factors Affecting Other Medical Conditions </a:t>
          </a:r>
          <a:br>
            <a:rPr lang="en-US" sz="2800" b="0" i="0" kern="1200" dirty="0"/>
          </a:br>
          <a:r>
            <a:rPr lang="en-US" sz="2800" b="0" i="0" kern="1200" dirty="0"/>
            <a:t>(DSM diagnosis)</a:t>
          </a:r>
        </a:p>
        <a:p>
          <a:pPr marL="0" lvl="0" indent="0" algn="l" defTabSz="1244600">
            <a:lnSpc>
              <a:spcPct val="90000"/>
            </a:lnSpc>
            <a:spcBef>
              <a:spcPct val="0"/>
            </a:spcBef>
            <a:spcAft>
              <a:spcPct val="35000"/>
            </a:spcAft>
            <a:buNone/>
          </a:pPr>
          <a:r>
            <a:rPr lang="en-US" sz="2800" kern="1200" dirty="0">
              <a:solidFill>
                <a:schemeClr val="accent2"/>
              </a:solidFill>
            </a:rPr>
            <a:t>Influenced the course of the medical condition</a:t>
          </a:r>
        </a:p>
        <a:p>
          <a:pPr marL="0" lvl="0" indent="0" algn="l" defTabSz="1244600">
            <a:lnSpc>
              <a:spcPct val="90000"/>
            </a:lnSpc>
            <a:spcBef>
              <a:spcPct val="0"/>
            </a:spcBef>
            <a:spcAft>
              <a:spcPct val="35000"/>
            </a:spcAft>
            <a:buNone/>
          </a:pPr>
          <a:r>
            <a:rPr lang="en-US" sz="2800" kern="1200" dirty="0">
              <a:solidFill>
                <a:schemeClr val="accent2"/>
              </a:solidFill>
            </a:rPr>
            <a:t>Interfere with the treatment </a:t>
          </a:r>
        </a:p>
        <a:p>
          <a:pPr marL="0" lvl="0" indent="0" algn="l" defTabSz="1244600">
            <a:lnSpc>
              <a:spcPct val="90000"/>
            </a:lnSpc>
            <a:spcBef>
              <a:spcPct val="0"/>
            </a:spcBef>
            <a:spcAft>
              <a:spcPct val="35000"/>
            </a:spcAft>
            <a:buNone/>
          </a:pPr>
          <a:r>
            <a:rPr lang="en-US" sz="2800" kern="1200" dirty="0">
              <a:solidFill>
                <a:schemeClr val="accent2"/>
              </a:solidFill>
            </a:rPr>
            <a:t>Influence the underlying pathophysiology </a:t>
          </a:r>
        </a:p>
      </dsp:txBody>
      <dsp:txXfrm>
        <a:off x="118984" y="121098"/>
        <a:ext cx="10751457" cy="2199438"/>
      </dsp:txXfrm>
    </dsp:sp>
    <dsp:sp modelId="{11C8AD91-E399-4B4D-8864-7E7C95A68B9E}">
      <dsp:nvSpPr>
        <dsp:cNvPr id="0" name=""/>
        <dsp:cNvSpPr/>
      </dsp:nvSpPr>
      <dsp:spPr>
        <a:xfrm>
          <a:off x="0" y="2454206"/>
          <a:ext cx="10989425" cy="216550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dirty="0"/>
            <a:t>Medical complications of psychiatric treatment </a:t>
          </a:r>
        </a:p>
        <a:p>
          <a:pPr marL="0" lvl="0" indent="0" algn="l" defTabSz="1422400" rtl="0">
            <a:lnSpc>
              <a:spcPct val="90000"/>
            </a:lnSpc>
            <a:spcBef>
              <a:spcPct val="0"/>
            </a:spcBef>
            <a:spcAft>
              <a:spcPct val="35000"/>
            </a:spcAft>
            <a:buNone/>
          </a:pPr>
          <a:r>
            <a:rPr lang="en-US" sz="3200" kern="1200" dirty="0">
              <a:solidFill>
                <a:schemeClr val="accent2"/>
              </a:solidFill>
            </a:rPr>
            <a:t>NMS, Acute withdrawal from substance</a:t>
          </a:r>
        </a:p>
      </dsp:txBody>
      <dsp:txXfrm>
        <a:off x="105711" y="2559917"/>
        <a:ext cx="10778003" cy="195408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C10C9-6655-4C46-9683-2E1F8FECE1BD}">
      <dsp:nvSpPr>
        <dsp:cNvPr id="0" name=""/>
        <dsp:cNvSpPr/>
      </dsp:nvSpPr>
      <dsp:spPr>
        <a:xfrm>
          <a:off x="0" y="595238"/>
          <a:ext cx="11166762" cy="102060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665" tIns="499872" rIns="866665"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cs typeface="+mn-cs"/>
            </a:rPr>
            <a:t>What is going on? What should I do now?  </a:t>
          </a:r>
          <a:endParaRPr lang="fa-IR" sz="2400" kern="1200" dirty="0">
            <a:cs typeface="+mn-cs"/>
          </a:endParaRPr>
        </a:p>
      </dsp:txBody>
      <dsp:txXfrm>
        <a:off x="0" y="595238"/>
        <a:ext cx="11166762" cy="1020600"/>
      </dsp:txXfrm>
    </dsp:sp>
    <dsp:sp modelId="{B199616B-F04B-4F64-88C4-2013E2DC120C}">
      <dsp:nvSpPr>
        <dsp:cNvPr id="0" name=""/>
        <dsp:cNvSpPr/>
      </dsp:nvSpPr>
      <dsp:spPr>
        <a:xfrm>
          <a:off x="558338" y="240998"/>
          <a:ext cx="7816734" cy="70848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454" tIns="0" rIns="295454" bIns="0" numCol="1" spcCol="1270" anchor="ctr" anchorCtr="0">
          <a:noAutofit/>
        </a:bodyPr>
        <a:lstStyle/>
        <a:p>
          <a:pPr marL="0" lvl="0" indent="0" algn="l" defTabSz="1066800" rtl="0">
            <a:lnSpc>
              <a:spcPct val="90000"/>
            </a:lnSpc>
            <a:spcBef>
              <a:spcPct val="0"/>
            </a:spcBef>
            <a:spcAft>
              <a:spcPct val="35000"/>
            </a:spcAft>
            <a:buNone/>
          </a:pPr>
          <a:r>
            <a:rPr lang="en-US" sz="2400" b="1" kern="1200" dirty="0">
              <a:cs typeface="+mn-cs"/>
            </a:rPr>
            <a:t>Understanding of illness, Treatments and Services </a:t>
          </a:r>
          <a:endParaRPr lang="fa-IR" sz="2400" kern="1200" dirty="0">
            <a:cs typeface="+mn-cs"/>
          </a:endParaRPr>
        </a:p>
      </dsp:txBody>
      <dsp:txXfrm>
        <a:off x="592923" y="275583"/>
        <a:ext cx="7747564" cy="639310"/>
      </dsp:txXfrm>
    </dsp:sp>
    <dsp:sp modelId="{B018F96C-CF7E-4D1E-B9A7-807202006FFB}">
      <dsp:nvSpPr>
        <dsp:cNvPr id="0" name=""/>
        <dsp:cNvSpPr/>
      </dsp:nvSpPr>
      <dsp:spPr>
        <a:xfrm>
          <a:off x="0" y="2126651"/>
          <a:ext cx="11166762" cy="102060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665" tIns="499872" rIns="866665"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cs typeface="+mn-cs"/>
            </a:rPr>
            <a:t>Depression, Anxiety, Anger</a:t>
          </a:r>
          <a:endParaRPr lang="fa-IR" sz="2400" kern="1200" dirty="0">
            <a:cs typeface="+mn-cs"/>
          </a:endParaRPr>
        </a:p>
      </dsp:txBody>
      <dsp:txXfrm>
        <a:off x="0" y="2126651"/>
        <a:ext cx="11166762" cy="1020600"/>
      </dsp:txXfrm>
    </dsp:sp>
    <dsp:sp modelId="{EBF08AF3-0D4D-4977-9BE9-DB3C3AE21915}">
      <dsp:nvSpPr>
        <dsp:cNvPr id="0" name=""/>
        <dsp:cNvSpPr/>
      </dsp:nvSpPr>
      <dsp:spPr>
        <a:xfrm>
          <a:off x="558338" y="1745438"/>
          <a:ext cx="7816734" cy="70848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454" tIns="0" rIns="295454" bIns="0" numCol="1" spcCol="1270" anchor="ctr" anchorCtr="0">
          <a:noAutofit/>
        </a:bodyPr>
        <a:lstStyle/>
        <a:p>
          <a:pPr marL="0" lvl="0" indent="0" algn="l" defTabSz="1066800" rtl="0">
            <a:lnSpc>
              <a:spcPct val="90000"/>
            </a:lnSpc>
            <a:spcBef>
              <a:spcPct val="0"/>
            </a:spcBef>
            <a:spcAft>
              <a:spcPct val="35000"/>
            </a:spcAft>
            <a:buNone/>
          </a:pPr>
          <a:r>
            <a:rPr lang="en-US" sz="2400" b="1" kern="1200" dirty="0">
              <a:cs typeface="+mn-cs"/>
            </a:rPr>
            <a:t>Coping with emotions surrounding illness and treatment</a:t>
          </a:r>
          <a:endParaRPr lang="fa-IR" sz="2400" kern="1200" dirty="0">
            <a:cs typeface="+mn-cs"/>
          </a:endParaRPr>
        </a:p>
      </dsp:txBody>
      <dsp:txXfrm>
        <a:off x="592923" y="1780023"/>
        <a:ext cx="7747564" cy="639310"/>
      </dsp:txXfrm>
    </dsp:sp>
    <dsp:sp modelId="{9D5F15B6-A8FA-41B2-8A51-478257441E89}">
      <dsp:nvSpPr>
        <dsp:cNvPr id="0" name=""/>
        <dsp:cNvSpPr/>
      </dsp:nvSpPr>
      <dsp:spPr>
        <a:xfrm>
          <a:off x="0" y="3604118"/>
          <a:ext cx="11166762" cy="102060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665" tIns="499872" rIns="866665"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cs typeface="+mn-cs"/>
            </a:rPr>
            <a:t>How to cope with treatment side effects, How to feel well,  </a:t>
          </a:r>
          <a:endParaRPr lang="fa-IR" sz="2400" kern="1200" dirty="0">
            <a:cs typeface="+mn-cs"/>
          </a:endParaRPr>
        </a:p>
      </dsp:txBody>
      <dsp:txXfrm>
        <a:off x="0" y="3604118"/>
        <a:ext cx="11166762" cy="1020600"/>
      </dsp:txXfrm>
    </dsp:sp>
    <dsp:sp modelId="{0F2113CF-856F-4466-9F54-87491D3B64F3}">
      <dsp:nvSpPr>
        <dsp:cNvPr id="0" name=""/>
        <dsp:cNvSpPr/>
      </dsp:nvSpPr>
      <dsp:spPr>
        <a:xfrm>
          <a:off x="558338" y="3249877"/>
          <a:ext cx="7816734" cy="70848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454" tIns="0" rIns="295454" bIns="0" numCol="1" spcCol="1270" anchor="ctr" anchorCtr="0">
          <a:noAutofit/>
        </a:bodyPr>
        <a:lstStyle/>
        <a:p>
          <a:pPr marL="0" lvl="0" indent="0" algn="l" defTabSz="1066800" rtl="0">
            <a:lnSpc>
              <a:spcPct val="90000"/>
            </a:lnSpc>
            <a:spcBef>
              <a:spcPct val="0"/>
            </a:spcBef>
            <a:spcAft>
              <a:spcPct val="35000"/>
            </a:spcAft>
            <a:buNone/>
          </a:pPr>
          <a:r>
            <a:rPr lang="en-US" sz="2400" b="1" kern="1200">
              <a:cs typeface="+mn-cs"/>
            </a:rPr>
            <a:t>Managing illness and health</a:t>
          </a:r>
          <a:endParaRPr lang="fa-IR" sz="2400" kern="1200">
            <a:cs typeface="+mn-cs"/>
          </a:endParaRPr>
        </a:p>
      </dsp:txBody>
      <dsp:txXfrm>
        <a:off x="592923" y="3284462"/>
        <a:ext cx="7747564" cy="6393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4A4C0B-654B-4326-8148-835855ACDA43}">
      <dsp:nvSpPr>
        <dsp:cNvPr id="0" name=""/>
        <dsp:cNvSpPr/>
      </dsp:nvSpPr>
      <dsp:spPr>
        <a:xfrm>
          <a:off x="0" y="368736"/>
          <a:ext cx="11155680" cy="124740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458216" rIns="865805" bIns="156464" numCol="1" spcCol="1270" anchor="t" anchorCtr="0">
          <a:noAutofit/>
        </a:bodyPr>
        <a:lstStyle/>
        <a:p>
          <a:pPr marL="228600" lvl="1" indent="-228600" algn="l" defTabSz="977900" rtl="0">
            <a:lnSpc>
              <a:spcPct val="90000"/>
            </a:lnSpc>
            <a:spcBef>
              <a:spcPct val="0"/>
            </a:spcBef>
            <a:spcAft>
              <a:spcPct val="15000"/>
            </a:spcAft>
            <a:buChar char="•"/>
          </a:pPr>
          <a:r>
            <a:rPr lang="en-US" sz="2200" kern="1200" dirty="0"/>
            <a:t>Behavioral/health promotion interventions such as smoking cessation assistance, patient education etc.</a:t>
          </a:r>
          <a:endParaRPr lang="fa-IR" sz="2200" kern="1200" dirty="0"/>
        </a:p>
      </dsp:txBody>
      <dsp:txXfrm>
        <a:off x="0" y="368736"/>
        <a:ext cx="11155680" cy="1247400"/>
      </dsp:txXfrm>
    </dsp:sp>
    <dsp:sp modelId="{3180EB04-E185-4EF0-97CA-BC59F4C2F4D7}">
      <dsp:nvSpPr>
        <dsp:cNvPr id="0" name=""/>
        <dsp:cNvSpPr/>
      </dsp:nvSpPr>
      <dsp:spPr>
        <a:xfrm>
          <a:off x="557784" y="44016"/>
          <a:ext cx="7808976" cy="64944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marL="0" lvl="0" indent="0" algn="l" defTabSz="977900" rtl="0">
            <a:lnSpc>
              <a:spcPct val="90000"/>
            </a:lnSpc>
            <a:spcBef>
              <a:spcPct val="0"/>
            </a:spcBef>
            <a:spcAft>
              <a:spcPct val="35000"/>
            </a:spcAft>
            <a:buNone/>
          </a:pPr>
          <a:r>
            <a:rPr lang="en-US" sz="2200" b="1" kern="1200" dirty="0"/>
            <a:t>Behavioral change to minimize disease impact</a:t>
          </a:r>
          <a:endParaRPr lang="fa-IR" sz="2200" kern="1200" dirty="0"/>
        </a:p>
      </dsp:txBody>
      <dsp:txXfrm>
        <a:off x="589487" y="75719"/>
        <a:ext cx="7745570" cy="586034"/>
      </dsp:txXfrm>
    </dsp:sp>
    <dsp:sp modelId="{40B6E574-60D6-4B9B-AAF8-2D3F32D98DC2}">
      <dsp:nvSpPr>
        <dsp:cNvPr id="0" name=""/>
        <dsp:cNvSpPr/>
      </dsp:nvSpPr>
      <dsp:spPr>
        <a:xfrm>
          <a:off x="0" y="2059656"/>
          <a:ext cx="11155680" cy="93555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458216" rIns="865805" bIns="156464" numCol="1" spcCol="1270" anchor="t" anchorCtr="0">
          <a:noAutofit/>
        </a:bodyPr>
        <a:lstStyle/>
        <a:p>
          <a:pPr marL="228600" lvl="1" indent="-228600" algn="l" defTabSz="977900" rtl="0">
            <a:lnSpc>
              <a:spcPct val="90000"/>
            </a:lnSpc>
            <a:spcBef>
              <a:spcPct val="0"/>
            </a:spcBef>
            <a:spcAft>
              <a:spcPct val="15000"/>
            </a:spcAft>
            <a:buChar char="•"/>
          </a:pPr>
          <a:r>
            <a:rPr lang="en-US" sz="2200" kern="1200"/>
            <a:t>Family and caregiver education, assistance with Activities of Daily Living.</a:t>
          </a:r>
          <a:endParaRPr lang="fa-IR" sz="2200" kern="1200"/>
        </a:p>
      </dsp:txBody>
      <dsp:txXfrm>
        <a:off x="0" y="2059656"/>
        <a:ext cx="11155680" cy="935550"/>
      </dsp:txXfrm>
    </dsp:sp>
    <dsp:sp modelId="{1BAA5C8D-455F-4486-BE6D-B2628916FAE3}">
      <dsp:nvSpPr>
        <dsp:cNvPr id="0" name=""/>
        <dsp:cNvSpPr/>
      </dsp:nvSpPr>
      <dsp:spPr>
        <a:xfrm>
          <a:off x="557784" y="1734936"/>
          <a:ext cx="7808976" cy="64944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marL="0" lvl="0" indent="0" algn="l" defTabSz="977900" rtl="0">
            <a:lnSpc>
              <a:spcPct val="90000"/>
            </a:lnSpc>
            <a:spcBef>
              <a:spcPct val="0"/>
            </a:spcBef>
            <a:spcAft>
              <a:spcPct val="35000"/>
            </a:spcAft>
            <a:buNone/>
          </a:pPr>
          <a:r>
            <a:rPr lang="en-US" sz="2200" b="1" kern="1200"/>
            <a:t>Managing disruptions in work, school and family life </a:t>
          </a:r>
          <a:endParaRPr lang="fa-IR" sz="2200" kern="1200"/>
        </a:p>
      </dsp:txBody>
      <dsp:txXfrm>
        <a:off x="589487" y="1766639"/>
        <a:ext cx="7745570" cy="586034"/>
      </dsp:txXfrm>
    </dsp:sp>
    <dsp:sp modelId="{DA9A0470-49CA-4AA5-9278-8B547347C5B4}">
      <dsp:nvSpPr>
        <dsp:cNvPr id="0" name=""/>
        <dsp:cNvSpPr/>
      </dsp:nvSpPr>
      <dsp:spPr>
        <a:xfrm>
          <a:off x="0" y="3438727"/>
          <a:ext cx="11155680" cy="1247400"/>
        </a:xfrm>
        <a:prstGeom prst="rect">
          <a:avLst/>
        </a:prstGeom>
        <a:solidFill>
          <a:schemeClr val="accent6">
            <a:alpha val="90000"/>
            <a:tint val="4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458216" rIns="865805" bIns="156464" numCol="1" spcCol="1270" anchor="t" anchorCtr="0">
          <a:noAutofit/>
        </a:bodyPr>
        <a:lstStyle/>
        <a:p>
          <a:pPr marL="228600" lvl="1" indent="-228600" algn="l" defTabSz="977900" rtl="0">
            <a:lnSpc>
              <a:spcPct val="90000"/>
            </a:lnSpc>
            <a:spcBef>
              <a:spcPct val="0"/>
            </a:spcBef>
            <a:spcAft>
              <a:spcPct val="15000"/>
            </a:spcAft>
            <a:buChar char="•"/>
          </a:pPr>
          <a:r>
            <a:rPr lang="en-US" sz="2200" kern="1200" dirty="0"/>
            <a:t>Financial planning, eligibility and assistance with applications for disability pension, etc.</a:t>
          </a:r>
          <a:endParaRPr lang="fa-IR" sz="2200" kern="1200" dirty="0"/>
        </a:p>
      </dsp:txBody>
      <dsp:txXfrm>
        <a:off x="0" y="3438727"/>
        <a:ext cx="11155680" cy="1247400"/>
      </dsp:txXfrm>
    </dsp:sp>
    <dsp:sp modelId="{B92FC74B-ADA5-4E94-81BB-8B7F7517F39E}">
      <dsp:nvSpPr>
        <dsp:cNvPr id="0" name=""/>
        <dsp:cNvSpPr/>
      </dsp:nvSpPr>
      <dsp:spPr>
        <a:xfrm>
          <a:off x="557784" y="3114006"/>
          <a:ext cx="7808976" cy="649440"/>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marL="0" lvl="0" indent="0" algn="l" defTabSz="977900" rtl="0">
            <a:lnSpc>
              <a:spcPct val="90000"/>
            </a:lnSpc>
            <a:spcBef>
              <a:spcPct val="0"/>
            </a:spcBef>
            <a:spcAft>
              <a:spcPct val="35000"/>
            </a:spcAft>
            <a:buNone/>
          </a:pPr>
          <a:r>
            <a:rPr lang="en-US" sz="2200" b="1" kern="1200"/>
            <a:t>Financial assistance</a:t>
          </a:r>
          <a:endParaRPr lang="fa-IR" sz="2200" kern="1200"/>
        </a:p>
      </dsp:txBody>
      <dsp:txXfrm>
        <a:off x="589487" y="3145709"/>
        <a:ext cx="7745570" cy="58603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CE399-9296-4EF8-AD21-CCB982EE1B76}">
      <dsp:nvSpPr>
        <dsp:cNvPr id="0" name=""/>
        <dsp:cNvSpPr/>
      </dsp:nvSpPr>
      <dsp:spPr>
        <a:xfrm>
          <a:off x="0" y="358500"/>
          <a:ext cx="11061469" cy="88744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a:t>Communication skills</a:t>
          </a:r>
          <a:endParaRPr lang="fa-IR" sz="3700" kern="1200"/>
        </a:p>
      </dsp:txBody>
      <dsp:txXfrm>
        <a:off x="43321" y="401821"/>
        <a:ext cx="10974827" cy="800803"/>
      </dsp:txXfrm>
    </dsp:sp>
    <dsp:sp modelId="{D5CD0449-2383-434F-B6B3-07C69111B0FC}">
      <dsp:nvSpPr>
        <dsp:cNvPr id="0" name=""/>
        <dsp:cNvSpPr/>
      </dsp:nvSpPr>
      <dsp:spPr>
        <a:xfrm>
          <a:off x="0" y="1352505"/>
          <a:ext cx="11061469" cy="88744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dirty="0"/>
            <a:t>Short Term, Structured, Psychoeducational Intervention</a:t>
          </a:r>
          <a:endParaRPr lang="fa-IR" sz="3700" kern="1200" dirty="0"/>
        </a:p>
      </dsp:txBody>
      <dsp:txXfrm>
        <a:off x="43321" y="1395826"/>
        <a:ext cx="10974827" cy="800803"/>
      </dsp:txXfrm>
    </dsp:sp>
    <dsp:sp modelId="{9A9A7593-295C-49E5-BCE7-7065BC35024F}">
      <dsp:nvSpPr>
        <dsp:cNvPr id="0" name=""/>
        <dsp:cNvSpPr/>
      </dsp:nvSpPr>
      <dsp:spPr>
        <a:xfrm>
          <a:off x="0" y="2346510"/>
          <a:ext cx="11061469" cy="88744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dirty="0"/>
            <a:t>Supportive Psychotherapy</a:t>
          </a:r>
          <a:endParaRPr lang="fa-IR" sz="3700" kern="1200" dirty="0"/>
        </a:p>
      </dsp:txBody>
      <dsp:txXfrm>
        <a:off x="43321" y="2389831"/>
        <a:ext cx="10974827" cy="800803"/>
      </dsp:txXfrm>
    </dsp:sp>
    <dsp:sp modelId="{D6A9CDEC-7DB0-4201-B8DF-F8C45BDB03BD}">
      <dsp:nvSpPr>
        <dsp:cNvPr id="0" name=""/>
        <dsp:cNvSpPr/>
      </dsp:nvSpPr>
      <dsp:spPr>
        <a:xfrm>
          <a:off x="0" y="3340515"/>
          <a:ext cx="11061469" cy="887445"/>
        </a:xfrm>
        <a:prstGeom prst="roundRect">
          <a:avLst/>
        </a:prstGeom>
        <a:solidFill>
          <a:schemeClr val="accent6">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a:t>Skills in Ethical and Spiritual Issues</a:t>
          </a:r>
          <a:endParaRPr lang="fa-IR" sz="3700" kern="1200"/>
        </a:p>
      </dsp:txBody>
      <dsp:txXfrm>
        <a:off x="43321" y="3383836"/>
        <a:ext cx="10974827" cy="80080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5584A-E339-475B-8DAA-9757BBFEB93B}" type="datetimeFigureOut">
              <a:rPr lang="en-US" smtClean="0"/>
              <a:t>1/10/2024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46B293-7BE4-4FD5-982C-A95740710B01}" type="slidenum">
              <a:rPr lang="en-US" smtClean="0"/>
              <a:t>‹#›</a:t>
            </a:fld>
            <a:endParaRPr lang="en-US"/>
          </a:p>
        </p:txBody>
      </p:sp>
    </p:spTree>
    <p:extLst>
      <p:ext uri="{BB962C8B-B14F-4D97-AF65-F5344CB8AC3E}">
        <p14:creationId xmlns:p14="http://schemas.microsoft.com/office/powerpoint/2010/main" val="1430816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48337B-ACF7-4FB8-9B19-9CC97C46B488}" type="slidenum">
              <a:rPr lang="ar-SA" altLang="fa-IR"/>
              <a:pPr/>
              <a:t>50</a:t>
            </a:fld>
            <a:endParaRPr lang="en-US" altLang="fa-I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p>
        </p:txBody>
      </p:sp>
    </p:spTree>
    <p:extLst>
      <p:ext uri="{BB962C8B-B14F-4D97-AF65-F5344CB8AC3E}">
        <p14:creationId xmlns:p14="http://schemas.microsoft.com/office/powerpoint/2010/main" val="3836401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C2757DF-B059-43A5-92E7-6A87351BFB3F}" type="slidenum">
              <a:rPr lang="ar-SA" altLang="fa-IR"/>
              <a:pPr/>
              <a:t>51</a:t>
            </a:fld>
            <a:endParaRPr lang="en-US" altLang="fa-I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p>
        </p:txBody>
      </p:sp>
    </p:spTree>
    <p:extLst>
      <p:ext uri="{BB962C8B-B14F-4D97-AF65-F5344CB8AC3E}">
        <p14:creationId xmlns:p14="http://schemas.microsoft.com/office/powerpoint/2010/main" val="732871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2531997-C909-4673-9B95-CE682CC0F171}" type="datetime1">
              <a:rPr lang="en-US" smtClean="0"/>
              <a:t>1/10/2024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3174699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D5B2BD-A254-4E1D-8521-905E82784E5B}" type="datetime1">
              <a:rPr lang="en-US" smtClean="0"/>
              <a:t>1/10/2024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1602198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BC7367-72DF-4E98-9E39-F1223FFA117D}" type="datetime1">
              <a:rPr lang="en-US" smtClean="0"/>
              <a:t>1/10/2024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162813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2628DEB-1E57-4FAA-B2F4-DB6659D0A7DA}" type="slidenum">
              <a:rPr lang="ar-SA" altLang="fa-IR"/>
              <a:pPr/>
              <a:t>‹#›</a:t>
            </a:fld>
            <a:endParaRPr lang="en-US" altLang="fa-IR"/>
          </a:p>
        </p:txBody>
      </p:sp>
    </p:spTree>
    <p:extLst>
      <p:ext uri="{BB962C8B-B14F-4D97-AF65-F5344CB8AC3E}">
        <p14:creationId xmlns:p14="http://schemas.microsoft.com/office/powerpoint/2010/main" val="192686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189C0ED-E9F1-482B-9D98-7CB7406EB8F4}" type="slidenum">
              <a:rPr lang="ar-SA" altLang="fa-IR"/>
              <a:pPr/>
              <a:t>‹#›</a:t>
            </a:fld>
            <a:endParaRPr lang="en-US" altLang="fa-IR"/>
          </a:p>
        </p:txBody>
      </p:sp>
    </p:spTree>
    <p:extLst>
      <p:ext uri="{BB962C8B-B14F-4D97-AF65-F5344CB8AC3E}">
        <p14:creationId xmlns:p14="http://schemas.microsoft.com/office/powerpoint/2010/main" val="2764303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402D3A0-C8BD-4E7F-87C5-9424506EB230}" type="slidenum">
              <a:rPr lang="ar-SA" altLang="fa-IR"/>
              <a:pPr/>
              <a:t>‹#›</a:t>
            </a:fld>
            <a:endParaRPr lang="en-US" altLang="fa-IR"/>
          </a:p>
        </p:txBody>
      </p:sp>
    </p:spTree>
    <p:extLst>
      <p:ext uri="{BB962C8B-B14F-4D97-AF65-F5344CB8AC3E}">
        <p14:creationId xmlns:p14="http://schemas.microsoft.com/office/powerpoint/2010/main" val="825384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28545BC-15DF-4C90-BCD6-5869945154F9}" type="slidenum">
              <a:rPr lang="ar-SA" altLang="fa-IR"/>
              <a:pPr/>
              <a:t>‹#›</a:t>
            </a:fld>
            <a:endParaRPr lang="en-US" altLang="fa-IR"/>
          </a:p>
        </p:txBody>
      </p:sp>
    </p:spTree>
    <p:extLst>
      <p:ext uri="{BB962C8B-B14F-4D97-AF65-F5344CB8AC3E}">
        <p14:creationId xmlns:p14="http://schemas.microsoft.com/office/powerpoint/2010/main" val="6914484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8FFB8B68-CC67-4133-8367-05C16B5373CE}" type="slidenum">
              <a:rPr lang="ar-SA" altLang="fa-IR"/>
              <a:pPr/>
              <a:t>‹#›</a:t>
            </a:fld>
            <a:endParaRPr lang="en-US" altLang="fa-IR"/>
          </a:p>
        </p:txBody>
      </p:sp>
    </p:spTree>
    <p:extLst>
      <p:ext uri="{BB962C8B-B14F-4D97-AF65-F5344CB8AC3E}">
        <p14:creationId xmlns:p14="http://schemas.microsoft.com/office/powerpoint/2010/main" val="302665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69C39B98-9796-4423-859B-62363FDB89C5}" type="slidenum">
              <a:rPr lang="ar-SA" altLang="fa-IR"/>
              <a:pPr/>
              <a:t>‹#›</a:t>
            </a:fld>
            <a:endParaRPr lang="en-US" altLang="fa-IR"/>
          </a:p>
        </p:txBody>
      </p:sp>
    </p:spTree>
    <p:extLst>
      <p:ext uri="{BB962C8B-B14F-4D97-AF65-F5344CB8AC3E}">
        <p14:creationId xmlns:p14="http://schemas.microsoft.com/office/powerpoint/2010/main" val="2350313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8D461DA4-C615-42D3-A3AF-A89F5EDFE743}" type="slidenum">
              <a:rPr lang="ar-SA" altLang="fa-IR"/>
              <a:pPr/>
              <a:t>‹#›</a:t>
            </a:fld>
            <a:endParaRPr lang="en-US" altLang="fa-IR"/>
          </a:p>
        </p:txBody>
      </p:sp>
    </p:spTree>
    <p:extLst>
      <p:ext uri="{BB962C8B-B14F-4D97-AF65-F5344CB8AC3E}">
        <p14:creationId xmlns:p14="http://schemas.microsoft.com/office/powerpoint/2010/main" val="32224863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ABCF9AE-50B3-4ADB-8D2C-DD54C932F2A1}" type="slidenum">
              <a:rPr lang="ar-SA" altLang="fa-IR"/>
              <a:pPr/>
              <a:t>‹#›</a:t>
            </a:fld>
            <a:endParaRPr lang="en-US" altLang="fa-IR"/>
          </a:p>
        </p:txBody>
      </p:sp>
    </p:spTree>
    <p:extLst>
      <p:ext uri="{BB962C8B-B14F-4D97-AF65-F5344CB8AC3E}">
        <p14:creationId xmlns:p14="http://schemas.microsoft.com/office/powerpoint/2010/main" val="1152744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3840" y="365126"/>
            <a:ext cx="11698778" cy="942744"/>
          </a:xfrm>
        </p:spPr>
        <p:txBody>
          <a:bodyPr/>
          <a:lstStyle>
            <a:lvl1pPr algn="ctr">
              <a:defRPr>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243840" y="1590501"/>
            <a:ext cx="11698778" cy="4586461"/>
          </a:xfrm>
        </p:spPr>
        <p:txBody>
          <a:bodyPr/>
          <a:lstStyle>
            <a:lvl1pPr>
              <a:defRPr>
                <a:solidFill>
                  <a:schemeClr val="tx2">
                    <a:lumMod val="75000"/>
                  </a:schemeClr>
                </a:solidFill>
                <a:latin typeface="Arial" panose="020B0604020202020204" pitchFamily="34" charset="0"/>
                <a:cs typeface="Arial" panose="020B0604020202020204" pitchFamily="34" charset="0"/>
              </a:defRPr>
            </a:lvl1pPr>
            <a:lvl2pPr>
              <a:defRPr>
                <a:solidFill>
                  <a:schemeClr val="tx2">
                    <a:lumMod val="75000"/>
                  </a:schemeClr>
                </a:solidFill>
                <a:latin typeface="Arial" panose="020B0604020202020204" pitchFamily="34" charset="0"/>
                <a:cs typeface="Arial" panose="020B0604020202020204" pitchFamily="34" charset="0"/>
              </a:defRPr>
            </a:lvl2pPr>
            <a:lvl3pPr>
              <a:defRPr>
                <a:solidFill>
                  <a:schemeClr val="tx2">
                    <a:lumMod val="75000"/>
                  </a:schemeClr>
                </a:solidFill>
                <a:latin typeface="Arial" panose="020B0604020202020204" pitchFamily="34" charset="0"/>
                <a:cs typeface="Arial" panose="020B0604020202020204" pitchFamily="34" charset="0"/>
              </a:defRPr>
            </a:lvl3pPr>
            <a:lvl4pPr>
              <a:defRPr>
                <a:solidFill>
                  <a:schemeClr val="tx2">
                    <a:lumMod val="75000"/>
                  </a:schemeClr>
                </a:solidFill>
                <a:latin typeface="Arial" panose="020B0604020202020204" pitchFamily="34" charset="0"/>
                <a:cs typeface="Arial" panose="020B0604020202020204" pitchFamily="34" charset="0"/>
              </a:defRPr>
            </a:lvl4pPr>
            <a:lvl5pPr>
              <a:defRPr>
                <a:solidFill>
                  <a:schemeClr val="tx2">
                    <a:lumMod val="7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926491" y="6356350"/>
            <a:ext cx="1104207" cy="365125"/>
          </a:xfrm>
        </p:spPr>
        <p:txBody>
          <a:bodyPr/>
          <a:lstStyle/>
          <a:p>
            <a:fld id="{B85172E8-702E-4414-8B01-5C00F8FE9B2B}" type="datetime1">
              <a:rPr lang="en-US" smtClean="0"/>
              <a:t>1/10/2024</a:t>
            </a:fld>
            <a:endParaRPr lang="en-US" dirty="0"/>
          </a:p>
        </p:txBody>
      </p:sp>
      <p:sp>
        <p:nvSpPr>
          <p:cNvPr id="5" name="Footer Placeholder 4"/>
          <p:cNvSpPr>
            <a:spLocks noGrp="1"/>
          </p:cNvSpPr>
          <p:nvPr>
            <p:ph type="ftr" sz="quarter" idx="11"/>
          </p:nvPr>
        </p:nvSpPr>
        <p:spPr>
          <a:xfrm>
            <a:off x="253543" y="6356350"/>
            <a:ext cx="4114800" cy="365125"/>
          </a:xfrm>
        </p:spPr>
        <p:txBody>
          <a:bodyPr/>
          <a:lstStyle>
            <a:lvl1pPr algn="l">
              <a:defRPr>
                <a:cs typeface="+mj-cs"/>
              </a:defRPr>
            </a:lvl1pPr>
          </a:lstStyle>
          <a:p>
            <a:r>
              <a:rPr lang="en-US" dirty="0"/>
              <a:t>Note</a:t>
            </a:r>
          </a:p>
        </p:txBody>
      </p:sp>
      <p:sp>
        <p:nvSpPr>
          <p:cNvPr id="6" name="Slide Number Placeholder 5"/>
          <p:cNvSpPr>
            <a:spLocks noGrp="1"/>
          </p:cNvSpPr>
          <p:nvPr>
            <p:ph type="sldNum" sz="quarter" idx="12"/>
          </p:nvPr>
        </p:nvSpPr>
        <p:spPr>
          <a:xfrm>
            <a:off x="10036233" y="6356350"/>
            <a:ext cx="482139" cy="365125"/>
          </a:xfrm>
        </p:spPr>
        <p:txBody>
          <a:bodyPr/>
          <a:lstStyle>
            <a:lvl1pPr>
              <a:defRPr/>
            </a:lvl1pPr>
          </a:lstStyle>
          <a:p>
            <a:fld id="{03A0CF72-DE27-42A9-99AA-9B66297F9A28}" type="slidenum">
              <a:rPr lang="en-US" smtClean="0"/>
              <a:pPr/>
              <a:t>‹#›</a:t>
            </a:fld>
            <a:endParaRPr lang="en-US" dirty="0"/>
          </a:p>
        </p:txBody>
      </p:sp>
      <p:sp>
        <p:nvSpPr>
          <p:cNvPr id="7" name="Footer Placeholder 2"/>
          <p:cNvSpPr txBox="1">
            <a:spLocks/>
          </p:cNvSpPr>
          <p:nvPr userDrawn="1"/>
        </p:nvSpPr>
        <p:spPr>
          <a:xfrm>
            <a:off x="10307782" y="6179120"/>
            <a:ext cx="188421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n-US" b="1" dirty="0">
                <a:solidFill>
                  <a:schemeClr val="accent1"/>
                </a:solidFill>
                <a:latin typeface="Calibri"/>
              </a:rPr>
              <a:t>M. Sharbafchi, M.D.</a:t>
            </a:r>
          </a:p>
          <a:p>
            <a:pPr defTabSz="685800"/>
            <a:r>
              <a:rPr lang="en-US" b="1" dirty="0">
                <a:solidFill>
                  <a:schemeClr val="accent1"/>
                </a:solidFill>
                <a:latin typeface="Calibri"/>
              </a:rPr>
              <a:t>Isfahan University of Medical Sciences</a:t>
            </a:r>
          </a:p>
        </p:txBody>
      </p:sp>
      <p:cxnSp>
        <p:nvCxnSpPr>
          <p:cNvPr id="10" name="Straight Connector 9"/>
          <p:cNvCxnSpPr/>
          <p:nvPr userDrawn="1"/>
        </p:nvCxnSpPr>
        <p:spPr>
          <a:xfrm>
            <a:off x="0" y="6350923"/>
            <a:ext cx="10457411" cy="542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
        <p:nvSpPr>
          <p:cNvPr id="12" name="TextBox 11"/>
          <p:cNvSpPr txBox="1"/>
          <p:nvPr userDrawn="1"/>
        </p:nvSpPr>
        <p:spPr>
          <a:xfrm rot="5400000">
            <a:off x="10994121" y="4999569"/>
            <a:ext cx="2132315" cy="307777"/>
          </a:xfrm>
          <a:prstGeom prst="rect">
            <a:avLst/>
          </a:prstGeom>
          <a:noFill/>
        </p:spPr>
        <p:txBody>
          <a:bodyPr wrap="none" rtlCol="0">
            <a:spAutoFit/>
          </a:bodyPr>
          <a:lstStyle/>
          <a:p>
            <a:r>
              <a:rPr lang="en-US" sz="1400" i="1" kern="1200" dirty="0">
                <a:solidFill>
                  <a:schemeClr val="tx1"/>
                </a:solidFill>
                <a:latin typeface="Times New Roman" panose="02020603050405020304" pitchFamily="18" charset="0"/>
                <a:ea typeface="+mn-ea"/>
                <a:cs typeface="Times New Roman" panose="02020603050405020304" pitchFamily="18" charset="0"/>
              </a:rPr>
              <a:t>Sharbafchi@med.mui.ac.ir</a:t>
            </a:r>
          </a:p>
        </p:txBody>
      </p:sp>
    </p:spTree>
    <p:extLst>
      <p:ext uri="{BB962C8B-B14F-4D97-AF65-F5344CB8AC3E}">
        <p14:creationId xmlns:p14="http://schemas.microsoft.com/office/powerpoint/2010/main" val="3823623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A697F0C-9CA9-4D3F-BCEB-6B1ABBC7001F}" type="slidenum">
              <a:rPr lang="ar-SA" altLang="fa-IR"/>
              <a:pPr/>
              <a:t>‹#›</a:t>
            </a:fld>
            <a:endParaRPr lang="en-US" altLang="fa-IR"/>
          </a:p>
        </p:txBody>
      </p:sp>
    </p:spTree>
    <p:extLst>
      <p:ext uri="{BB962C8B-B14F-4D97-AF65-F5344CB8AC3E}">
        <p14:creationId xmlns:p14="http://schemas.microsoft.com/office/powerpoint/2010/main" val="37996113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441237B-4FF1-4113-B567-33A90778109C}" type="slidenum">
              <a:rPr lang="ar-SA" altLang="fa-IR"/>
              <a:pPr/>
              <a:t>‹#›</a:t>
            </a:fld>
            <a:endParaRPr lang="en-US" altLang="fa-IR"/>
          </a:p>
        </p:txBody>
      </p:sp>
    </p:spTree>
    <p:extLst>
      <p:ext uri="{BB962C8B-B14F-4D97-AF65-F5344CB8AC3E}">
        <p14:creationId xmlns:p14="http://schemas.microsoft.com/office/powerpoint/2010/main" val="26848877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5DF61FF-7F05-4404-8F93-712FD8705B38}" type="slidenum">
              <a:rPr lang="ar-SA" altLang="fa-IR"/>
              <a:pPr/>
              <a:t>‹#›</a:t>
            </a:fld>
            <a:endParaRPr lang="en-US" altLang="fa-IR"/>
          </a:p>
        </p:txBody>
      </p:sp>
    </p:spTree>
    <p:extLst>
      <p:ext uri="{BB962C8B-B14F-4D97-AF65-F5344CB8AC3E}">
        <p14:creationId xmlns:p14="http://schemas.microsoft.com/office/powerpoint/2010/main" val="3785202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B3BE36-2131-4375-9D3B-1D4DEC0EA737}" type="datetime1">
              <a:rPr lang="en-US" smtClean="0"/>
              <a:t>1/10/2024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7121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7D7703F-E564-4630-A540-E936978F924E}" type="datetime1">
              <a:rPr lang="en-US" smtClean="0"/>
              <a:t>1/10/2024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3142254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67AC3F-52F5-4EB8-8A52-648957B7D07E}" type="datetime1">
              <a:rPr lang="en-US" smtClean="0"/>
              <a:t>1/10/2024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2106204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67996A9-9241-4C5D-A9D2-4DE8652647E9}" type="datetime1">
              <a:rPr lang="en-US" smtClean="0"/>
              <a:t>1/10/2024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146347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7125FA-ECF5-4C66-9066-15BF88C6C84A}" type="datetime1">
              <a:rPr lang="en-US" smtClean="0"/>
              <a:t>1/10/2024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2967554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1A4BDAF-EAD9-489C-BAEC-91EF609E2A0B}" type="datetime1">
              <a:rPr lang="en-US" smtClean="0"/>
              <a:t>1/10/2024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905772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8D6B7C2-1F07-4DD2-8092-EAD5E588B199}" type="datetime1">
              <a:rPr lang="en-US" smtClean="0"/>
              <a:t>1/10/2024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187D8-C4B8-4D92-AD9E-19F9E28D28B3}" type="slidenum">
              <a:rPr lang="en-US" smtClean="0"/>
              <a:t>‹#›</a:t>
            </a:fld>
            <a:endParaRPr lang="en-US"/>
          </a:p>
        </p:txBody>
      </p:sp>
    </p:spTree>
    <p:extLst>
      <p:ext uri="{BB962C8B-B14F-4D97-AF65-F5344CB8AC3E}">
        <p14:creationId xmlns:p14="http://schemas.microsoft.com/office/powerpoint/2010/main" val="2546089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E30E2F-7878-4141-8DB8-A0E046683121}" type="datetime1">
              <a:rPr lang="en-US" smtClean="0"/>
              <a:t>1/10/2024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0187D8-C4B8-4D92-AD9E-19F9E28D28B3}" type="slidenum">
              <a:rPr lang="en-US" smtClean="0"/>
              <a:t>‹#›</a:t>
            </a:fld>
            <a:endParaRPr lang="en-US"/>
          </a:p>
        </p:txBody>
      </p:sp>
    </p:spTree>
    <p:extLst>
      <p:ext uri="{BB962C8B-B14F-4D97-AF65-F5344CB8AC3E}">
        <p14:creationId xmlns:p14="http://schemas.microsoft.com/office/powerpoint/2010/main" val="1268996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a:t>Click to edit Master title style</a:t>
            </a:r>
          </a:p>
        </p:txBody>
      </p:sp>
      <p:sp>
        <p:nvSpPr>
          <p:cNvPr id="3"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a:t>Click to edit Master text styles</a:t>
            </a:r>
          </a:p>
          <a:p>
            <a:pPr lvl="1"/>
            <a:r>
              <a:rPr lang="en-US" altLang="fa-IR"/>
              <a:t>Second level</a:t>
            </a:r>
          </a:p>
          <a:p>
            <a:pPr lvl="2"/>
            <a:r>
              <a:rPr lang="en-US" altLang="fa-IR"/>
              <a:t>Third level</a:t>
            </a:r>
          </a:p>
          <a:p>
            <a:pPr lvl="3"/>
            <a:r>
              <a:rPr lang="en-US" altLang="fa-IR"/>
              <a:t>Fourth level</a:t>
            </a:r>
          </a:p>
          <a:p>
            <a:pPr lvl="4"/>
            <a:r>
              <a:rPr lang="en-US" altLang="fa-IR"/>
              <a:t>Fifth level</a:t>
            </a:r>
          </a:p>
        </p:txBody>
      </p:sp>
      <p:sp>
        <p:nvSpPr>
          <p:cNvPr id="4" name="Date Placeholder 3"/>
          <p:cNvSpPr>
            <a:spLocks noGrp="1"/>
          </p:cNvSpPr>
          <p:nvPr>
            <p:ph type="dt" sz="half" idx="2"/>
          </p:nvPr>
        </p:nvSpPr>
        <p:spPr>
          <a:xfrm>
            <a:off x="8737600" y="6356351"/>
            <a:ext cx="2844800" cy="365125"/>
          </a:xfrm>
          <a:prstGeom prst="rect">
            <a:avLst/>
          </a:prstGeom>
        </p:spPr>
        <p:txBody>
          <a:bodyPr vert="horz" lIns="91440" tIns="45720" rIns="91440" bIns="45720" rtlCol="1" anchor="ctr"/>
          <a:lstStyle>
            <a:lvl1pPr algn="r">
              <a:defRPr sz="1200">
                <a:solidFill>
                  <a:schemeClr val="tx1">
                    <a:tint val="75000"/>
                  </a:schemeClr>
                </a:solidFill>
                <a:ea typeface="+mn-ea"/>
              </a:defRPr>
            </a:lvl1pPr>
          </a:lstStyle>
          <a:p>
            <a:pPr>
              <a:defRPr/>
            </a:pP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1" anchor="ctr"/>
          <a:lstStyle>
            <a:lvl1pPr algn="ctr">
              <a:defRPr sz="1200">
                <a:solidFill>
                  <a:schemeClr val="tx1">
                    <a:tint val="75000"/>
                  </a:schemeClr>
                </a:solidFill>
                <a:ea typeface="+mn-ea"/>
              </a:defRPr>
            </a:lvl1pPr>
          </a:lstStyle>
          <a:p>
            <a:pPr>
              <a:defRPr/>
            </a:pPr>
            <a:endParaRPr lang="en-US"/>
          </a:p>
        </p:txBody>
      </p:sp>
      <p:sp>
        <p:nvSpPr>
          <p:cNvPr id="6" name="Slide Number Placeholder 5"/>
          <p:cNvSpPr>
            <a:spLocks noGrp="1"/>
          </p:cNvSpPr>
          <p:nvPr>
            <p:ph type="sldNum" sz="quarter" idx="4"/>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l">
              <a:defRPr sz="1200">
                <a:solidFill>
                  <a:srgbClr val="898989"/>
                </a:solidFill>
              </a:defRPr>
            </a:lvl1pPr>
          </a:lstStyle>
          <a:p>
            <a:fld id="{2DFC9BD4-D4C5-4F44-BC42-0CF4A879C716}" type="slidenum">
              <a:rPr lang="ar-SA" altLang="fa-IR"/>
              <a:pPr/>
              <a:t>‹#›</a:t>
            </a:fld>
            <a:endParaRPr lang="en-US" altLang="fa-IR"/>
          </a:p>
        </p:txBody>
      </p:sp>
    </p:spTree>
    <p:extLst>
      <p:ext uri="{BB962C8B-B14F-4D97-AF65-F5344CB8AC3E}">
        <p14:creationId xmlns:p14="http://schemas.microsoft.com/office/powerpoint/2010/main" val="29759441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stCondLst>
                                            <p:cond delay="0"/>
                                          </p:stCondLst>
                                        </p:cTn>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stCondLst>
                                            <p:cond delay="0"/>
                                          </p:stCondLst>
                                        </p:cTn>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stCondLst>
                                            <p:cond delay="0"/>
                                          </p:stCondLst>
                                        </p:cTn>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stCondLst>
                                            <p:cond delay="0"/>
                                          </p:stCondLst>
                                        </p:cTn>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stCondLst>
                            <p:cond delay="0"/>
                          </p:stCondLst>
                        </p:cTn>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stCondLst>
                            <p:cond delay="0"/>
                          </p:stCondLst>
                        </p:cTn>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stCondLst>
                            <p:cond delay="0"/>
                          </p:stCondLst>
                        </p:cTn>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stCondLst>
                            <p:cond delay="0"/>
                          </p:stCondLst>
                        </p:cTn>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stCondLst>
                            <p:cond delay="0"/>
                          </p:stCondLst>
                        </p:cTn>
                        <p:tgtEl>
                          <p:spTgt spid="3"/>
                        </p:tgtEl>
                      </p:cBhvr>
                    </p:animEffect>
                  </p:childTnLst>
                </p:cTn>
              </p:par>
            </p:tnLst>
          </p:tmpl>
        </p:tmplLst>
      </p:bldP>
    </p:bldLst>
  </p:timing>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defRPr>
      </a:lvl2pPr>
      <a:lvl3pPr algn="ctr" rtl="1" eaLnBrk="0" fontAlgn="base" hangingPunct="0">
        <a:spcBef>
          <a:spcPct val="0"/>
        </a:spcBef>
        <a:spcAft>
          <a:spcPct val="0"/>
        </a:spcAft>
        <a:defRPr sz="4400">
          <a:solidFill>
            <a:schemeClr val="tx1"/>
          </a:solidFill>
          <a:latin typeface="Calibri" pitchFamily="34" charset="0"/>
        </a:defRPr>
      </a:lvl3pPr>
      <a:lvl4pPr algn="ctr" rtl="1" eaLnBrk="0" fontAlgn="base" hangingPunct="0">
        <a:spcBef>
          <a:spcPct val="0"/>
        </a:spcBef>
        <a:spcAft>
          <a:spcPct val="0"/>
        </a:spcAft>
        <a:defRPr sz="4400">
          <a:solidFill>
            <a:schemeClr val="tx1"/>
          </a:solidFill>
          <a:latin typeface="Calibri" pitchFamily="34" charset="0"/>
        </a:defRPr>
      </a:lvl4pPr>
      <a:lvl5pPr algn="ctr" rtl="1" eaLnBrk="0" fontAlgn="base" hangingPunct="0">
        <a:spcBef>
          <a:spcPct val="0"/>
        </a:spcBef>
        <a:spcAft>
          <a:spcPct val="0"/>
        </a:spcAft>
        <a:defRPr sz="4400">
          <a:solidFill>
            <a:schemeClr val="tx1"/>
          </a:solidFill>
          <a:latin typeface="Calibri" pitchFamily="34" charset="0"/>
        </a:defRPr>
      </a:lvl5pPr>
      <a:lvl6pPr marL="457200" algn="ctr" rtl="1" fontAlgn="base">
        <a:spcBef>
          <a:spcPct val="0"/>
        </a:spcBef>
        <a:spcAft>
          <a:spcPct val="0"/>
        </a:spcAft>
        <a:defRPr sz="4400">
          <a:solidFill>
            <a:schemeClr val="tx1"/>
          </a:solidFill>
          <a:latin typeface="Calibri" pitchFamily="34" charset="0"/>
        </a:defRPr>
      </a:lvl6pPr>
      <a:lvl7pPr marL="914400" algn="ctr" rtl="1" fontAlgn="base">
        <a:spcBef>
          <a:spcPct val="0"/>
        </a:spcBef>
        <a:spcAft>
          <a:spcPct val="0"/>
        </a:spcAft>
        <a:defRPr sz="4400">
          <a:solidFill>
            <a:schemeClr val="tx1"/>
          </a:solidFill>
          <a:latin typeface="Calibri" pitchFamily="34" charset="0"/>
        </a:defRPr>
      </a:lvl7pPr>
      <a:lvl8pPr marL="1371600" algn="ctr" rtl="1" fontAlgn="base">
        <a:spcBef>
          <a:spcPct val="0"/>
        </a:spcBef>
        <a:spcAft>
          <a:spcPct val="0"/>
        </a:spcAft>
        <a:defRPr sz="4400">
          <a:solidFill>
            <a:schemeClr val="tx1"/>
          </a:solidFill>
          <a:latin typeface="Calibri" pitchFamily="34" charset="0"/>
        </a:defRPr>
      </a:lvl8pPr>
      <a:lvl9pPr marL="1828800" algn="ctr" rtl="1" fontAlgn="base">
        <a:spcBef>
          <a:spcPct val="0"/>
        </a:spcBef>
        <a:spcAft>
          <a:spcPct val="0"/>
        </a:spcAft>
        <a:defRPr sz="4400">
          <a:solidFill>
            <a:schemeClr val="tx1"/>
          </a:solidFill>
          <a:latin typeface="Calibri" pitchFamily="34" charset="0"/>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en.wikipedia.org/wiki/Thure_von_Uexk%C3%BCl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09225"/>
            <a:ext cx="11277600" cy="1470025"/>
          </a:xfrm>
        </p:spPr>
        <p:txBody>
          <a:bodyPr rtlCol="0" anchor="ctr">
            <a:normAutofit/>
          </a:bodyPr>
          <a:lstStyle/>
          <a:p>
            <a:pPr algn="l" eaLnBrk="1" fontAlgn="auto" hangingPunct="1">
              <a:spcAft>
                <a:spcPts val="0"/>
              </a:spcAft>
              <a:defRPr/>
            </a:pPr>
            <a:r>
              <a:rPr lang="en-US" sz="4800" dirty="0">
                <a:solidFill>
                  <a:schemeClr val="tx1">
                    <a:lumMod val="90000"/>
                    <a:lumOff val="10000"/>
                  </a:schemeClr>
                </a:solidFill>
              </a:rPr>
              <a:t>Psychosomatic Medicine</a:t>
            </a:r>
            <a:endParaRPr lang="en-US" sz="4800" dirty="0">
              <a:solidFill>
                <a:schemeClr val="tx1">
                  <a:lumMod val="90000"/>
                  <a:lumOff val="10000"/>
                </a:schemeClr>
              </a:solidFill>
              <a:latin typeface="Arial" panose="020B0604020202020204" pitchFamily="34" charset="0"/>
              <a:cs typeface="Arial" panose="020B0604020202020204" pitchFamily="34" charset="0"/>
            </a:endParaRPr>
          </a:p>
        </p:txBody>
      </p:sp>
      <p:sp>
        <p:nvSpPr>
          <p:cNvPr id="17411" name="Subtitle 2"/>
          <p:cNvSpPr>
            <a:spLocks noGrp="1"/>
          </p:cNvSpPr>
          <p:nvPr>
            <p:ph type="subTitle" idx="1"/>
          </p:nvPr>
        </p:nvSpPr>
        <p:spPr>
          <a:xfrm>
            <a:off x="2231760" y="4500566"/>
            <a:ext cx="7943018" cy="1218590"/>
          </a:xfrm>
        </p:spPr>
        <p:txBody>
          <a:bodyPr>
            <a:noAutofit/>
          </a:bodyPr>
          <a:lstStyle/>
          <a:p>
            <a:pPr algn="l" eaLnBrk="1" hangingPunct="1"/>
            <a:r>
              <a:rPr lang="en-US" altLang="fa-IR" sz="2200" dirty="0">
                <a:solidFill>
                  <a:srgbClr val="174576"/>
                </a:solidFill>
              </a:rPr>
              <a:t>MR Sharbafchi, MD.</a:t>
            </a:r>
          </a:p>
          <a:p>
            <a:pPr algn="l" eaLnBrk="1" hangingPunct="1"/>
            <a:r>
              <a:rPr lang="en-US" altLang="fa-IR" sz="2200" dirty="0">
                <a:solidFill>
                  <a:srgbClr val="174576"/>
                </a:solidFill>
              </a:rPr>
              <a:t>Assistant Professor of Psychiatry</a:t>
            </a:r>
          </a:p>
          <a:p>
            <a:pPr algn="l" eaLnBrk="1" hangingPunct="1"/>
            <a:r>
              <a:rPr lang="en-US" altLang="fa-IR" sz="2200">
                <a:solidFill>
                  <a:srgbClr val="174576"/>
                </a:solidFill>
              </a:rPr>
              <a:t>Fellowship in </a:t>
            </a:r>
            <a:r>
              <a:rPr lang="en-US" altLang="fa-IR" sz="2200" dirty="0">
                <a:solidFill>
                  <a:srgbClr val="174576"/>
                </a:solidFill>
              </a:rPr>
              <a:t>Psychosomatic Medicine and Psycho-Oncology (Freiburg, Germany)</a:t>
            </a:r>
          </a:p>
          <a:p>
            <a:pPr algn="l" eaLnBrk="1" hangingPunct="1"/>
            <a:endParaRPr lang="en-US" altLang="fa-IR" sz="2200" dirty="0">
              <a:solidFill>
                <a:srgbClr val="174576"/>
              </a:solidFill>
            </a:endParaRPr>
          </a:p>
        </p:txBody>
      </p:sp>
      <p:sp>
        <p:nvSpPr>
          <p:cNvPr id="8" name="Rectangle 8"/>
          <p:cNvSpPr>
            <a:spLocks noChangeArrowheads="1"/>
          </p:cNvSpPr>
          <p:nvPr/>
        </p:nvSpPr>
        <p:spPr bwMode="auto">
          <a:xfrm>
            <a:off x="0" y="3354388"/>
            <a:ext cx="457200" cy="150812"/>
          </a:xfrm>
          <a:prstGeom prst="rect">
            <a:avLst/>
          </a:prstGeom>
          <a:solidFill>
            <a:srgbClr val="BE0028"/>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4B4B4B"/>
              </a:solidFill>
              <a:effectLst/>
              <a:uLnTx/>
              <a:uFillTx/>
              <a:latin typeface="Arial"/>
            </a:endParaRPr>
          </a:p>
        </p:txBody>
      </p:sp>
      <p:sp>
        <p:nvSpPr>
          <p:cNvPr id="9" name="Rectangle 9"/>
          <p:cNvSpPr>
            <a:spLocks noChangeArrowheads="1"/>
          </p:cNvSpPr>
          <p:nvPr/>
        </p:nvSpPr>
        <p:spPr bwMode="auto">
          <a:xfrm>
            <a:off x="11734800" y="3379916"/>
            <a:ext cx="457200" cy="150812"/>
          </a:xfrm>
          <a:prstGeom prst="rect">
            <a:avLst/>
          </a:prstGeom>
          <a:solidFill>
            <a:srgbClr val="BE0028"/>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4B4B4B"/>
              </a:solidFill>
              <a:effectLst/>
              <a:uLnTx/>
              <a:uFillTx/>
              <a:latin typeface="Arial"/>
            </a:endParaRPr>
          </a:p>
        </p:txBody>
      </p:sp>
      <p:sp>
        <p:nvSpPr>
          <p:cNvPr id="3" name="TextBox 2"/>
          <p:cNvSpPr txBox="1"/>
          <p:nvPr/>
        </p:nvSpPr>
        <p:spPr>
          <a:xfrm>
            <a:off x="3142211" y="1407622"/>
            <a:ext cx="652272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82624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097" y="659924"/>
            <a:ext cx="11067011" cy="942744"/>
          </a:xfrm>
        </p:spPr>
        <p:txBody>
          <a:bodyPr/>
          <a:lstStyle/>
          <a:p>
            <a:r>
              <a:rPr lang="en-US" dirty="0"/>
              <a:t>American Attitude</a:t>
            </a:r>
            <a:endParaRPr lang="fa-IR" dirty="0"/>
          </a:p>
        </p:txBody>
      </p:sp>
      <p:sp>
        <p:nvSpPr>
          <p:cNvPr id="3" name="Content Placeholder 2"/>
          <p:cNvSpPr>
            <a:spLocks noGrp="1"/>
          </p:cNvSpPr>
          <p:nvPr>
            <p:ph idx="1"/>
          </p:nvPr>
        </p:nvSpPr>
        <p:spPr>
          <a:xfrm>
            <a:off x="543098" y="1662545"/>
            <a:ext cx="11067011" cy="4586461"/>
          </a:xfrm>
        </p:spPr>
        <p:txBody>
          <a:bodyPr/>
          <a:lstStyle/>
          <a:p>
            <a:pPr marL="0" indent="0" algn="ctr">
              <a:buNone/>
            </a:pPr>
            <a:endParaRPr lang="en-US" dirty="0"/>
          </a:p>
          <a:p>
            <a:pPr marL="0" indent="0" algn="ctr">
              <a:buNone/>
            </a:pPr>
            <a:endParaRPr lang="en-US" dirty="0"/>
          </a:p>
          <a:p>
            <a:pPr marL="0" indent="0" algn="ctr">
              <a:buNone/>
            </a:pPr>
            <a:r>
              <a:rPr lang="en-US" dirty="0"/>
              <a:t>Psychosomatic medicine, known as </a:t>
            </a:r>
            <a:r>
              <a:rPr lang="en-US" dirty="0">
                <a:solidFill>
                  <a:srgbClr val="92D050"/>
                </a:solidFill>
              </a:rPr>
              <a:t>consultation liaison psychiatry</a:t>
            </a:r>
            <a:r>
              <a:rPr lang="en-US" dirty="0"/>
              <a:t>, is the psychiatry of the medically ill. </a:t>
            </a:r>
          </a:p>
          <a:p>
            <a:pPr marL="0" indent="0" algn="ctr">
              <a:buNone/>
            </a:pPr>
            <a:endParaRPr lang="en-US" dirty="0"/>
          </a:p>
          <a:p>
            <a:pPr marL="0" indent="0" algn="ctr">
              <a:buNone/>
            </a:pPr>
            <a:r>
              <a:rPr lang="en-US" dirty="0"/>
              <a:t>Specialists in this area provide consultation and continuing care in both inpatient and outpatient</a:t>
            </a:r>
            <a:r>
              <a:rPr lang="en-US" b="1" dirty="0"/>
              <a:t> </a:t>
            </a:r>
            <a:r>
              <a:rPr lang="en-US" dirty="0">
                <a:solidFill>
                  <a:srgbClr val="92D050"/>
                </a:solidFill>
              </a:rPr>
              <a:t>medical settings</a:t>
            </a:r>
            <a:r>
              <a:rPr lang="en-US" dirty="0"/>
              <a:t>.</a:t>
            </a:r>
          </a:p>
        </p:txBody>
      </p:sp>
      <p:sp>
        <p:nvSpPr>
          <p:cNvPr id="4" name="Slide Number Placeholder 3"/>
          <p:cNvSpPr>
            <a:spLocks noGrp="1"/>
          </p:cNvSpPr>
          <p:nvPr>
            <p:ph type="sldNum" sz="quarter" idx="12"/>
          </p:nvPr>
        </p:nvSpPr>
        <p:spPr/>
        <p:txBody>
          <a:bodyPr/>
          <a:lstStyle/>
          <a:p>
            <a:fld id="{03A0CF72-DE27-42A9-99AA-9B66297F9A28}" type="slidenum">
              <a:rPr lang="en-US" smtClean="0"/>
              <a:pPr/>
              <a:t>10</a:t>
            </a:fld>
            <a:endParaRPr lang="en-US" dirty="0"/>
          </a:p>
        </p:txBody>
      </p:sp>
      <p:sp>
        <p:nvSpPr>
          <p:cNvPr id="5" name="TextBox 4"/>
          <p:cNvSpPr txBox="1"/>
          <p:nvPr/>
        </p:nvSpPr>
        <p:spPr>
          <a:xfrm>
            <a:off x="243840" y="6368760"/>
            <a:ext cx="9232669" cy="369332"/>
          </a:xfrm>
          <a:prstGeom prst="rect">
            <a:avLst/>
          </a:prstGeom>
          <a:noFill/>
        </p:spPr>
        <p:txBody>
          <a:bodyPr wrap="square" rtlCol="1">
            <a:spAutoFit/>
          </a:bodyPr>
          <a:lstStyle/>
          <a:p>
            <a:r>
              <a:rPr lang="en-US" dirty="0"/>
              <a:t>Yale School of Medicine, New Haven</a:t>
            </a:r>
          </a:p>
        </p:txBody>
      </p:sp>
    </p:spTree>
    <p:extLst>
      <p:ext uri="{BB962C8B-B14F-4D97-AF65-F5344CB8AC3E}">
        <p14:creationId xmlns:p14="http://schemas.microsoft.com/office/powerpoint/2010/main" val="4004944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265" y="647757"/>
            <a:ext cx="11022677" cy="942744"/>
          </a:xfrm>
        </p:spPr>
        <p:txBody>
          <a:bodyPr/>
          <a:lstStyle/>
          <a:p>
            <a:r>
              <a:rPr lang="en-US" dirty="0"/>
              <a:t>European Attitude </a:t>
            </a:r>
            <a:endParaRPr lang="fa-IR" dirty="0"/>
          </a:p>
        </p:txBody>
      </p:sp>
      <p:sp>
        <p:nvSpPr>
          <p:cNvPr id="3" name="Content Placeholder 2"/>
          <p:cNvSpPr>
            <a:spLocks noGrp="1"/>
          </p:cNvSpPr>
          <p:nvPr>
            <p:ph idx="1"/>
          </p:nvPr>
        </p:nvSpPr>
        <p:spPr>
          <a:xfrm>
            <a:off x="620685" y="1590501"/>
            <a:ext cx="11022676" cy="4586461"/>
          </a:xfrm>
        </p:spPr>
        <p:txBody>
          <a:bodyPr/>
          <a:lstStyle/>
          <a:p>
            <a:endParaRPr lang="en-US" dirty="0"/>
          </a:p>
          <a:p>
            <a:pPr marL="0" indent="0">
              <a:buNone/>
            </a:pPr>
            <a:endParaRPr lang="en-US" dirty="0"/>
          </a:p>
          <a:p>
            <a:pPr marL="0" indent="0" algn="ctr">
              <a:lnSpc>
                <a:spcPct val="150000"/>
              </a:lnSpc>
              <a:buNone/>
            </a:pPr>
            <a:r>
              <a:rPr lang="en-US" dirty="0"/>
              <a:t>Psychosomatic medicine is an interdisciplinary medical field exploring the relationships among </a:t>
            </a:r>
            <a:r>
              <a:rPr lang="en-US" dirty="0">
                <a:solidFill>
                  <a:srgbClr val="92D050"/>
                </a:solidFill>
              </a:rPr>
              <a:t>Social, Psychological, and Behavioral</a:t>
            </a:r>
            <a:r>
              <a:rPr lang="en-US" dirty="0"/>
              <a:t> factors on </a:t>
            </a:r>
            <a:r>
              <a:rPr lang="en-US" dirty="0">
                <a:solidFill>
                  <a:schemeClr val="accent2">
                    <a:lumMod val="60000"/>
                    <a:lumOff val="40000"/>
                  </a:schemeClr>
                </a:solidFill>
              </a:rPr>
              <a:t>Bodily processes</a:t>
            </a:r>
            <a:r>
              <a:rPr lang="en-US" dirty="0"/>
              <a:t> and </a:t>
            </a:r>
            <a:r>
              <a:rPr lang="en-US" dirty="0">
                <a:solidFill>
                  <a:schemeClr val="accent2">
                    <a:lumMod val="60000"/>
                    <a:lumOff val="40000"/>
                  </a:schemeClr>
                </a:solidFill>
              </a:rPr>
              <a:t>Quality of life</a:t>
            </a:r>
            <a:r>
              <a:rPr lang="en-US" dirty="0"/>
              <a:t> in humans.</a:t>
            </a:r>
          </a:p>
        </p:txBody>
      </p:sp>
      <p:sp>
        <p:nvSpPr>
          <p:cNvPr id="4" name="Slide Number Placeholder 3"/>
          <p:cNvSpPr>
            <a:spLocks noGrp="1"/>
          </p:cNvSpPr>
          <p:nvPr>
            <p:ph type="sldNum" sz="quarter" idx="12"/>
          </p:nvPr>
        </p:nvSpPr>
        <p:spPr/>
        <p:txBody>
          <a:bodyPr/>
          <a:lstStyle/>
          <a:p>
            <a:fld id="{03A0CF72-DE27-42A9-99AA-9B66297F9A28}" type="slidenum">
              <a:rPr lang="en-US" smtClean="0"/>
              <a:pPr/>
              <a:t>11</a:t>
            </a:fld>
            <a:endParaRPr lang="en-US" dirty="0"/>
          </a:p>
        </p:txBody>
      </p:sp>
      <p:sp>
        <p:nvSpPr>
          <p:cNvPr id="5" name="TextBox 4"/>
          <p:cNvSpPr txBox="1"/>
          <p:nvPr/>
        </p:nvSpPr>
        <p:spPr>
          <a:xfrm>
            <a:off x="243840" y="6368760"/>
            <a:ext cx="9232669" cy="369332"/>
          </a:xfrm>
          <a:prstGeom prst="rect">
            <a:avLst/>
          </a:prstGeom>
          <a:noFill/>
        </p:spPr>
        <p:txBody>
          <a:bodyPr wrap="square" rtlCol="1">
            <a:spAutoFit/>
          </a:bodyPr>
          <a:lstStyle/>
          <a:p>
            <a:r>
              <a:rPr lang="en-US" dirty="0" err="1">
                <a:hlinkClick r:id="rId2" tooltip="Thure von Uexküll"/>
              </a:rPr>
              <a:t>Uexküll</a:t>
            </a:r>
            <a:r>
              <a:rPr lang="en-US" dirty="0">
                <a:hlinkClick r:id="rId2" tooltip="Thure von Uexküll"/>
              </a:rPr>
              <a:t>, </a:t>
            </a:r>
            <a:r>
              <a:rPr lang="en-US" dirty="0" err="1">
                <a:hlinkClick r:id="rId2" tooltip="Thure von Uexküll"/>
              </a:rPr>
              <a:t>Thure</a:t>
            </a:r>
            <a:r>
              <a:rPr lang="en-US" dirty="0">
                <a:hlinkClick r:id="rId2" tooltip="Thure von Uexküll"/>
              </a:rPr>
              <a:t> von</a:t>
            </a:r>
            <a:r>
              <a:rPr lang="en-US" dirty="0"/>
              <a:t> (ed.), 1997. </a:t>
            </a:r>
            <a:r>
              <a:rPr lang="en-US" i="1" dirty="0"/>
              <a:t>Psychosomatic Medicine</a:t>
            </a:r>
            <a:r>
              <a:rPr lang="en-US" dirty="0"/>
              <a:t>. </a:t>
            </a:r>
            <a:r>
              <a:rPr lang="en-US" dirty="0" err="1"/>
              <a:t>München</a:t>
            </a:r>
            <a:r>
              <a:rPr lang="en-US" dirty="0"/>
              <a:t>: Urban &amp; Schwarzenberg.</a:t>
            </a:r>
          </a:p>
        </p:txBody>
      </p:sp>
    </p:spTree>
    <p:extLst>
      <p:ext uri="{BB962C8B-B14F-4D97-AF65-F5344CB8AC3E}">
        <p14:creationId xmlns:p14="http://schemas.microsoft.com/office/powerpoint/2010/main" val="3744687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22" y="365126"/>
            <a:ext cx="11111345" cy="942744"/>
          </a:xfrm>
        </p:spPr>
        <p:txBody>
          <a:bodyPr/>
          <a:lstStyle/>
          <a:p>
            <a:r>
              <a:rPr lang="en-US" dirty="0"/>
              <a:t>Territory</a:t>
            </a:r>
            <a:endParaRPr lang="fa-IR" dirty="0"/>
          </a:p>
        </p:txBody>
      </p:sp>
      <p:graphicFrame>
        <p:nvGraphicFramePr>
          <p:cNvPr id="5" name="Content Placeholder 4"/>
          <p:cNvGraphicFramePr>
            <a:graphicFrameLocks noGrp="1"/>
          </p:cNvGraphicFramePr>
          <p:nvPr>
            <p:ph idx="1"/>
          </p:nvPr>
        </p:nvGraphicFramePr>
        <p:xfrm>
          <a:off x="493222" y="1379912"/>
          <a:ext cx="11111345"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12</a:t>
            </a:fld>
            <a:endParaRPr lang="en-US" dirty="0"/>
          </a:p>
        </p:txBody>
      </p:sp>
    </p:spTree>
    <p:extLst>
      <p:ext uri="{BB962C8B-B14F-4D97-AF65-F5344CB8AC3E}">
        <p14:creationId xmlns:p14="http://schemas.microsoft.com/office/powerpoint/2010/main" val="2032697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970" y="365126"/>
            <a:ext cx="11449397" cy="942744"/>
          </a:xfrm>
        </p:spPr>
        <p:txBody>
          <a:bodyPr/>
          <a:lstStyle/>
          <a:p>
            <a:r>
              <a:rPr lang="en-US" altLang="fa-IR" dirty="0"/>
              <a:t>Clinical Problems in Psychosomatic Medicine</a:t>
            </a:r>
            <a:endParaRPr lang="fa-IR"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04680097"/>
              </p:ext>
            </p:extLst>
          </p:nvPr>
        </p:nvGraphicFramePr>
        <p:xfrm>
          <a:off x="615141" y="1451956"/>
          <a:ext cx="10850881"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13</a:t>
            </a:fld>
            <a:endParaRPr lang="en-US" dirty="0"/>
          </a:p>
        </p:txBody>
      </p:sp>
    </p:spTree>
    <p:extLst>
      <p:ext uri="{BB962C8B-B14F-4D97-AF65-F5344CB8AC3E}">
        <p14:creationId xmlns:p14="http://schemas.microsoft.com/office/powerpoint/2010/main" val="1992565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676" y="365126"/>
            <a:ext cx="11471564" cy="942744"/>
          </a:xfrm>
        </p:spPr>
        <p:txBody>
          <a:bodyPr/>
          <a:lstStyle/>
          <a:p>
            <a:r>
              <a:rPr lang="en-US" altLang="fa-IR" dirty="0"/>
              <a:t>Clinical Problems in Psychosomatic Medicine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05754327"/>
              </p:ext>
            </p:extLst>
          </p:nvPr>
        </p:nvGraphicFramePr>
        <p:xfrm>
          <a:off x="587433" y="1418705"/>
          <a:ext cx="10911840" cy="4619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14</a:t>
            </a:fld>
            <a:endParaRPr lang="en-US" dirty="0"/>
          </a:p>
        </p:txBody>
      </p:sp>
    </p:spTree>
    <p:extLst>
      <p:ext uri="{BB962C8B-B14F-4D97-AF65-F5344CB8AC3E}">
        <p14:creationId xmlns:p14="http://schemas.microsoft.com/office/powerpoint/2010/main" val="4045593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676" y="365126"/>
            <a:ext cx="11471564" cy="942744"/>
          </a:xfrm>
        </p:spPr>
        <p:txBody>
          <a:bodyPr/>
          <a:lstStyle/>
          <a:p>
            <a:r>
              <a:rPr lang="en-US" altLang="fa-IR" dirty="0"/>
              <a:t>Clinical Problems in Psychosomatic Medicine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32657817"/>
              </p:ext>
            </p:extLst>
          </p:nvPr>
        </p:nvGraphicFramePr>
        <p:xfrm>
          <a:off x="587433" y="1418705"/>
          <a:ext cx="10911840" cy="4619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15</a:t>
            </a:fld>
            <a:endParaRPr lang="en-US" dirty="0"/>
          </a:p>
        </p:txBody>
      </p:sp>
    </p:spTree>
    <p:extLst>
      <p:ext uri="{BB962C8B-B14F-4D97-AF65-F5344CB8AC3E}">
        <p14:creationId xmlns:p14="http://schemas.microsoft.com/office/powerpoint/2010/main" val="775045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934" y="365126"/>
            <a:ext cx="10945091" cy="942744"/>
          </a:xfrm>
        </p:spPr>
        <p:txBody>
          <a:bodyPr/>
          <a:lstStyle/>
          <a:p>
            <a:r>
              <a:rPr lang="en-US" altLang="fa-IR" dirty="0"/>
              <a:t>Territory of Psychosomatic Medicine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72550044"/>
              </p:ext>
            </p:extLst>
          </p:nvPr>
        </p:nvGraphicFramePr>
        <p:xfrm>
          <a:off x="609600" y="1418705"/>
          <a:ext cx="10989425" cy="4619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16</a:t>
            </a:fld>
            <a:endParaRPr lang="en-US" dirty="0"/>
          </a:p>
        </p:txBody>
      </p:sp>
    </p:spTree>
    <p:extLst>
      <p:ext uri="{BB962C8B-B14F-4D97-AF65-F5344CB8AC3E}">
        <p14:creationId xmlns:p14="http://schemas.microsoft.com/office/powerpoint/2010/main" val="2678265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71ABCF9-40D8-4001-A383-5F607A641495}"/>
              </a:ext>
            </a:extLst>
          </p:cNvPr>
          <p:cNvSpPr>
            <a:spLocks noGrp="1" noChangeArrowheads="1"/>
          </p:cNvSpPr>
          <p:nvPr>
            <p:ph type="title"/>
          </p:nvPr>
        </p:nvSpPr>
        <p:spPr>
          <a:xfrm>
            <a:off x="615142" y="188914"/>
            <a:ext cx="10911840" cy="1008062"/>
          </a:xfrm>
        </p:spPr>
        <p:txBody>
          <a:bodyPr>
            <a:normAutofit fontScale="90000"/>
          </a:bodyPr>
          <a:lstStyle/>
          <a:p>
            <a:pPr eaLnBrk="1" hangingPunct="1">
              <a:defRPr/>
            </a:pPr>
            <a:r>
              <a:rPr lang="en-US" sz="4000" dirty="0"/>
              <a:t>Psychological Factors Affecting Medical Condition</a:t>
            </a:r>
          </a:p>
        </p:txBody>
      </p:sp>
      <p:sp>
        <p:nvSpPr>
          <p:cNvPr id="15363" name="Rectangle 3">
            <a:extLst>
              <a:ext uri="{FF2B5EF4-FFF2-40B4-BE49-F238E27FC236}">
                <a16:creationId xmlns:a16="http://schemas.microsoft.com/office/drawing/2014/main" id="{F2AFC04A-1DC1-447B-B485-074DC7505D46}"/>
              </a:ext>
            </a:extLst>
          </p:cNvPr>
          <p:cNvSpPr>
            <a:spLocks noGrp="1" noChangeArrowheads="1"/>
          </p:cNvSpPr>
          <p:nvPr>
            <p:ph type="body" idx="1"/>
          </p:nvPr>
        </p:nvSpPr>
        <p:spPr>
          <a:xfrm>
            <a:off x="615142" y="1196977"/>
            <a:ext cx="10911840" cy="4910108"/>
          </a:xfrm>
        </p:spPr>
        <p:txBody>
          <a:bodyPr>
            <a:normAutofit lnSpcReduction="10000"/>
          </a:bodyPr>
          <a:lstStyle/>
          <a:p>
            <a:pPr marL="609600" indent="-609600">
              <a:buNone/>
              <a:defRPr/>
            </a:pPr>
            <a:endParaRPr lang="en-US" sz="2000" b="1" dirty="0">
              <a:latin typeface="Times New Roman" pitchFamily="18" charset="0"/>
              <a:cs typeface="Times New Roman" pitchFamily="18" charset="0"/>
            </a:endParaRPr>
          </a:p>
          <a:p>
            <a:pPr marL="609600" indent="-609600">
              <a:lnSpc>
                <a:spcPct val="150000"/>
              </a:lnSpc>
              <a:buNone/>
              <a:defRPr/>
            </a:pPr>
            <a:r>
              <a:rPr lang="en-US" dirty="0"/>
              <a:t>A. A general medical condition is present.</a:t>
            </a:r>
          </a:p>
          <a:p>
            <a:pPr marL="609600" indent="-609600">
              <a:lnSpc>
                <a:spcPct val="150000"/>
              </a:lnSpc>
              <a:buNone/>
              <a:defRPr/>
            </a:pPr>
            <a:r>
              <a:rPr lang="en-US" dirty="0"/>
              <a:t>B. Psychological factors adversely affect the general medical condition in one of the following ways:</a:t>
            </a:r>
          </a:p>
          <a:p>
            <a:pPr marL="609600" indent="-609600">
              <a:lnSpc>
                <a:spcPct val="150000"/>
              </a:lnSpc>
              <a:buNone/>
              <a:defRPr/>
            </a:pPr>
            <a:r>
              <a:rPr lang="en-US" dirty="0"/>
              <a:t>(1) The factors have influenced the course of the general medical condition as shown by a close temporal association between the psychological factors and the development or exacerbation of, or delayed recovery from, the general medical condition.</a:t>
            </a:r>
          </a:p>
        </p:txBody>
      </p:sp>
    </p:spTree>
    <p:extLst>
      <p:ext uri="{BB962C8B-B14F-4D97-AF65-F5344CB8AC3E}">
        <p14:creationId xmlns:p14="http://schemas.microsoft.com/office/powerpoint/2010/main" val="1012797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71ABCF9-40D8-4001-A383-5F607A641495}"/>
              </a:ext>
            </a:extLst>
          </p:cNvPr>
          <p:cNvSpPr>
            <a:spLocks noGrp="1" noChangeArrowheads="1"/>
          </p:cNvSpPr>
          <p:nvPr>
            <p:ph type="title"/>
          </p:nvPr>
        </p:nvSpPr>
        <p:spPr>
          <a:xfrm>
            <a:off x="615142" y="188914"/>
            <a:ext cx="10911840" cy="1008062"/>
          </a:xfrm>
        </p:spPr>
        <p:txBody>
          <a:bodyPr>
            <a:normAutofit fontScale="90000"/>
          </a:bodyPr>
          <a:lstStyle/>
          <a:p>
            <a:pPr eaLnBrk="1" hangingPunct="1">
              <a:defRPr/>
            </a:pPr>
            <a:r>
              <a:rPr lang="en-US" sz="4000" dirty="0"/>
              <a:t>Psychological Factors Affecting Medical Condition</a:t>
            </a:r>
          </a:p>
        </p:txBody>
      </p:sp>
      <p:sp>
        <p:nvSpPr>
          <p:cNvPr id="15363" name="Rectangle 3">
            <a:extLst>
              <a:ext uri="{FF2B5EF4-FFF2-40B4-BE49-F238E27FC236}">
                <a16:creationId xmlns:a16="http://schemas.microsoft.com/office/drawing/2014/main" id="{F2AFC04A-1DC1-447B-B485-074DC7505D46}"/>
              </a:ext>
            </a:extLst>
          </p:cNvPr>
          <p:cNvSpPr>
            <a:spLocks noGrp="1" noChangeArrowheads="1"/>
          </p:cNvSpPr>
          <p:nvPr>
            <p:ph type="body" idx="1"/>
          </p:nvPr>
        </p:nvSpPr>
        <p:spPr>
          <a:xfrm>
            <a:off x="615142" y="1196977"/>
            <a:ext cx="10911840" cy="4910108"/>
          </a:xfrm>
        </p:spPr>
        <p:txBody>
          <a:bodyPr>
            <a:normAutofit fontScale="92500"/>
          </a:bodyPr>
          <a:lstStyle/>
          <a:p>
            <a:pPr marL="609600" indent="-609600">
              <a:lnSpc>
                <a:spcPct val="200000"/>
              </a:lnSpc>
              <a:buNone/>
              <a:defRPr/>
            </a:pPr>
            <a:r>
              <a:rPr lang="en-US" dirty="0"/>
              <a:t>(2) The factors interfere with the treatment of the general medical condition.</a:t>
            </a:r>
          </a:p>
          <a:p>
            <a:pPr marL="609600" indent="-609600">
              <a:lnSpc>
                <a:spcPct val="200000"/>
              </a:lnSpc>
              <a:buNone/>
              <a:defRPr/>
            </a:pPr>
            <a:r>
              <a:rPr lang="en-US" dirty="0"/>
              <a:t>(3) The factors constitute additional health risks for the individual.</a:t>
            </a:r>
          </a:p>
          <a:p>
            <a:pPr marL="609600" indent="-609600">
              <a:lnSpc>
                <a:spcPct val="200000"/>
              </a:lnSpc>
              <a:buNone/>
              <a:defRPr/>
            </a:pPr>
            <a:r>
              <a:rPr lang="en-US" dirty="0"/>
              <a:t>(4) The factors influence the underlying pathophysiology, precipitating or exacerbating symptoms or necessitating medical attention.</a:t>
            </a:r>
          </a:p>
        </p:txBody>
      </p:sp>
    </p:spTree>
    <p:extLst>
      <p:ext uri="{BB962C8B-B14F-4D97-AF65-F5344CB8AC3E}">
        <p14:creationId xmlns:p14="http://schemas.microsoft.com/office/powerpoint/2010/main" val="3182313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0DC5FC-5DDD-4AA9-B448-9F43421BFBE9}"/>
              </a:ext>
            </a:extLst>
          </p:cNvPr>
          <p:cNvSpPr>
            <a:spLocks noGrp="1"/>
          </p:cNvSpPr>
          <p:nvPr>
            <p:ph idx="1"/>
          </p:nvPr>
        </p:nvSpPr>
        <p:spPr>
          <a:xfrm>
            <a:off x="454429" y="975359"/>
            <a:ext cx="11133513" cy="5076305"/>
          </a:xfrm>
        </p:spPr>
        <p:txBody>
          <a:bodyPr>
            <a:noAutofit/>
          </a:bodyPr>
          <a:lstStyle/>
          <a:p>
            <a:pPr>
              <a:lnSpc>
                <a:spcPct val="160000"/>
              </a:lnSpc>
              <a:defRPr/>
            </a:pPr>
            <a:r>
              <a:rPr lang="en-US" sz="2600" dirty="0"/>
              <a:t>Mental disorder such as major depressive disorder delaying recovery from a myocardial infarction</a:t>
            </a:r>
          </a:p>
          <a:p>
            <a:pPr>
              <a:lnSpc>
                <a:spcPct val="160000"/>
              </a:lnSpc>
              <a:defRPr/>
            </a:pPr>
            <a:r>
              <a:rPr lang="en-US" sz="2600" dirty="0"/>
              <a:t>Psychological symptoms affecting medical condition </a:t>
            </a:r>
          </a:p>
          <a:p>
            <a:pPr lvl="1">
              <a:lnSpc>
                <a:spcPct val="160000"/>
              </a:lnSpc>
              <a:defRPr/>
            </a:pPr>
            <a:r>
              <a:rPr lang="en-US" dirty="0"/>
              <a:t>Depressive symptoms delaying recovery from surgery; anxiety exacerbating asthma</a:t>
            </a:r>
          </a:p>
          <a:p>
            <a:pPr>
              <a:lnSpc>
                <a:spcPct val="160000"/>
              </a:lnSpc>
              <a:defRPr/>
            </a:pPr>
            <a:r>
              <a:rPr lang="en-US" sz="2600" dirty="0"/>
              <a:t>Personality traits or coping style affecting medical condition</a:t>
            </a:r>
          </a:p>
          <a:p>
            <a:pPr lvl="1">
              <a:lnSpc>
                <a:spcPct val="160000"/>
              </a:lnSpc>
              <a:defRPr/>
            </a:pPr>
            <a:r>
              <a:rPr lang="en-US" dirty="0"/>
              <a:t>Pathological denial of the need for surgery in a patient with cancer, hostile, pressured behavior contributing to cardiovascular disease</a:t>
            </a:r>
          </a:p>
        </p:txBody>
      </p:sp>
      <p:sp>
        <p:nvSpPr>
          <p:cNvPr id="4" name="Rectangle 2">
            <a:extLst>
              <a:ext uri="{FF2B5EF4-FFF2-40B4-BE49-F238E27FC236}">
                <a16:creationId xmlns:a16="http://schemas.microsoft.com/office/drawing/2014/main" id="{471ABCF9-40D8-4001-A383-5F607A641495}"/>
              </a:ext>
            </a:extLst>
          </p:cNvPr>
          <p:cNvSpPr>
            <a:spLocks noGrp="1" noChangeArrowheads="1"/>
          </p:cNvSpPr>
          <p:nvPr>
            <p:ph type="title"/>
          </p:nvPr>
        </p:nvSpPr>
        <p:spPr>
          <a:xfrm>
            <a:off x="454429" y="94703"/>
            <a:ext cx="11133513" cy="1008062"/>
          </a:xfrm>
        </p:spPr>
        <p:txBody>
          <a:bodyPr>
            <a:normAutofit fontScale="90000"/>
          </a:bodyPr>
          <a:lstStyle/>
          <a:p>
            <a:pPr eaLnBrk="1" hangingPunct="1">
              <a:defRPr/>
            </a:pPr>
            <a:r>
              <a:rPr lang="en-US" sz="4000" dirty="0"/>
              <a:t>Psychological Factors Affecting Medical Condition</a:t>
            </a:r>
          </a:p>
        </p:txBody>
      </p:sp>
    </p:spTree>
    <p:extLst>
      <p:ext uri="{BB962C8B-B14F-4D97-AF65-F5344CB8AC3E}">
        <p14:creationId xmlns:p14="http://schemas.microsoft.com/office/powerpoint/2010/main" val="2924661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A0CF72-DE27-42A9-99AA-9B66297F9A28}" type="slidenum">
              <a:rPr lang="en-US" smtClean="0"/>
              <a:pPr/>
              <a:t>2</a:t>
            </a:fld>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770912" y="363780"/>
            <a:ext cx="6551077" cy="578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6952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a:extLst>
              <a:ext uri="{FF2B5EF4-FFF2-40B4-BE49-F238E27FC236}">
                <a16:creationId xmlns:a16="http://schemas.microsoft.com/office/drawing/2014/main" id="{755AF468-59B5-44A4-84BB-DF6D2E12304F}"/>
              </a:ext>
            </a:extLst>
          </p:cNvPr>
          <p:cNvSpPr>
            <a:spLocks noGrp="1" noChangeArrowheads="1"/>
          </p:cNvSpPr>
          <p:nvPr>
            <p:ph type="body" idx="1"/>
          </p:nvPr>
        </p:nvSpPr>
        <p:spPr>
          <a:xfrm>
            <a:off x="742604" y="1346836"/>
            <a:ext cx="10900757" cy="5114925"/>
          </a:xfrm>
        </p:spPr>
        <p:txBody>
          <a:bodyPr>
            <a:normAutofit lnSpcReduction="10000"/>
          </a:bodyPr>
          <a:lstStyle/>
          <a:p>
            <a:pPr>
              <a:lnSpc>
                <a:spcPct val="150000"/>
              </a:lnSpc>
            </a:pPr>
            <a:r>
              <a:rPr lang="en-US" altLang="en-US" sz="2600" dirty="0"/>
              <a:t>Maladaptive health behaviors affecting medical condition</a:t>
            </a:r>
          </a:p>
          <a:p>
            <a:pPr lvl="1">
              <a:lnSpc>
                <a:spcPct val="150000"/>
              </a:lnSpc>
            </a:pPr>
            <a:r>
              <a:rPr lang="en-US" altLang="en-US" sz="2600" dirty="0"/>
              <a:t>Lack of exercise, unsafe sex, overeating</a:t>
            </a:r>
          </a:p>
          <a:p>
            <a:pPr>
              <a:lnSpc>
                <a:spcPct val="150000"/>
              </a:lnSpc>
            </a:pPr>
            <a:r>
              <a:rPr lang="en-US" altLang="en-US" sz="2600" dirty="0"/>
              <a:t>Stress-related physiological response affecting general medical condition</a:t>
            </a:r>
          </a:p>
          <a:p>
            <a:pPr lvl="1">
              <a:lnSpc>
                <a:spcPct val="150000"/>
              </a:lnSpc>
            </a:pPr>
            <a:r>
              <a:rPr lang="en-US" altLang="en-US" sz="2600" dirty="0"/>
              <a:t>Stress-related exacerbations of ulcer, hypertension, arrhythmia, or tension headache</a:t>
            </a:r>
          </a:p>
          <a:p>
            <a:pPr>
              <a:lnSpc>
                <a:spcPct val="150000"/>
              </a:lnSpc>
            </a:pPr>
            <a:r>
              <a:rPr lang="en-US" altLang="en-US" sz="2600" dirty="0"/>
              <a:t>Other unspecified psychological factors affecting medical condition</a:t>
            </a:r>
          </a:p>
          <a:p>
            <a:pPr lvl="1">
              <a:lnSpc>
                <a:spcPct val="150000"/>
              </a:lnSpc>
            </a:pPr>
            <a:r>
              <a:rPr lang="en-US" altLang="en-US" sz="2600" dirty="0"/>
              <a:t>Interpersonal, cultural, or religious factors</a:t>
            </a:r>
          </a:p>
          <a:p>
            <a:pPr eaLnBrk="1" hangingPunct="1">
              <a:lnSpc>
                <a:spcPct val="150000"/>
              </a:lnSpc>
              <a:buFont typeface="Wingdings" panose="05000000000000000000" pitchFamily="2" charset="2"/>
              <a:buNone/>
            </a:pPr>
            <a:endParaRPr lang="en-US" altLang="en-US" b="1" dirty="0">
              <a:effectLst/>
              <a:latin typeface="Times New Roman" panose="02020603050405020304" pitchFamily="18" charset="0"/>
              <a:cs typeface="Times New Roman" panose="02020603050405020304" pitchFamily="18" charset="0"/>
            </a:endParaRPr>
          </a:p>
        </p:txBody>
      </p:sp>
      <p:sp>
        <p:nvSpPr>
          <p:cNvPr id="6" name="Rectangle 2">
            <a:extLst>
              <a:ext uri="{FF2B5EF4-FFF2-40B4-BE49-F238E27FC236}">
                <a16:creationId xmlns:a16="http://schemas.microsoft.com/office/drawing/2014/main" id="{471ABCF9-40D8-4001-A383-5F607A641495}"/>
              </a:ext>
            </a:extLst>
          </p:cNvPr>
          <p:cNvSpPr>
            <a:spLocks noGrp="1" noChangeArrowheads="1"/>
          </p:cNvSpPr>
          <p:nvPr>
            <p:ph type="title"/>
          </p:nvPr>
        </p:nvSpPr>
        <p:spPr>
          <a:xfrm>
            <a:off x="742604" y="188914"/>
            <a:ext cx="10784378" cy="1008062"/>
          </a:xfrm>
        </p:spPr>
        <p:txBody>
          <a:bodyPr>
            <a:normAutofit fontScale="90000"/>
          </a:bodyPr>
          <a:lstStyle/>
          <a:p>
            <a:pPr eaLnBrk="1" hangingPunct="1">
              <a:defRPr/>
            </a:pPr>
            <a:r>
              <a:rPr lang="en-US" sz="4000" dirty="0"/>
              <a:t>Psychological Factors Affecting Medical Condition</a:t>
            </a:r>
          </a:p>
        </p:txBody>
      </p:sp>
    </p:spTree>
    <p:extLst>
      <p:ext uri="{BB962C8B-B14F-4D97-AF65-F5344CB8AC3E}">
        <p14:creationId xmlns:p14="http://schemas.microsoft.com/office/powerpoint/2010/main" val="3544769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71ABCF9-40D8-4001-A383-5F607A641495}"/>
              </a:ext>
            </a:extLst>
          </p:cNvPr>
          <p:cNvSpPr>
            <a:spLocks noGrp="1" noChangeArrowheads="1"/>
          </p:cNvSpPr>
          <p:nvPr>
            <p:ph type="title"/>
          </p:nvPr>
        </p:nvSpPr>
        <p:spPr>
          <a:xfrm>
            <a:off x="615142" y="188914"/>
            <a:ext cx="10911840" cy="1008062"/>
          </a:xfrm>
        </p:spPr>
        <p:txBody>
          <a:bodyPr>
            <a:normAutofit fontScale="90000"/>
          </a:bodyPr>
          <a:lstStyle/>
          <a:p>
            <a:pPr eaLnBrk="1" hangingPunct="1">
              <a:defRPr/>
            </a:pPr>
            <a:r>
              <a:rPr lang="en-US" sz="4000" dirty="0"/>
              <a:t>Psychological Factors Affecting Medical Condition</a:t>
            </a:r>
          </a:p>
        </p:txBody>
      </p:sp>
      <p:sp>
        <p:nvSpPr>
          <p:cNvPr id="15363" name="Rectangle 3">
            <a:extLst>
              <a:ext uri="{FF2B5EF4-FFF2-40B4-BE49-F238E27FC236}">
                <a16:creationId xmlns:a16="http://schemas.microsoft.com/office/drawing/2014/main" id="{F2AFC04A-1DC1-447B-B485-074DC7505D46}"/>
              </a:ext>
            </a:extLst>
          </p:cNvPr>
          <p:cNvSpPr>
            <a:spLocks noGrp="1" noChangeArrowheads="1"/>
          </p:cNvSpPr>
          <p:nvPr>
            <p:ph type="body" idx="1"/>
          </p:nvPr>
        </p:nvSpPr>
        <p:spPr>
          <a:xfrm>
            <a:off x="615142" y="1274562"/>
            <a:ext cx="10911840" cy="4910108"/>
          </a:xfrm>
        </p:spPr>
        <p:txBody>
          <a:bodyPr>
            <a:normAutofit fontScale="77500" lnSpcReduction="20000"/>
          </a:bodyPr>
          <a:lstStyle/>
          <a:p>
            <a:pPr marL="609600" indent="-609600">
              <a:lnSpc>
                <a:spcPct val="200000"/>
              </a:lnSpc>
              <a:buNone/>
              <a:defRPr/>
            </a:pPr>
            <a:r>
              <a:rPr lang="en-US" dirty="0"/>
              <a:t>Mild: Increases medical risk (e.g., inconsistent adherence with antihypertension treatment).</a:t>
            </a:r>
          </a:p>
          <a:p>
            <a:pPr marL="609600" indent="-609600">
              <a:lnSpc>
                <a:spcPct val="200000"/>
              </a:lnSpc>
              <a:buNone/>
              <a:defRPr/>
            </a:pPr>
            <a:r>
              <a:rPr lang="en-US" dirty="0"/>
              <a:t>Moderate: Aggravates underlying medical condition (e.g., anxiety aggravating</a:t>
            </a:r>
            <a:br>
              <a:rPr lang="en-US" dirty="0"/>
            </a:br>
            <a:r>
              <a:rPr lang="en-US" dirty="0"/>
              <a:t>asthma).</a:t>
            </a:r>
          </a:p>
          <a:p>
            <a:pPr marL="609600" indent="-609600">
              <a:lnSpc>
                <a:spcPct val="200000"/>
              </a:lnSpc>
              <a:buNone/>
              <a:defRPr/>
            </a:pPr>
            <a:r>
              <a:rPr lang="en-US" dirty="0"/>
              <a:t>Severe: Results in medical hospitalization or emergency room visit.</a:t>
            </a:r>
          </a:p>
          <a:p>
            <a:pPr marL="609600" indent="-609600">
              <a:lnSpc>
                <a:spcPct val="200000"/>
              </a:lnSpc>
              <a:buNone/>
              <a:defRPr/>
            </a:pPr>
            <a:r>
              <a:rPr lang="en-US" dirty="0"/>
              <a:t>Extreme: Results in severe, life-threatening risk (e.g., ignoring heart attack symptoms).</a:t>
            </a:r>
          </a:p>
        </p:txBody>
      </p:sp>
    </p:spTree>
    <p:extLst>
      <p:ext uri="{BB962C8B-B14F-4D97-AF65-F5344CB8AC3E}">
        <p14:creationId xmlns:p14="http://schemas.microsoft.com/office/powerpoint/2010/main" val="1209899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21177" y="251748"/>
            <a:ext cx="11510356" cy="1143000"/>
          </a:xfrm>
        </p:spPr>
        <p:txBody>
          <a:bodyPr>
            <a:normAutofit/>
          </a:bodyPr>
          <a:lstStyle/>
          <a:p>
            <a:pPr eaLnBrk="1" hangingPunct="1"/>
            <a:r>
              <a:rPr lang="en-US" altLang="en-US" sz="4000" dirty="0"/>
              <a:t>Psychosocial Needs to Patients and Families</a:t>
            </a:r>
            <a:endParaRPr lang="en-US" altLang="en-US" sz="4000" dirty="0">
              <a:cs typeface="Times New Roman" panose="02020603050405020304" pitchFamily="18" charset="0"/>
            </a:endParaRPr>
          </a:p>
        </p:txBody>
      </p:sp>
      <p:graphicFrame>
        <p:nvGraphicFramePr>
          <p:cNvPr id="2" name="Content Placeholder 1"/>
          <p:cNvGraphicFramePr>
            <a:graphicFrameLocks noGrp="1"/>
          </p:cNvGraphicFramePr>
          <p:nvPr>
            <p:ph idx="1"/>
          </p:nvPr>
        </p:nvGraphicFramePr>
        <p:xfrm>
          <a:off x="504305" y="1263535"/>
          <a:ext cx="11166763" cy="48657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660748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504305" y="140913"/>
            <a:ext cx="11305310" cy="1143000"/>
          </a:xfrm>
        </p:spPr>
        <p:txBody>
          <a:bodyPr>
            <a:normAutofit/>
          </a:bodyPr>
          <a:lstStyle/>
          <a:p>
            <a:r>
              <a:rPr lang="en-US" altLang="en-US" sz="4000" dirty="0"/>
              <a:t>Psychosocial Needs to Patients and Families</a:t>
            </a:r>
            <a:endParaRPr lang="en-US" altLang="en-US" sz="4000" dirty="0">
              <a:cs typeface="Times New Roman" panose="02020603050405020304" pitchFamily="18" charset="0"/>
            </a:endParaRPr>
          </a:p>
        </p:txBody>
      </p:sp>
      <p:graphicFrame>
        <p:nvGraphicFramePr>
          <p:cNvPr id="2" name="Content Placeholder 1"/>
          <p:cNvGraphicFramePr>
            <a:graphicFrameLocks noGrp="1"/>
          </p:cNvGraphicFramePr>
          <p:nvPr>
            <p:ph idx="1"/>
          </p:nvPr>
        </p:nvGraphicFramePr>
        <p:xfrm>
          <a:off x="543098" y="1283913"/>
          <a:ext cx="11155680" cy="4730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007785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429" y="368964"/>
            <a:ext cx="11216640" cy="1281112"/>
          </a:xfrm>
        </p:spPr>
        <p:txBody>
          <a:bodyPr rtlCol="0">
            <a:noAutofit/>
          </a:bodyPr>
          <a:lstStyle/>
          <a:p>
            <a:pPr>
              <a:defRPr/>
            </a:pPr>
            <a:r>
              <a:rPr lang="en-US" sz="4000" dirty="0"/>
              <a:t>Stages from Awareness of Fatal Prognosis to Actual Death</a:t>
            </a:r>
          </a:p>
        </p:txBody>
      </p:sp>
      <p:sp>
        <p:nvSpPr>
          <p:cNvPr id="3" name="Content Placeholder 2"/>
          <p:cNvSpPr>
            <a:spLocks noGrp="1"/>
          </p:cNvSpPr>
          <p:nvPr>
            <p:ph idx="1"/>
          </p:nvPr>
        </p:nvSpPr>
        <p:spPr>
          <a:xfrm>
            <a:off x="454429" y="1806807"/>
            <a:ext cx="11310851" cy="4532313"/>
          </a:xfrm>
        </p:spPr>
        <p:txBody>
          <a:bodyPr rtlCol="0">
            <a:noAutofit/>
          </a:bodyPr>
          <a:lstStyle/>
          <a:p>
            <a:pPr>
              <a:lnSpc>
                <a:spcPct val="200000"/>
              </a:lnSpc>
              <a:buFont typeface="Wingdings 3" charset="2"/>
              <a:buChar char=""/>
              <a:defRPr/>
            </a:pPr>
            <a:r>
              <a:rPr lang="en-US" sz="2400" b="1" dirty="0">
                <a:solidFill>
                  <a:schemeClr val="tx1">
                    <a:lumMod val="75000"/>
                    <a:lumOff val="25000"/>
                  </a:schemeClr>
                </a:solidFill>
              </a:rPr>
              <a:t>Depression</a:t>
            </a:r>
            <a:r>
              <a:rPr lang="en-US" sz="2400" dirty="0">
                <a:solidFill>
                  <a:schemeClr val="tx1">
                    <a:lumMod val="75000"/>
                    <a:lumOff val="25000"/>
                  </a:schemeClr>
                </a:solidFill>
              </a:rPr>
              <a:t>. "Yes, me." The patient comes to a full realization of what is going to happen and to whom. With the impending loss of life, a pervasive despondency may set in.</a:t>
            </a:r>
          </a:p>
          <a:p>
            <a:pPr>
              <a:lnSpc>
                <a:spcPct val="200000"/>
              </a:lnSpc>
              <a:buFont typeface="Wingdings 3" charset="2"/>
              <a:buChar char=""/>
              <a:defRPr/>
            </a:pPr>
            <a:r>
              <a:rPr lang="en-US" sz="2400" b="1" dirty="0">
                <a:solidFill>
                  <a:schemeClr val="tx1">
                    <a:lumMod val="75000"/>
                    <a:lumOff val="25000"/>
                  </a:schemeClr>
                </a:solidFill>
              </a:rPr>
              <a:t>Acceptance</a:t>
            </a:r>
            <a:r>
              <a:rPr lang="en-US" sz="2400" dirty="0">
                <a:solidFill>
                  <a:schemeClr val="tx1">
                    <a:lumMod val="75000"/>
                    <a:lumOff val="25000"/>
                  </a:schemeClr>
                </a:solidFill>
              </a:rPr>
              <a:t>. The patient begins to accept the inevitable. It need not be defeat or total surrender. "Yes, me, and I'm ready."</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2501837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60425"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6" name="Rectangle 5"/>
          <p:cNvSpPr/>
          <p:nvPr/>
        </p:nvSpPr>
        <p:spPr>
          <a:xfrm>
            <a:off x="11331575" y="0"/>
            <a:ext cx="860425"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819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58938" y="779463"/>
            <a:ext cx="8874125" cy="529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9496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860425"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5" name="Rectangle 4"/>
          <p:cNvSpPr/>
          <p:nvPr/>
        </p:nvSpPr>
        <p:spPr>
          <a:xfrm>
            <a:off x="11407775" y="0"/>
            <a:ext cx="860425"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1024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78000" y="889000"/>
            <a:ext cx="8636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7727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42851" y="365126"/>
            <a:ext cx="10884131" cy="942744"/>
          </a:xfrm>
        </p:spPr>
        <p:txBody>
          <a:bodyPr>
            <a:noAutofit/>
          </a:bodyPr>
          <a:lstStyle/>
          <a:p>
            <a:r>
              <a:rPr lang="en-US" altLang="en-US" dirty="0"/>
              <a:t>Prototypical ways of giving bad news </a:t>
            </a:r>
            <a:r>
              <a:rPr lang="en-US" altLang="en-US" sz="1800" dirty="0">
                <a:latin typeface="Times New Roman" panose="02020603050405020304" pitchFamily="18" charset="0"/>
                <a:cs typeface="Times New Roman" panose="02020603050405020304" pitchFamily="18" charset="0"/>
              </a:rPr>
              <a:t>(Brewin, 1991)</a:t>
            </a:r>
          </a:p>
        </p:txBody>
      </p:sp>
      <p:sp>
        <p:nvSpPr>
          <p:cNvPr id="58371" name="Content Placeholder 2"/>
          <p:cNvSpPr>
            <a:spLocks noGrp="1"/>
          </p:cNvSpPr>
          <p:nvPr>
            <p:ph idx="1"/>
          </p:nvPr>
        </p:nvSpPr>
        <p:spPr>
          <a:xfrm>
            <a:off x="642851" y="1712913"/>
            <a:ext cx="10884131" cy="4006850"/>
          </a:xfrm>
        </p:spPr>
        <p:txBody>
          <a:bodyPr>
            <a:noAutofit/>
          </a:bodyPr>
          <a:lstStyle/>
          <a:p>
            <a:pPr marL="0" indent="0">
              <a:lnSpc>
                <a:spcPct val="200000"/>
              </a:lnSpc>
              <a:buNone/>
            </a:pPr>
            <a:r>
              <a:rPr lang="en-US" altLang="en-US" b="1" dirty="0"/>
              <a:t>Blunt and insensitive (Disease centered)</a:t>
            </a:r>
          </a:p>
          <a:p>
            <a:pPr lvl="1">
              <a:lnSpc>
                <a:spcPct val="200000"/>
              </a:lnSpc>
            </a:pPr>
            <a:r>
              <a:rPr lang="en-US" altLang="en-US" sz="2800" dirty="0"/>
              <a:t>Providing information without involving the patient</a:t>
            </a:r>
          </a:p>
          <a:p>
            <a:pPr lvl="1">
              <a:lnSpc>
                <a:spcPct val="200000"/>
              </a:lnSpc>
            </a:pPr>
            <a:r>
              <a:rPr lang="en-US" altLang="en-US" sz="2800" dirty="0"/>
              <a:t>Based on the reasoning that receiving bad news is such a negative and painful experience for the patient that the way the physician conveys the message does not matter at all</a:t>
            </a:r>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664179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42851" y="365126"/>
            <a:ext cx="10884131" cy="942744"/>
          </a:xfrm>
        </p:spPr>
        <p:txBody>
          <a:bodyPr>
            <a:noAutofit/>
          </a:bodyPr>
          <a:lstStyle/>
          <a:p>
            <a:r>
              <a:rPr lang="en-US" altLang="en-US" dirty="0"/>
              <a:t>Prototypical ways of giving bad news </a:t>
            </a:r>
            <a:r>
              <a:rPr lang="en-US" altLang="en-US" sz="1800" dirty="0">
                <a:latin typeface="Times New Roman" panose="02020603050405020304" pitchFamily="18" charset="0"/>
                <a:cs typeface="Times New Roman" panose="02020603050405020304" pitchFamily="18" charset="0"/>
              </a:rPr>
              <a:t>(Brewin, 1991)</a:t>
            </a:r>
          </a:p>
        </p:txBody>
      </p:sp>
      <p:sp>
        <p:nvSpPr>
          <p:cNvPr id="58371" name="Content Placeholder 2"/>
          <p:cNvSpPr>
            <a:spLocks noGrp="1"/>
          </p:cNvSpPr>
          <p:nvPr>
            <p:ph idx="1"/>
          </p:nvPr>
        </p:nvSpPr>
        <p:spPr>
          <a:xfrm>
            <a:off x="642851" y="1712913"/>
            <a:ext cx="10884131" cy="4006850"/>
          </a:xfrm>
        </p:spPr>
        <p:txBody>
          <a:bodyPr>
            <a:noAutofit/>
          </a:bodyPr>
          <a:lstStyle/>
          <a:p>
            <a:pPr marL="0" indent="0">
              <a:lnSpc>
                <a:spcPct val="200000"/>
              </a:lnSpc>
              <a:buNone/>
            </a:pPr>
            <a:r>
              <a:rPr lang="en-US" altLang="en-US" b="1" dirty="0"/>
              <a:t>Kind and sad (Emotion centered)</a:t>
            </a:r>
          </a:p>
          <a:p>
            <a:pPr lvl="1">
              <a:lnSpc>
                <a:spcPct val="200000"/>
              </a:lnSpc>
            </a:pPr>
            <a:r>
              <a:rPr lang="en-US" altLang="en-US" sz="2800" dirty="0"/>
              <a:t>The physician insists on the sadness of the message and demonstrates an excess of empathy and sympathy.</a:t>
            </a:r>
          </a:p>
          <a:p>
            <a:pPr lvl="1">
              <a:lnSpc>
                <a:spcPct val="200000"/>
              </a:lnSpc>
            </a:pPr>
            <a:r>
              <a:rPr lang="en-US" altLang="en-US" sz="2800" dirty="0"/>
              <a:t>The physician avoids raising false hopes.</a:t>
            </a:r>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664179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42851" y="365126"/>
            <a:ext cx="10884131" cy="942744"/>
          </a:xfrm>
        </p:spPr>
        <p:txBody>
          <a:bodyPr>
            <a:noAutofit/>
          </a:bodyPr>
          <a:lstStyle/>
          <a:p>
            <a:r>
              <a:rPr lang="en-US" altLang="en-US" dirty="0"/>
              <a:t>Prototypical ways of giving bad news </a:t>
            </a:r>
            <a:r>
              <a:rPr lang="en-US" altLang="en-US" sz="1800" dirty="0">
                <a:latin typeface="Times New Roman" panose="02020603050405020304" pitchFamily="18" charset="0"/>
                <a:cs typeface="Times New Roman" panose="02020603050405020304" pitchFamily="18" charset="0"/>
              </a:rPr>
              <a:t>(Brewin, 1991)</a:t>
            </a:r>
          </a:p>
        </p:txBody>
      </p:sp>
      <p:sp>
        <p:nvSpPr>
          <p:cNvPr id="58371" name="Content Placeholder 2"/>
          <p:cNvSpPr>
            <a:spLocks noGrp="1"/>
          </p:cNvSpPr>
          <p:nvPr>
            <p:ph idx="1"/>
          </p:nvPr>
        </p:nvSpPr>
        <p:spPr>
          <a:xfrm>
            <a:off x="642851" y="1712913"/>
            <a:ext cx="10884131" cy="4006850"/>
          </a:xfrm>
        </p:spPr>
        <p:txBody>
          <a:bodyPr>
            <a:noAutofit/>
          </a:bodyPr>
          <a:lstStyle/>
          <a:p>
            <a:pPr marL="0" indent="0">
              <a:lnSpc>
                <a:spcPct val="150000"/>
              </a:lnSpc>
              <a:buNone/>
            </a:pPr>
            <a:r>
              <a:rPr lang="en-US" altLang="en-US" sz="2600" b="1" dirty="0"/>
              <a:t>Understanding and positive (Patient centered)</a:t>
            </a:r>
          </a:p>
          <a:p>
            <a:pPr lvl="1">
              <a:lnSpc>
                <a:spcPct val="150000"/>
              </a:lnSpc>
            </a:pPr>
            <a:r>
              <a:rPr lang="en-US" altLang="en-US" sz="2600" dirty="0"/>
              <a:t>The physician conveys the information according to the patient’s</a:t>
            </a:r>
            <a:br>
              <a:rPr lang="en-US" altLang="en-US" sz="2600" dirty="0"/>
            </a:br>
            <a:r>
              <a:rPr lang="en-US" altLang="en-US" sz="2600" dirty="0"/>
              <a:t>needs</a:t>
            </a:r>
          </a:p>
          <a:p>
            <a:pPr lvl="1">
              <a:lnSpc>
                <a:spcPct val="150000"/>
              </a:lnSpc>
            </a:pPr>
            <a:r>
              <a:rPr lang="en-US" altLang="en-US" sz="2600" dirty="0"/>
              <a:t>Checks for understanding of provided information</a:t>
            </a:r>
          </a:p>
          <a:p>
            <a:pPr lvl="1">
              <a:lnSpc>
                <a:spcPct val="150000"/>
              </a:lnSpc>
            </a:pPr>
            <a:r>
              <a:rPr lang="en-US" altLang="en-US" sz="2600" dirty="0"/>
              <a:t>Shows empathy</a:t>
            </a:r>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3849248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47C223F9-CE34-42DE-877A-03BD2534B962}"/>
              </a:ext>
            </a:extLst>
          </p:cNvPr>
          <p:cNvSpPr>
            <a:spLocks noGrp="1" noChangeArrowheads="1"/>
          </p:cNvSpPr>
          <p:nvPr>
            <p:ph type="title"/>
          </p:nvPr>
        </p:nvSpPr>
        <p:spPr>
          <a:xfrm>
            <a:off x="698269" y="288176"/>
            <a:ext cx="10784378" cy="981075"/>
          </a:xfrm>
        </p:spPr>
        <p:txBody>
          <a:bodyPr>
            <a:normAutofit/>
          </a:bodyPr>
          <a:lstStyle/>
          <a:p>
            <a:pPr eaLnBrk="1" hangingPunct="1">
              <a:defRPr/>
            </a:pPr>
            <a:r>
              <a:rPr lang="en-CA" dirty="0"/>
              <a:t>The Stress Model</a:t>
            </a:r>
            <a:endParaRPr lang="en-US" dirty="0"/>
          </a:p>
        </p:txBody>
      </p:sp>
      <p:sp>
        <p:nvSpPr>
          <p:cNvPr id="9219" name="Rectangle 3">
            <a:extLst>
              <a:ext uri="{FF2B5EF4-FFF2-40B4-BE49-F238E27FC236}">
                <a16:creationId xmlns:a16="http://schemas.microsoft.com/office/drawing/2014/main" id="{0AEB01EA-06D2-4030-A1BE-00FAD0284153}"/>
              </a:ext>
            </a:extLst>
          </p:cNvPr>
          <p:cNvSpPr>
            <a:spLocks noGrp="1" noChangeArrowheads="1"/>
          </p:cNvSpPr>
          <p:nvPr>
            <p:ph type="body" idx="1"/>
          </p:nvPr>
        </p:nvSpPr>
        <p:spPr>
          <a:xfrm>
            <a:off x="698269" y="1125538"/>
            <a:ext cx="10784378" cy="4937211"/>
          </a:xfrm>
        </p:spPr>
        <p:txBody>
          <a:bodyPr>
            <a:normAutofit/>
          </a:bodyPr>
          <a:lstStyle/>
          <a:p>
            <a:pPr eaLnBrk="1" hangingPunct="1">
              <a:lnSpc>
                <a:spcPct val="90000"/>
              </a:lnSpc>
              <a:buFont typeface="Wingdings" panose="05000000000000000000" pitchFamily="2" charset="2"/>
              <a:buNone/>
            </a:pPr>
            <a:r>
              <a:rPr lang="en-US" altLang="en-US" dirty="0">
                <a:effectLst/>
              </a:rPr>
              <a:t>    </a:t>
            </a:r>
          </a:p>
          <a:p>
            <a:pPr>
              <a:lnSpc>
                <a:spcPct val="170000"/>
              </a:lnSpc>
            </a:pPr>
            <a:r>
              <a:rPr lang="en-US" altLang="en-US" sz="3000" dirty="0"/>
              <a:t>Stress disturbs or is likely to disturb normal physiological or psychological function.</a:t>
            </a:r>
          </a:p>
          <a:p>
            <a:pPr>
              <a:lnSpc>
                <a:spcPct val="170000"/>
              </a:lnSpc>
            </a:pPr>
            <a:r>
              <a:rPr lang="en-US" altLang="en-US" sz="3000" dirty="0"/>
              <a:t>Threatens an individual's survival by putting into motion a set of responses that seeks to diminish the impact of the stressor and restore homeostasis. </a:t>
            </a:r>
          </a:p>
        </p:txBody>
      </p:sp>
    </p:spTree>
    <p:extLst>
      <p:ext uri="{BB962C8B-B14F-4D97-AF65-F5344CB8AC3E}">
        <p14:creationId xmlns:p14="http://schemas.microsoft.com/office/powerpoint/2010/main" val="20637172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31520" y="365126"/>
            <a:ext cx="10812087" cy="942744"/>
          </a:xfrm>
        </p:spPr>
        <p:txBody>
          <a:bodyPr>
            <a:normAutofit fontScale="90000"/>
          </a:bodyPr>
          <a:lstStyle/>
          <a:p>
            <a:r>
              <a:rPr lang="en-US" altLang="en-US" sz="4900" dirty="0"/>
              <a:t>Prototypical ways of giving bad news </a:t>
            </a:r>
            <a:r>
              <a:rPr lang="en-US" altLang="en-US" sz="2200" dirty="0">
                <a:latin typeface="Times New Roman" panose="02020603050405020304" pitchFamily="18" charset="0"/>
                <a:cs typeface="Times New Roman" panose="02020603050405020304" pitchFamily="18" charset="0"/>
              </a:rPr>
              <a:t>(</a:t>
            </a:r>
            <a:r>
              <a:rPr lang="en-US" altLang="en-US" sz="2200" dirty="0"/>
              <a:t>Friedrichsen</a:t>
            </a:r>
            <a:r>
              <a:rPr lang="en-US" altLang="en-US" sz="2200" dirty="0">
                <a:latin typeface="Times New Roman" panose="02020603050405020304" pitchFamily="18" charset="0"/>
                <a:cs typeface="Times New Roman" panose="02020603050405020304" pitchFamily="18" charset="0"/>
              </a:rPr>
              <a:t>, 2000)</a:t>
            </a:r>
            <a:endParaRPr lang="en-US" altLang="en-US" sz="2400" dirty="0">
              <a:latin typeface="Times New Roman" panose="02020603050405020304" pitchFamily="18" charset="0"/>
              <a:cs typeface="Times New Roman" panose="02020603050405020304" pitchFamily="18" charset="0"/>
            </a:endParaRPr>
          </a:p>
        </p:txBody>
      </p:sp>
      <p:sp>
        <p:nvSpPr>
          <p:cNvPr id="61443" name="Content Placeholder 2"/>
          <p:cNvSpPr>
            <a:spLocks noGrp="1"/>
          </p:cNvSpPr>
          <p:nvPr>
            <p:ph idx="1"/>
          </p:nvPr>
        </p:nvSpPr>
        <p:spPr>
          <a:xfrm>
            <a:off x="820189" y="1712912"/>
            <a:ext cx="10723418" cy="4388629"/>
          </a:xfrm>
        </p:spPr>
        <p:txBody>
          <a:bodyPr>
            <a:noAutofit/>
          </a:bodyPr>
          <a:lstStyle/>
          <a:p>
            <a:pPr marL="0" indent="0">
              <a:lnSpc>
                <a:spcPct val="150000"/>
              </a:lnSpc>
              <a:buNone/>
            </a:pPr>
            <a:r>
              <a:rPr lang="en-US" altLang="en-US" sz="2400" b="1" dirty="0"/>
              <a:t>Six subcategories of clinicians</a:t>
            </a:r>
          </a:p>
          <a:p>
            <a:pPr>
              <a:lnSpc>
                <a:spcPct val="150000"/>
              </a:lnSpc>
            </a:pPr>
            <a:r>
              <a:rPr lang="en-US" altLang="en-US" sz="2400" dirty="0"/>
              <a:t>Inexperienced messenger</a:t>
            </a:r>
          </a:p>
          <a:p>
            <a:pPr lvl="1">
              <a:lnSpc>
                <a:spcPct val="150000"/>
              </a:lnSpc>
            </a:pPr>
            <a:r>
              <a:rPr lang="en-US" altLang="en-US" dirty="0"/>
              <a:t>Lacking experience and knowledge of the medical, psychological or</a:t>
            </a:r>
            <a:br>
              <a:rPr lang="en-US" altLang="en-US" dirty="0"/>
            </a:br>
            <a:r>
              <a:rPr lang="en-US" altLang="en-US" dirty="0"/>
              <a:t>social situation of the patient</a:t>
            </a:r>
          </a:p>
          <a:p>
            <a:pPr>
              <a:lnSpc>
                <a:spcPct val="150000"/>
              </a:lnSpc>
            </a:pPr>
            <a:r>
              <a:rPr lang="en-US" altLang="en-US" sz="2400" dirty="0"/>
              <a:t>Emotionally burdened expert</a:t>
            </a:r>
          </a:p>
          <a:p>
            <a:pPr lvl="1">
              <a:lnSpc>
                <a:spcPct val="150000"/>
              </a:lnSpc>
            </a:pPr>
            <a:r>
              <a:rPr lang="en-US" altLang="en-US" dirty="0"/>
              <a:t>Lacking the ability to cope with his or her personal feelings despite</a:t>
            </a:r>
            <a:br>
              <a:rPr lang="en-US" altLang="en-US" dirty="0"/>
            </a:br>
            <a:r>
              <a:rPr lang="en-US" altLang="en-US" dirty="0"/>
              <a:t>being very kind</a:t>
            </a:r>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2149392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31520" y="365126"/>
            <a:ext cx="10812087" cy="942744"/>
          </a:xfrm>
        </p:spPr>
        <p:txBody>
          <a:bodyPr>
            <a:normAutofit fontScale="90000"/>
          </a:bodyPr>
          <a:lstStyle/>
          <a:p>
            <a:r>
              <a:rPr lang="en-US" altLang="en-US" sz="4900" dirty="0"/>
              <a:t>Prototypical ways of giving bad news </a:t>
            </a:r>
            <a:r>
              <a:rPr lang="en-US" altLang="en-US" sz="2200" dirty="0">
                <a:latin typeface="Times New Roman" panose="02020603050405020304" pitchFamily="18" charset="0"/>
                <a:cs typeface="Times New Roman" panose="02020603050405020304" pitchFamily="18" charset="0"/>
              </a:rPr>
              <a:t>(</a:t>
            </a:r>
            <a:r>
              <a:rPr lang="en-US" altLang="en-US" sz="2200" dirty="0"/>
              <a:t>Friedrichsen</a:t>
            </a:r>
            <a:r>
              <a:rPr lang="en-US" altLang="en-US" sz="2200" dirty="0">
                <a:latin typeface="Times New Roman" panose="02020603050405020304" pitchFamily="18" charset="0"/>
                <a:cs typeface="Times New Roman" panose="02020603050405020304" pitchFamily="18" charset="0"/>
              </a:rPr>
              <a:t>, 2000)</a:t>
            </a:r>
            <a:endParaRPr lang="en-US" altLang="en-US" sz="2400" dirty="0">
              <a:latin typeface="Times New Roman" panose="02020603050405020304" pitchFamily="18" charset="0"/>
              <a:cs typeface="Times New Roman" panose="02020603050405020304" pitchFamily="18" charset="0"/>
            </a:endParaRPr>
          </a:p>
        </p:txBody>
      </p:sp>
      <p:sp>
        <p:nvSpPr>
          <p:cNvPr id="61443" name="Content Placeholder 2"/>
          <p:cNvSpPr>
            <a:spLocks noGrp="1"/>
          </p:cNvSpPr>
          <p:nvPr>
            <p:ph idx="1"/>
          </p:nvPr>
        </p:nvSpPr>
        <p:spPr>
          <a:xfrm>
            <a:off x="820189" y="1712913"/>
            <a:ext cx="10723418" cy="4355378"/>
          </a:xfrm>
        </p:spPr>
        <p:txBody>
          <a:bodyPr>
            <a:noAutofit/>
          </a:bodyPr>
          <a:lstStyle/>
          <a:p>
            <a:pPr>
              <a:lnSpc>
                <a:spcPct val="200000"/>
              </a:lnSpc>
            </a:pPr>
            <a:r>
              <a:rPr lang="en-US" altLang="en-US" sz="2400" dirty="0"/>
              <a:t>Rough and ready expert</a:t>
            </a:r>
          </a:p>
          <a:p>
            <a:pPr lvl="1">
              <a:lnSpc>
                <a:spcPct val="200000"/>
              </a:lnSpc>
            </a:pPr>
            <a:r>
              <a:rPr lang="en-US" altLang="en-US" dirty="0"/>
              <a:t>Providing information in a short and hard way, without regard for emotions and for patients’ knowledge about the disease</a:t>
            </a:r>
          </a:p>
          <a:p>
            <a:pPr>
              <a:lnSpc>
                <a:spcPct val="200000"/>
              </a:lnSpc>
            </a:pPr>
            <a:r>
              <a:rPr lang="en-US" altLang="en-US" sz="2400" dirty="0"/>
              <a:t>Benevolent but tactless expert</a:t>
            </a:r>
          </a:p>
          <a:p>
            <a:pPr lvl="2">
              <a:lnSpc>
                <a:spcPct val="200000"/>
              </a:lnSpc>
            </a:pPr>
            <a:r>
              <a:rPr lang="en-US" altLang="en-US" sz="2400" dirty="0"/>
              <a:t>Showing sympathy but lacking empathy</a:t>
            </a:r>
          </a:p>
          <a:p>
            <a:pPr lvl="1">
              <a:lnSpc>
                <a:spcPct val="150000"/>
              </a:lnSpc>
            </a:pPr>
            <a:endParaRPr lang="en-US" altLang="en-US" dirty="0"/>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21493925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31520" y="365126"/>
            <a:ext cx="10812087" cy="942744"/>
          </a:xfrm>
        </p:spPr>
        <p:txBody>
          <a:bodyPr>
            <a:normAutofit fontScale="90000"/>
          </a:bodyPr>
          <a:lstStyle/>
          <a:p>
            <a:r>
              <a:rPr lang="en-US" altLang="en-US" sz="4900" dirty="0"/>
              <a:t>Prototypical ways of giving bad news </a:t>
            </a:r>
            <a:r>
              <a:rPr lang="en-US" altLang="en-US" sz="2200" dirty="0">
                <a:latin typeface="Times New Roman" panose="02020603050405020304" pitchFamily="18" charset="0"/>
                <a:cs typeface="Times New Roman" panose="02020603050405020304" pitchFamily="18" charset="0"/>
              </a:rPr>
              <a:t>(</a:t>
            </a:r>
            <a:r>
              <a:rPr lang="en-US" altLang="en-US" sz="2200" dirty="0"/>
              <a:t>Friedrichsen</a:t>
            </a:r>
            <a:r>
              <a:rPr lang="en-US" altLang="en-US" sz="2200" dirty="0">
                <a:latin typeface="Times New Roman" panose="02020603050405020304" pitchFamily="18" charset="0"/>
                <a:cs typeface="Times New Roman" panose="02020603050405020304" pitchFamily="18" charset="0"/>
              </a:rPr>
              <a:t>, 2000)</a:t>
            </a:r>
            <a:endParaRPr lang="en-US" altLang="en-US" sz="2400" dirty="0">
              <a:latin typeface="Times New Roman" panose="02020603050405020304" pitchFamily="18" charset="0"/>
              <a:cs typeface="Times New Roman" panose="02020603050405020304" pitchFamily="18" charset="0"/>
            </a:endParaRPr>
          </a:p>
        </p:txBody>
      </p:sp>
      <p:sp>
        <p:nvSpPr>
          <p:cNvPr id="61443" name="Content Placeholder 2"/>
          <p:cNvSpPr>
            <a:spLocks noGrp="1"/>
          </p:cNvSpPr>
          <p:nvPr>
            <p:ph idx="1"/>
          </p:nvPr>
        </p:nvSpPr>
        <p:spPr>
          <a:xfrm>
            <a:off x="820189" y="1712913"/>
            <a:ext cx="10723418" cy="4355378"/>
          </a:xfrm>
        </p:spPr>
        <p:txBody>
          <a:bodyPr>
            <a:noAutofit/>
          </a:bodyPr>
          <a:lstStyle/>
          <a:p>
            <a:pPr>
              <a:lnSpc>
                <a:spcPct val="150000"/>
              </a:lnSpc>
            </a:pPr>
            <a:r>
              <a:rPr lang="en-US" altLang="en-US" dirty="0"/>
              <a:t>Distanced expert</a:t>
            </a:r>
          </a:p>
          <a:p>
            <a:pPr lvl="1">
              <a:lnSpc>
                <a:spcPct val="150000"/>
              </a:lnSpc>
            </a:pPr>
            <a:r>
              <a:rPr lang="en-US" altLang="en-US" dirty="0"/>
              <a:t>Communicating objectively, avoiding deeper contact with patients and lacking emotional competence</a:t>
            </a:r>
          </a:p>
          <a:p>
            <a:pPr>
              <a:lnSpc>
                <a:spcPct val="150000"/>
              </a:lnSpc>
            </a:pPr>
            <a:r>
              <a:rPr lang="en-US" altLang="en-US" dirty="0"/>
              <a:t>Empathic professional</a:t>
            </a:r>
          </a:p>
          <a:p>
            <a:pPr lvl="1">
              <a:lnSpc>
                <a:spcPct val="150000"/>
              </a:lnSpc>
            </a:pPr>
            <a:r>
              <a:rPr lang="en-US" altLang="en-US" dirty="0"/>
              <a:t>Addressing both physical and psychological concerns, understanding and accepting patient’s feelings</a:t>
            </a:r>
          </a:p>
        </p:txBody>
      </p:sp>
      <p:sp>
        <p:nvSpPr>
          <p:cNvPr id="4" name="Footer Placeholder 3"/>
          <p:cNvSpPr>
            <a:spLocks noGrp="1"/>
          </p:cNvSpPr>
          <p:nvPr>
            <p:ph type="ftr" sz="quarter" idx="11"/>
          </p:nvPr>
        </p:nvSpPr>
        <p:spPr/>
        <p:txBody>
          <a:bodyPr/>
          <a:lstStyle/>
          <a:p>
            <a:pPr>
              <a:defRPr/>
            </a:pPr>
            <a:r>
              <a:rPr lang="fi-FI" dirty="0"/>
              <a:t>M.Sharbafchi</a:t>
            </a:r>
            <a:endParaRPr lang="en-US" dirty="0"/>
          </a:p>
        </p:txBody>
      </p:sp>
    </p:spTree>
    <p:extLst>
      <p:ext uri="{BB962C8B-B14F-4D97-AF65-F5344CB8AC3E}">
        <p14:creationId xmlns:p14="http://schemas.microsoft.com/office/powerpoint/2010/main" val="264718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753688" y="365126"/>
            <a:ext cx="10590414" cy="942744"/>
          </a:xfrm>
        </p:spPr>
        <p:txBody>
          <a:bodyPr>
            <a:normAutofit/>
          </a:bodyPr>
          <a:lstStyle/>
          <a:p>
            <a:pPr eaLnBrk="1" hangingPunct="1"/>
            <a:r>
              <a:rPr lang="en-US" altLang="fa-IR" dirty="0"/>
              <a:t>Treatments in Psychosomatic Medicine</a:t>
            </a:r>
          </a:p>
        </p:txBody>
      </p:sp>
      <p:sp>
        <p:nvSpPr>
          <p:cNvPr id="22531" name="Content Placeholder 2"/>
          <p:cNvSpPr>
            <a:spLocks noGrp="1"/>
          </p:cNvSpPr>
          <p:nvPr>
            <p:ph idx="1"/>
          </p:nvPr>
        </p:nvSpPr>
        <p:spPr>
          <a:xfrm>
            <a:off x="753688" y="1570081"/>
            <a:ext cx="10806546" cy="4524058"/>
          </a:xfrm>
        </p:spPr>
        <p:txBody>
          <a:bodyPr>
            <a:noAutofit/>
          </a:bodyPr>
          <a:lstStyle/>
          <a:p>
            <a:pPr algn="just" eaLnBrk="1" hangingPunct="1">
              <a:lnSpc>
                <a:spcPct val="200000"/>
              </a:lnSpc>
            </a:pPr>
            <a:r>
              <a:rPr lang="en-US" altLang="fa-IR" sz="2400" dirty="0"/>
              <a:t>Specific consideration must be given to medical illness and treatments when making recommendations for psychotropic medications.</a:t>
            </a:r>
          </a:p>
          <a:p>
            <a:pPr algn="just" eaLnBrk="1" hangingPunct="1">
              <a:lnSpc>
                <a:spcPct val="200000"/>
              </a:lnSpc>
            </a:pPr>
            <a:r>
              <a:rPr lang="en-US" altLang="fa-IR" sz="2400" dirty="0"/>
              <a:t>Evaluate potential drug–drug interactions and contraindications.</a:t>
            </a:r>
          </a:p>
          <a:p>
            <a:pPr algn="just" eaLnBrk="1" hangingPunct="1">
              <a:lnSpc>
                <a:spcPct val="200000"/>
              </a:lnSpc>
            </a:pPr>
            <a:r>
              <a:rPr lang="en-US" altLang="fa-IR" sz="2400" dirty="0"/>
              <a:t>Awareness of liver function is important.</a:t>
            </a:r>
          </a:p>
          <a:p>
            <a:pPr algn="just" eaLnBrk="1" hangingPunct="1">
              <a:lnSpc>
                <a:spcPct val="200000"/>
              </a:lnSpc>
            </a:pPr>
            <a:r>
              <a:rPr lang="en-US" altLang="fa-IR" sz="2400" dirty="0"/>
              <a:t>Side effects, such as weight gain, risk of development of diabetes, and cardiovascular risk, must be considered </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5985960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714896" y="66675"/>
            <a:ext cx="10856420" cy="1143000"/>
          </a:xfrm>
        </p:spPr>
        <p:txBody>
          <a:bodyPr/>
          <a:lstStyle/>
          <a:p>
            <a:pPr eaLnBrk="1" hangingPunct="1">
              <a:lnSpc>
                <a:spcPct val="150000"/>
              </a:lnSpc>
            </a:pPr>
            <a:r>
              <a:rPr lang="en-US" altLang="fa-IR" sz="4000" dirty="0"/>
              <a:t>Psychosocial Interventions</a:t>
            </a:r>
          </a:p>
        </p:txBody>
      </p:sp>
      <p:sp>
        <p:nvSpPr>
          <p:cNvPr id="23555" name="Content Placeholder 2"/>
          <p:cNvSpPr>
            <a:spLocks noGrp="1"/>
          </p:cNvSpPr>
          <p:nvPr>
            <p:ph idx="1"/>
          </p:nvPr>
        </p:nvSpPr>
        <p:spPr>
          <a:xfrm>
            <a:off x="714895" y="1529542"/>
            <a:ext cx="10856421" cy="4396596"/>
          </a:xfrm>
        </p:spPr>
        <p:txBody>
          <a:bodyPr>
            <a:normAutofit/>
          </a:bodyPr>
          <a:lstStyle/>
          <a:p>
            <a:pPr marL="0" indent="0" algn="just" eaLnBrk="1" hangingPunct="1">
              <a:lnSpc>
                <a:spcPct val="150000"/>
              </a:lnSpc>
              <a:buNone/>
            </a:pPr>
            <a:r>
              <a:rPr lang="en-US" altLang="fa-IR" b="1" dirty="0"/>
              <a:t>Consideration of </a:t>
            </a:r>
          </a:p>
          <a:p>
            <a:pPr algn="just" eaLnBrk="1" hangingPunct="1">
              <a:lnSpc>
                <a:spcPct val="150000"/>
              </a:lnSpc>
            </a:pPr>
            <a:r>
              <a:rPr lang="en-US" altLang="fa-IR" dirty="0"/>
              <a:t>Disease onset, etiology, course, prognosis, and treatment</a:t>
            </a:r>
          </a:p>
          <a:p>
            <a:pPr algn="just" eaLnBrk="1" hangingPunct="1">
              <a:lnSpc>
                <a:spcPct val="150000"/>
              </a:lnSpc>
            </a:pPr>
            <a:r>
              <a:rPr lang="en-US" altLang="fa-IR" dirty="0"/>
              <a:t>Understanding of the nature of the presenting psychiatric symptoms</a:t>
            </a:r>
          </a:p>
          <a:p>
            <a:pPr algn="just" eaLnBrk="1" hangingPunct="1">
              <a:lnSpc>
                <a:spcPct val="150000"/>
              </a:lnSpc>
            </a:pPr>
            <a:r>
              <a:rPr lang="en-US" altLang="fa-IR" dirty="0"/>
              <a:t>Understanding of the patient's existing coping skills and social support networks.</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18065735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714896" y="66675"/>
            <a:ext cx="10856420" cy="1143000"/>
          </a:xfrm>
        </p:spPr>
        <p:txBody>
          <a:bodyPr/>
          <a:lstStyle/>
          <a:p>
            <a:pPr eaLnBrk="1" hangingPunct="1">
              <a:lnSpc>
                <a:spcPct val="150000"/>
              </a:lnSpc>
            </a:pPr>
            <a:r>
              <a:rPr lang="en-US" altLang="fa-IR" sz="4000" dirty="0"/>
              <a:t>Psychosocial Interventions</a:t>
            </a:r>
          </a:p>
        </p:txBody>
      </p:sp>
      <p:sp>
        <p:nvSpPr>
          <p:cNvPr id="23555" name="Content Placeholder 2"/>
          <p:cNvSpPr>
            <a:spLocks noGrp="1"/>
          </p:cNvSpPr>
          <p:nvPr>
            <p:ph idx="1"/>
          </p:nvPr>
        </p:nvSpPr>
        <p:spPr>
          <a:xfrm>
            <a:off x="714895" y="1379913"/>
            <a:ext cx="10856421" cy="4546225"/>
          </a:xfrm>
        </p:spPr>
        <p:txBody>
          <a:bodyPr>
            <a:normAutofit fontScale="77500" lnSpcReduction="20000"/>
          </a:bodyPr>
          <a:lstStyle/>
          <a:p>
            <a:pPr marL="0" indent="0" algn="just" eaLnBrk="1" hangingPunct="1">
              <a:lnSpc>
                <a:spcPct val="150000"/>
              </a:lnSpc>
              <a:buNone/>
            </a:pPr>
            <a:r>
              <a:rPr lang="en-US" altLang="fa-IR" sz="3100" b="1" dirty="0"/>
              <a:t>Consideration of:</a:t>
            </a:r>
          </a:p>
          <a:p>
            <a:pPr algn="just">
              <a:lnSpc>
                <a:spcPct val="150000"/>
              </a:lnSpc>
            </a:pPr>
            <a:r>
              <a:rPr lang="en-US" altLang="fa-IR" sz="3100" dirty="0"/>
              <a:t>Addressing changes in role and function resulting from illness,</a:t>
            </a:r>
          </a:p>
          <a:p>
            <a:pPr algn="just">
              <a:lnSpc>
                <a:spcPct val="150000"/>
              </a:lnSpc>
            </a:pPr>
            <a:r>
              <a:rPr lang="en-US" altLang="fa-IR" sz="3100" dirty="0"/>
              <a:t>Addressing concerns regarding death and dying in the terminal phases of an illness such as cancer.</a:t>
            </a:r>
          </a:p>
          <a:p>
            <a:pPr algn="just">
              <a:lnSpc>
                <a:spcPct val="150000"/>
              </a:lnSpc>
            </a:pPr>
            <a:r>
              <a:rPr lang="en-US" altLang="fa-IR" sz="3100" dirty="0"/>
              <a:t>Addressing coping with changes in physical function and pain for patients with arthritis.</a:t>
            </a:r>
          </a:p>
          <a:p>
            <a:pPr algn="just">
              <a:lnSpc>
                <a:spcPct val="150000"/>
              </a:lnSpc>
            </a:pPr>
            <a:r>
              <a:rPr lang="en-US" altLang="fa-IR" sz="3100" dirty="0"/>
              <a:t>Addressing strategies and barriers to adherence to treatment in patients with diabetes. </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288806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37309" y="66675"/>
            <a:ext cx="11050386" cy="1143000"/>
          </a:xfrm>
        </p:spPr>
        <p:txBody>
          <a:bodyPr/>
          <a:lstStyle/>
          <a:p>
            <a:pPr eaLnBrk="1" hangingPunct="1">
              <a:lnSpc>
                <a:spcPct val="150000"/>
              </a:lnSpc>
            </a:pPr>
            <a:r>
              <a:rPr lang="en-US" altLang="fa-IR" sz="4000" dirty="0"/>
              <a:t>Clinical Outcomes</a:t>
            </a:r>
          </a:p>
        </p:txBody>
      </p:sp>
      <p:sp>
        <p:nvSpPr>
          <p:cNvPr id="25603" name="Content Placeholder 2"/>
          <p:cNvSpPr>
            <a:spLocks noGrp="1"/>
          </p:cNvSpPr>
          <p:nvPr>
            <p:ph idx="1"/>
          </p:nvPr>
        </p:nvSpPr>
        <p:spPr>
          <a:xfrm>
            <a:off x="637309" y="1335578"/>
            <a:ext cx="11050386" cy="4912822"/>
          </a:xfrm>
        </p:spPr>
        <p:txBody>
          <a:bodyPr>
            <a:normAutofit/>
          </a:bodyPr>
          <a:lstStyle/>
          <a:p>
            <a:pPr algn="just" eaLnBrk="1" hangingPunct="1">
              <a:lnSpc>
                <a:spcPct val="200000"/>
              </a:lnSpc>
            </a:pPr>
            <a:r>
              <a:rPr lang="en-US" altLang="fa-IR" sz="2400" dirty="0"/>
              <a:t>Improve quality of life and psychiatric conditions </a:t>
            </a:r>
          </a:p>
          <a:p>
            <a:pPr algn="just" eaLnBrk="1" hangingPunct="1">
              <a:lnSpc>
                <a:spcPct val="200000"/>
              </a:lnSpc>
            </a:pPr>
            <a:r>
              <a:rPr lang="en-US" altLang="fa-IR" sz="2400" dirty="0"/>
              <a:t>Positively impact treatment adherence and medical outcomes</a:t>
            </a:r>
          </a:p>
          <a:p>
            <a:pPr algn="just" eaLnBrk="1" hangingPunct="1">
              <a:lnSpc>
                <a:spcPct val="200000"/>
              </a:lnSpc>
            </a:pPr>
            <a:r>
              <a:rPr lang="en-US" altLang="fa-IR" sz="2400" dirty="0"/>
              <a:t>Treatment of depression in the post myocardial infarction period may lead to decreased mortality.</a:t>
            </a:r>
          </a:p>
          <a:p>
            <a:pPr algn="just" eaLnBrk="1" hangingPunct="1">
              <a:lnSpc>
                <a:spcPct val="200000"/>
              </a:lnSpc>
            </a:pPr>
            <a:r>
              <a:rPr lang="en-US" altLang="fa-IR" sz="2400" dirty="0"/>
              <a:t>Treatment of depression in the diabetes have shown the reduction of medical costs of care in those receiving the intervention.</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632432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847" y="365126"/>
            <a:ext cx="11105804" cy="942744"/>
          </a:xfrm>
        </p:spPr>
        <p:txBody>
          <a:bodyPr/>
          <a:lstStyle/>
          <a:p>
            <a:r>
              <a:rPr lang="en-US" altLang="en-US" dirty="0"/>
              <a:t>Core Competences for Psychosomatic Care</a:t>
            </a:r>
            <a:endParaRPr lang="fa-IR" dirty="0"/>
          </a:p>
        </p:txBody>
      </p:sp>
      <p:graphicFrame>
        <p:nvGraphicFramePr>
          <p:cNvPr id="5" name="Content Placeholder 4"/>
          <p:cNvGraphicFramePr>
            <a:graphicFrameLocks noGrp="1"/>
          </p:cNvGraphicFramePr>
          <p:nvPr>
            <p:ph idx="1"/>
          </p:nvPr>
        </p:nvGraphicFramePr>
        <p:xfrm>
          <a:off x="509847" y="1590501"/>
          <a:ext cx="11061469"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37</a:t>
            </a:fld>
            <a:endParaRPr lang="en-US" dirty="0"/>
          </a:p>
        </p:txBody>
      </p:sp>
    </p:spTree>
    <p:extLst>
      <p:ext uri="{BB962C8B-B14F-4D97-AF65-F5344CB8AC3E}">
        <p14:creationId xmlns:p14="http://schemas.microsoft.com/office/powerpoint/2010/main" val="8200242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847" y="365126"/>
            <a:ext cx="11105804" cy="942744"/>
          </a:xfrm>
        </p:spPr>
        <p:txBody>
          <a:bodyPr/>
          <a:lstStyle/>
          <a:p>
            <a:r>
              <a:rPr lang="en-US" altLang="en-US" dirty="0"/>
              <a:t>Core Competences for Psychosomatic Care</a:t>
            </a:r>
            <a:endParaRPr lang="fa-IR" dirty="0"/>
          </a:p>
        </p:txBody>
      </p:sp>
      <p:graphicFrame>
        <p:nvGraphicFramePr>
          <p:cNvPr id="5" name="Content Placeholder 4"/>
          <p:cNvGraphicFramePr>
            <a:graphicFrameLocks noGrp="1"/>
          </p:cNvGraphicFramePr>
          <p:nvPr>
            <p:ph idx="1"/>
          </p:nvPr>
        </p:nvGraphicFramePr>
        <p:xfrm>
          <a:off x="509847" y="1590501"/>
          <a:ext cx="11105804"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38</a:t>
            </a:fld>
            <a:endParaRPr lang="en-US" dirty="0"/>
          </a:p>
        </p:txBody>
      </p:sp>
    </p:spTree>
    <p:extLst>
      <p:ext uri="{BB962C8B-B14F-4D97-AF65-F5344CB8AC3E}">
        <p14:creationId xmlns:p14="http://schemas.microsoft.com/office/powerpoint/2010/main" val="38403093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868547574"/>
              </p:ext>
            </p:extLst>
          </p:nvPr>
        </p:nvGraphicFramePr>
        <p:xfrm>
          <a:off x="188422" y="415636"/>
          <a:ext cx="11698778" cy="5702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39</a:t>
            </a:fld>
            <a:endParaRPr lang="en-US" dirty="0"/>
          </a:p>
        </p:txBody>
      </p:sp>
    </p:spTree>
    <p:extLst>
      <p:ext uri="{BB962C8B-B14F-4D97-AF65-F5344CB8AC3E}">
        <p14:creationId xmlns:p14="http://schemas.microsoft.com/office/powerpoint/2010/main" val="2682568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A91D3359-F885-4883-8CEB-DA30ABE5523B}"/>
              </a:ext>
            </a:extLst>
          </p:cNvPr>
          <p:cNvSpPr>
            <a:spLocks noGrp="1" noChangeArrowheads="1"/>
          </p:cNvSpPr>
          <p:nvPr>
            <p:ph type="title"/>
          </p:nvPr>
        </p:nvSpPr>
        <p:spPr>
          <a:xfrm>
            <a:off x="709353" y="243840"/>
            <a:ext cx="10812087" cy="1371600"/>
          </a:xfrm>
        </p:spPr>
        <p:txBody>
          <a:bodyPr>
            <a:normAutofit/>
          </a:bodyPr>
          <a:lstStyle/>
          <a:p>
            <a:pPr eaLnBrk="1" hangingPunct="1">
              <a:defRPr/>
            </a:pPr>
            <a:r>
              <a:rPr lang="en-US" dirty="0"/>
              <a:t>Endocrine Responses to Stress </a:t>
            </a:r>
          </a:p>
        </p:txBody>
      </p:sp>
      <p:sp>
        <p:nvSpPr>
          <p:cNvPr id="169987" name="Rectangle 3">
            <a:extLst>
              <a:ext uri="{FF2B5EF4-FFF2-40B4-BE49-F238E27FC236}">
                <a16:creationId xmlns:a16="http://schemas.microsoft.com/office/drawing/2014/main" id="{9184B2A6-DE10-41CD-B253-6FE19EA4A7F1}"/>
              </a:ext>
            </a:extLst>
          </p:cNvPr>
          <p:cNvSpPr>
            <a:spLocks noGrp="1" noChangeArrowheads="1"/>
          </p:cNvSpPr>
          <p:nvPr>
            <p:ph type="body" idx="1"/>
          </p:nvPr>
        </p:nvSpPr>
        <p:spPr>
          <a:xfrm>
            <a:off x="764770" y="1463040"/>
            <a:ext cx="10756669" cy="4605252"/>
          </a:xfrm>
        </p:spPr>
        <p:txBody>
          <a:bodyPr>
            <a:normAutofit/>
          </a:bodyPr>
          <a:lstStyle/>
          <a:p>
            <a:pPr>
              <a:lnSpc>
                <a:spcPct val="120000"/>
              </a:lnSpc>
              <a:defRPr/>
            </a:pPr>
            <a:r>
              <a:rPr lang="en-CA" dirty="0"/>
              <a:t>“Fight or Flight” response is mediated by the </a:t>
            </a:r>
            <a:r>
              <a:rPr lang="en-US" dirty="0"/>
              <a:t>hypothalamus, pituitary gland, the adrenal cortex (HPA)</a:t>
            </a:r>
            <a:r>
              <a:rPr lang="en-CA" dirty="0"/>
              <a:t>, and the sympathetic nervous system</a:t>
            </a:r>
            <a:r>
              <a:rPr lang="en-US" dirty="0"/>
              <a:t>.</a:t>
            </a:r>
          </a:p>
          <a:p>
            <a:pPr eaLnBrk="1" hangingPunct="1">
              <a:lnSpc>
                <a:spcPct val="120000"/>
              </a:lnSpc>
              <a:buFont typeface="Wingdings" panose="05000000000000000000" pitchFamily="2" charset="2"/>
              <a:buNone/>
              <a:defRPr/>
            </a:pPr>
            <a:endParaRPr lang="en-US" dirty="0"/>
          </a:p>
          <a:p>
            <a:pPr>
              <a:lnSpc>
                <a:spcPct val="120000"/>
              </a:lnSpc>
              <a:defRPr/>
            </a:pPr>
            <a:r>
              <a:rPr lang="en-US" dirty="0"/>
              <a:t>If chronic, this response can have serious health consequences.</a:t>
            </a:r>
          </a:p>
          <a:p>
            <a:pPr>
              <a:lnSpc>
                <a:spcPct val="120000"/>
              </a:lnSpc>
              <a:defRPr/>
            </a:pPr>
            <a:r>
              <a:rPr lang="en-US" altLang="en-US" dirty="0"/>
              <a:t>The body reacts to stresses (real, symbolic, or imagined);</a:t>
            </a:r>
          </a:p>
        </p:txBody>
      </p:sp>
    </p:spTree>
    <p:extLst>
      <p:ext uri="{BB962C8B-B14F-4D97-AF65-F5344CB8AC3E}">
        <p14:creationId xmlns:p14="http://schemas.microsoft.com/office/powerpoint/2010/main" val="3848927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fa-IR" dirty="0"/>
              <a:t>Clinical Problems in Psychosomatic Medicine</a:t>
            </a: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24413426"/>
              </p:ext>
            </p:extLst>
          </p:nvPr>
        </p:nvGraphicFramePr>
        <p:xfrm>
          <a:off x="288175" y="1485206"/>
          <a:ext cx="11604567"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40</a:t>
            </a:fld>
            <a:endParaRPr lang="en-US" dirty="0"/>
          </a:p>
        </p:txBody>
      </p:sp>
    </p:spTree>
    <p:extLst>
      <p:ext uri="{BB962C8B-B14F-4D97-AF65-F5344CB8AC3E}">
        <p14:creationId xmlns:p14="http://schemas.microsoft.com/office/powerpoint/2010/main" val="14387245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A0CF72-DE27-42A9-99AA-9B66297F9A28}" type="slidenum">
              <a:rPr lang="en-US" smtClean="0"/>
              <a:pPr/>
              <a:t>41</a:t>
            </a:fld>
            <a:endParaRPr lang="en-US" dirty="0"/>
          </a:p>
        </p:txBody>
      </p:sp>
      <p:graphicFrame>
        <p:nvGraphicFramePr>
          <p:cNvPr id="5" name="Object 3"/>
          <p:cNvGraphicFramePr>
            <a:graphicFrameLocks noGrp="1" noChangeAspect="1"/>
          </p:cNvGraphicFramePr>
          <p:nvPr>
            <p:ph idx="1"/>
            <p:extLst>
              <p:ext uri="{D42A27DB-BD31-4B8C-83A1-F6EECF244321}">
                <p14:modId xmlns:p14="http://schemas.microsoft.com/office/powerpoint/2010/main" val="4137524690"/>
              </p:ext>
            </p:extLst>
          </p:nvPr>
        </p:nvGraphicFramePr>
        <p:xfrm>
          <a:off x="1489699" y="421178"/>
          <a:ext cx="8787603" cy="5833890"/>
        </p:xfrm>
        <a:graphic>
          <a:graphicData uri="http://schemas.openxmlformats.org/presentationml/2006/ole">
            <mc:AlternateContent xmlns:mc="http://schemas.openxmlformats.org/markup-compatibility/2006">
              <mc:Choice xmlns:v="urn:schemas-microsoft-com:vml" Requires="v">
                <p:oleObj name="Document" r:id="rId2" imgW="5987320" imgH="4376852" progId="Word.Document.8">
                  <p:embed/>
                </p:oleObj>
              </mc:Choice>
              <mc:Fallback>
                <p:oleObj name="Document" r:id="rId2" imgW="5987320" imgH="4376852" progId="Word.Document.8">
                  <p:embed/>
                  <p:pic>
                    <p:nvPicPr>
                      <p:cNvPr id="5" name="Object 3"/>
                      <p:cNvPicPr>
                        <a:picLocks noChangeAspect="1" noChangeArrowheads="1"/>
                      </p:cNvPicPr>
                      <p:nvPr/>
                    </p:nvPicPr>
                    <p:blipFill>
                      <a:blip r:embed="rId3">
                        <a:extLst>
                          <a:ext uri="{28A0092B-C50C-407E-A947-70E740481C1C}">
                            <a14:useLocalDpi xmlns:a14="http://schemas.microsoft.com/office/drawing/2010/main" val="0"/>
                          </a:ext>
                        </a:extLst>
                      </a:blip>
                      <a:srcRect t="4109" r="3247" b="9744"/>
                      <a:stretch>
                        <a:fillRect/>
                      </a:stretch>
                    </p:blipFill>
                    <p:spPr bwMode="auto">
                      <a:xfrm>
                        <a:off x="1489699" y="421178"/>
                        <a:ext cx="8787603" cy="5833890"/>
                      </a:xfrm>
                      <a:prstGeom prst="rect">
                        <a:avLst/>
                      </a:prstGeom>
                      <a:solidFill>
                        <a:srgbClr val="BFD0FB">
                          <a:alpha val="30000"/>
                        </a:srgbClr>
                      </a:solidFill>
                      <a:ln>
                        <a:noFill/>
                      </a:ln>
                      <a:effectLst/>
                    </p:spPr>
                  </p:pic>
                </p:oleObj>
              </mc:Fallback>
            </mc:AlternateContent>
          </a:graphicData>
        </a:graphic>
      </p:graphicFrame>
    </p:spTree>
    <p:extLst>
      <p:ext uri="{BB962C8B-B14F-4D97-AF65-F5344CB8AC3E}">
        <p14:creationId xmlns:p14="http://schemas.microsoft.com/office/powerpoint/2010/main" val="24954724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Functional Syndromes</a:t>
            </a: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62007073"/>
              </p:ext>
            </p:extLst>
          </p:nvPr>
        </p:nvGraphicFramePr>
        <p:xfrm>
          <a:off x="681644" y="1307870"/>
          <a:ext cx="10906298"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42</a:t>
            </a:fld>
            <a:endParaRPr lang="en-US" dirty="0"/>
          </a:p>
        </p:txBody>
      </p:sp>
    </p:spTree>
    <p:extLst>
      <p:ext uri="{BB962C8B-B14F-4D97-AF65-F5344CB8AC3E}">
        <p14:creationId xmlns:p14="http://schemas.microsoft.com/office/powerpoint/2010/main" val="25159384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A0CF72-DE27-42A9-99AA-9B66297F9A28}" type="slidenum">
              <a:rPr lang="en-US" smtClean="0"/>
              <a:pPr/>
              <a:t>43</a:t>
            </a:fld>
            <a:endParaRPr lang="en-US" dirty="0"/>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6879" y="177504"/>
            <a:ext cx="7718498" cy="6090177"/>
          </a:xfrm>
        </p:spPr>
      </p:pic>
    </p:spTree>
    <p:extLst>
      <p:ext uri="{BB962C8B-B14F-4D97-AF65-F5344CB8AC3E}">
        <p14:creationId xmlns:p14="http://schemas.microsoft.com/office/powerpoint/2010/main" val="37757714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902" y="753053"/>
            <a:ext cx="11698778" cy="942744"/>
          </a:xfrm>
        </p:spPr>
        <p:txBody>
          <a:bodyPr>
            <a:normAutofit fontScale="90000"/>
          </a:bodyPr>
          <a:lstStyle/>
          <a:p>
            <a:r>
              <a:rPr lang="en-US" dirty="0"/>
              <a:t>DSM-5 Classification</a:t>
            </a:r>
            <a:br>
              <a:rPr lang="en-US" dirty="0"/>
            </a:br>
            <a:r>
              <a:rPr lang="en-US" dirty="0"/>
              <a:t>Somatic symptom and related disorders</a:t>
            </a:r>
            <a:br>
              <a:rPr lang="fa-IR" dirty="0"/>
            </a:b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37306826"/>
              </p:ext>
            </p:extLst>
          </p:nvPr>
        </p:nvGraphicFramePr>
        <p:xfrm>
          <a:off x="548640" y="1590501"/>
          <a:ext cx="11039302"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44</a:t>
            </a:fld>
            <a:endParaRPr lang="en-US" dirty="0"/>
          </a:p>
        </p:txBody>
      </p:sp>
    </p:spTree>
    <p:extLst>
      <p:ext uri="{BB962C8B-B14F-4D97-AF65-F5344CB8AC3E}">
        <p14:creationId xmlns:p14="http://schemas.microsoft.com/office/powerpoint/2010/main" val="3426359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10747" y="155771"/>
            <a:ext cx="8076788" cy="6200579"/>
          </a:xfrm>
        </p:spPr>
      </p:pic>
      <p:sp>
        <p:nvSpPr>
          <p:cNvPr id="4" name="Slide Number Placeholder 3"/>
          <p:cNvSpPr>
            <a:spLocks noGrp="1"/>
          </p:cNvSpPr>
          <p:nvPr>
            <p:ph type="sldNum" sz="quarter" idx="12"/>
          </p:nvPr>
        </p:nvSpPr>
        <p:spPr/>
        <p:txBody>
          <a:bodyPr/>
          <a:lstStyle/>
          <a:p>
            <a:fld id="{03A0CF72-DE27-42A9-99AA-9B66297F9A28}" type="slidenum">
              <a:rPr lang="en-US" smtClean="0"/>
              <a:pPr/>
              <a:t>45</a:t>
            </a:fld>
            <a:endParaRPr lang="en-US" dirty="0"/>
          </a:p>
        </p:txBody>
      </p:sp>
    </p:spTree>
    <p:extLst>
      <p:ext uri="{BB962C8B-B14F-4D97-AF65-F5344CB8AC3E}">
        <p14:creationId xmlns:p14="http://schemas.microsoft.com/office/powerpoint/2010/main" val="29504070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0617" y="365126"/>
            <a:ext cx="8245224" cy="5878438"/>
          </a:xfrm>
        </p:spPr>
      </p:pic>
      <p:sp>
        <p:nvSpPr>
          <p:cNvPr id="4" name="Slide Number Placeholder 3"/>
          <p:cNvSpPr>
            <a:spLocks noGrp="1"/>
          </p:cNvSpPr>
          <p:nvPr>
            <p:ph type="sldNum" sz="quarter" idx="12"/>
          </p:nvPr>
        </p:nvSpPr>
        <p:spPr/>
        <p:txBody>
          <a:bodyPr/>
          <a:lstStyle/>
          <a:p>
            <a:fld id="{03A0CF72-DE27-42A9-99AA-9B66297F9A28}" type="slidenum">
              <a:rPr lang="en-US" smtClean="0"/>
              <a:pPr/>
              <a:t>46</a:t>
            </a:fld>
            <a:endParaRPr lang="en-US" dirty="0"/>
          </a:p>
        </p:txBody>
      </p:sp>
    </p:spTree>
    <p:extLst>
      <p:ext uri="{BB962C8B-B14F-4D97-AF65-F5344CB8AC3E}">
        <p14:creationId xmlns:p14="http://schemas.microsoft.com/office/powerpoint/2010/main" val="22008901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649" t="-34510" r="2788" b="30622"/>
          <a:stretch/>
        </p:blipFill>
        <p:spPr>
          <a:xfrm>
            <a:off x="2067338" y="-2228992"/>
            <a:ext cx="8057563" cy="8469079"/>
          </a:xfrm>
        </p:spPr>
      </p:pic>
      <p:sp>
        <p:nvSpPr>
          <p:cNvPr id="4" name="Slide Number Placeholder 3"/>
          <p:cNvSpPr>
            <a:spLocks noGrp="1"/>
          </p:cNvSpPr>
          <p:nvPr>
            <p:ph type="sldNum" sz="quarter" idx="12"/>
          </p:nvPr>
        </p:nvSpPr>
        <p:spPr/>
        <p:txBody>
          <a:bodyPr/>
          <a:lstStyle/>
          <a:p>
            <a:fld id="{03A0CF72-DE27-42A9-99AA-9B66297F9A28}" type="slidenum">
              <a:rPr lang="en-US" smtClean="0"/>
              <a:pPr/>
              <a:t>47</a:t>
            </a:fld>
            <a:endParaRPr lang="en-US" dirty="0"/>
          </a:p>
        </p:txBody>
      </p:sp>
    </p:spTree>
    <p:extLst>
      <p:ext uri="{BB962C8B-B14F-4D97-AF65-F5344CB8AC3E}">
        <p14:creationId xmlns:p14="http://schemas.microsoft.com/office/powerpoint/2010/main" val="39047806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85276" y="2036977"/>
            <a:ext cx="7491772" cy="5858336"/>
          </a:xfrm>
        </p:spPr>
      </p:pic>
      <p:sp>
        <p:nvSpPr>
          <p:cNvPr id="4" name="Slide Number Placeholder 3"/>
          <p:cNvSpPr>
            <a:spLocks noGrp="1"/>
          </p:cNvSpPr>
          <p:nvPr>
            <p:ph type="sldNum" sz="quarter" idx="12"/>
          </p:nvPr>
        </p:nvSpPr>
        <p:spPr/>
        <p:txBody>
          <a:bodyPr/>
          <a:lstStyle/>
          <a:p>
            <a:fld id="{03A0CF72-DE27-42A9-99AA-9B66297F9A28}" type="slidenum">
              <a:rPr lang="en-US" smtClean="0"/>
              <a:pPr/>
              <a:t>48</a:t>
            </a:fld>
            <a:endParaRPr lang="en-US" dirty="0"/>
          </a:p>
        </p:txBody>
      </p:sp>
    </p:spTree>
    <p:extLst>
      <p:ext uri="{BB962C8B-B14F-4D97-AF65-F5344CB8AC3E}">
        <p14:creationId xmlns:p14="http://schemas.microsoft.com/office/powerpoint/2010/main" val="4070605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22022" y="136923"/>
            <a:ext cx="7037988" cy="6161805"/>
          </a:xfrm>
        </p:spPr>
      </p:pic>
      <p:sp>
        <p:nvSpPr>
          <p:cNvPr id="4" name="Slide Number Placeholder 3"/>
          <p:cNvSpPr>
            <a:spLocks noGrp="1"/>
          </p:cNvSpPr>
          <p:nvPr>
            <p:ph type="sldNum" sz="quarter" idx="12"/>
          </p:nvPr>
        </p:nvSpPr>
        <p:spPr/>
        <p:txBody>
          <a:bodyPr/>
          <a:lstStyle/>
          <a:p>
            <a:fld id="{03A0CF72-DE27-42A9-99AA-9B66297F9A28}" type="slidenum">
              <a:rPr lang="en-US" smtClean="0"/>
              <a:pPr/>
              <a:t>49</a:t>
            </a:fld>
            <a:endParaRPr lang="en-US" dirty="0"/>
          </a:p>
        </p:txBody>
      </p:sp>
    </p:spTree>
    <p:extLst>
      <p:ext uri="{BB962C8B-B14F-4D97-AF65-F5344CB8AC3E}">
        <p14:creationId xmlns:p14="http://schemas.microsoft.com/office/powerpoint/2010/main" val="709953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Symptom Formation</a:t>
            </a:r>
            <a:endParaRPr lang="fa-IR" dirty="0"/>
          </a:p>
        </p:txBody>
      </p:sp>
      <p:sp>
        <p:nvSpPr>
          <p:cNvPr id="3" name="Content Placeholder 2"/>
          <p:cNvSpPr>
            <a:spLocks noGrp="1"/>
          </p:cNvSpPr>
          <p:nvPr>
            <p:ph idx="1"/>
          </p:nvPr>
        </p:nvSpPr>
        <p:spPr/>
        <p:txBody>
          <a:bodyPr>
            <a:normAutofit/>
          </a:bodyPr>
          <a:lstStyle/>
          <a:p>
            <a:pPr>
              <a:lnSpc>
                <a:spcPct val="150000"/>
              </a:lnSpc>
            </a:pPr>
            <a:r>
              <a:rPr lang="en-US" altLang="fa-IR" sz="2700" dirty="0"/>
              <a:t>A physical symptom is a [unpleasant] perception, feeling, or even belief about the state of our body, (</a:t>
            </a:r>
            <a:r>
              <a:rPr lang="en-US" altLang="fa-IR" sz="2700" dirty="0" err="1"/>
              <a:t>Pennebaker</a:t>
            </a:r>
            <a:r>
              <a:rPr lang="en-US" altLang="fa-IR" sz="2700" dirty="0"/>
              <a:t>, 1982)</a:t>
            </a:r>
          </a:p>
          <a:p>
            <a:pPr>
              <a:lnSpc>
                <a:spcPct val="150000"/>
              </a:lnSpc>
            </a:pPr>
            <a:r>
              <a:rPr lang="en-US" altLang="fa-IR" sz="2700" dirty="0">
                <a:solidFill>
                  <a:srgbClr val="FF0000"/>
                </a:solidFill>
              </a:rPr>
              <a:t>Hypothesis  I.</a:t>
            </a:r>
            <a:r>
              <a:rPr lang="en-US" altLang="fa-IR" sz="2700" dirty="0"/>
              <a:t> </a:t>
            </a:r>
          </a:p>
          <a:p>
            <a:pPr lvl="1">
              <a:lnSpc>
                <a:spcPct val="150000"/>
              </a:lnSpc>
            </a:pPr>
            <a:r>
              <a:rPr lang="en-US" altLang="fa-IR" sz="2300" dirty="0"/>
              <a:t>Symptoms are causes by pathogens.</a:t>
            </a:r>
          </a:p>
          <a:p>
            <a:pPr>
              <a:lnSpc>
                <a:spcPct val="150000"/>
              </a:lnSpc>
            </a:pPr>
            <a:r>
              <a:rPr lang="en-US" altLang="fa-IR" sz="2700" dirty="0">
                <a:solidFill>
                  <a:srgbClr val="FF0000"/>
                </a:solidFill>
              </a:rPr>
              <a:t>Hypothesis II.</a:t>
            </a:r>
          </a:p>
          <a:p>
            <a:pPr lvl="1">
              <a:lnSpc>
                <a:spcPct val="150000"/>
              </a:lnSpc>
            </a:pPr>
            <a:r>
              <a:rPr lang="en-US" altLang="fa-IR" sz="2300" dirty="0"/>
              <a:t>Symptoms are responses to allostasis. </a:t>
            </a:r>
          </a:p>
          <a:p>
            <a:pPr lvl="1">
              <a:lnSpc>
                <a:spcPct val="150000"/>
              </a:lnSpc>
            </a:pPr>
            <a:r>
              <a:rPr lang="en-US" altLang="fa-IR" sz="2300" dirty="0"/>
              <a:t>(Induced by biological/ psychological/ symbolic stressors)</a:t>
            </a:r>
          </a:p>
        </p:txBody>
      </p:sp>
      <p:sp>
        <p:nvSpPr>
          <p:cNvPr id="4" name="Slide Number Placeholder 3"/>
          <p:cNvSpPr>
            <a:spLocks noGrp="1"/>
          </p:cNvSpPr>
          <p:nvPr>
            <p:ph type="sldNum" sz="quarter" idx="12"/>
          </p:nvPr>
        </p:nvSpPr>
        <p:spPr/>
        <p:txBody>
          <a:bodyPr/>
          <a:lstStyle/>
          <a:p>
            <a:fld id="{03A0CF72-DE27-42A9-99AA-9B66297F9A28}" type="slidenum">
              <a:rPr lang="en-US" smtClean="0"/>
              <a:pPr/>
              <a:t>5</a:t>
            </a:fld>
            <a:endParaRPr lang="en-US" dirty="0"/>
          </a:p>
        </p:txBody>
      </p:sp>
    </p:spTree>
    <p:extLst>
      <p:ext uri="{BB962C8B-B14F-4D97-AF65-F5344CB8AC3E}">
        <p14:creationId xmlns:p14="http://schemas.microsoft.com/office/powerpoint/2010/main" val="2863104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FD3D5FB-365F-7AAD-665E-7B53F94E8F00}"/>
              </a:ext>
            </a:extLst>
          </p:cNvPr>
          <p:cNvGrpSpPr/>
          <p:nvPr/>
        </p:nvGrpSpPr>
        <p:grpSpPr>
          <a:xfrm>
            <a:off x="1524000" y="0"/>
            <a:ext cx="9144000" cy="6858000"/>
            <a:chOff x="1524000" y="0"/>
            <a:chExt cx="9144000" cy="6858000"/>
          </a:xfrm>
        </p:grpSpPr>
        <p:pic>
          <p:nvPicPr>
            <p:cNvPr id="7170" name="Picture 2" descr="BackPain_T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a:spLocks noChangeArrowheads="1"/>
            </p:cNvSpPr>
            <p:nvPr/>
          </p:nvSpPr>
          <p:spPr bwMode="auto">
            <a:xfrm>
              <a:off x="2800748" y="1143001"/>
              <a:ext cx="64904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GB" altLang="fa-IR" sz="2400" b="1" dirty="0">
                  <a:solidFill>
                    <a:srgbClr val="9933FF"/>
                  </a:solidFill>
                </a:rPr>
                <a:t>Triggers</a:t>
              </a:r>
            </a:p>
            <a:p>
              <a:pPr algn="ctr" rtl="0" eaLnBrk="1" hangingPunct="1"/>
              <a:r>
                <a:rPr lang="en-GB" altLang="fa-IR" sz="2400" b="1" dirty="0">
                  <a:solidFill>
                    <a:srgbClr val="9933FF"/>
                  </a:solidFill>
                </a:rPr>
                <a:t>stress, distress, anxiety, illness, symptoms</a:t>
              </a:r>
              <a:endParaRPr lang="en-US" altLang="fa-IR" sz="2400" b="1" dirty="0">
                <a:solidFill>
                  <a:srgbClr val="9933FF"/>
                </a:solidFill>
              </a:endParaRPr>
            </a:p>
          </p:txBody>
        </p:sp>
        <p:sp>
          <p:nvSpPr>
            <p:cNvPr id="7172" name="Line 4"/>
            <p:cNvSpPr>
              <a:spLocks noChangeShapeType="1"/>
            </p:cNvSpPr>
            <p:nvPr/>
          </p:nvSpPr>
          <p:spPr bwMode="auto">
            <a:xfrm>
              <a:off x="5867400" y="1905000"/>
              <a:ext cx="0" cy="7620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7173" name="Rectangle 5"/>
            <p:cNvSpPr>
              <a:spLocks noChangeArrowheads="1"/>
            </p:cNvSpPr>
            <p:nvPr/>
          </p:nvSpPr>
          <p:spPr bwMode="auto">
            <a:xfrm>
              <a:off x="4360862" y="2672266"/>
              <a:ext cx="3030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400" b="1" dirty="0">
                  <a:solidFill>
                    <a:srgbClr val="9933FF"/>
                  </a:solidFill>
                </a:rPr>
                <a:t>Physical symptoms</a:t>
              </a:r>
            </a:p>
          </p:txBody>
        </p:sp>
        <p:sp>
          <p:nvSpPr>
            <p:cNvPr id="7174" name="Rectangle 6"/>
            <p:cNvSpPr>
              <a:spLocks noChangeArrowheads="1"/>
            </p:cNvSpPr>
            <p:nvPr/>
          </p:nvSpPr>
          <p:spPr bwMode="auto">
            <a:xfrm>
              <a:off x="6045995" y="3773453"/>
              <a:ext cx="44348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400" b="1" dirty="0">
                  <a:solidFill>
                    <a:srgbClr val="9933FF"/>
                  </a:solidFill>
                </a:rPr>
                <a:t>Meaning/interpretation</a:t>
              </a:r>
            </a:p>
            <a:p>
              <a:pPr algn="l" rtl="0" eaLnBrk="1" hangingPunct="1"/>
              <a:r>
                <a:rPr lang="en-GB" altLang="fa-IR" sz="2400" b="1" dirty="0">
                  <a:solidFill>
                    <a:srgbClr val="9933FF"/>
                  </a:solidFill>
                </a:rPr>
                <a:t>Threat, loss, inability to cope</a:t>
              </a:r>
              <a:endParaRPr lang="en-US" altLang="fa-IR" sz="2400" b="1" dirty="0">
                <a:solidFill>
                  <a:srgbClr val="9933FF"/>
                </a:solidFill>
              </a:endParaRPr>
            </a:p>
          </p:txBody>
        </p:sp>
        <p:sp>
          <p:nvSpPr>
            <p:cNvPr id="7175" name="Line 7"/>
            <p:cNvSpPr>
              <a:spLocks noChangeShapeType="1"/>
            </p:cNvSpPr>
            <p:nvPr/>
          </p:nvSpPr>
          <p:spPr bwMode="auto">
            <a:xfrm>
              <a:off x="6781800" y="3200400"/>
              <a:ext cx="1219200" cy="5334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7176" name="Line 8"/>
            <p:cNvSpPr>
              <a:spLocks noChangeShapeType="1"/>
            </p:cNvSpPr>
            <p:nvPr/>
          </p:nvSpPr>
          <p:spPr bwMode="auto">
            <a:xfrm flipV="1">
              <a:off x="3733800" y="3124200"/>
              <a:ext cx="1143000" cy="6858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7177" name="Rectangle 9"/>
            <p:cNvSpPr>
              <a:spLocks noChangeArrowheads="1"/>
            </p:cNvSpPr>
            <p:nvPr/>
          </p:nvSpPr>
          <p:spPr bwMode="auto">
            <a:xfrm>
              <a:off x="2362200" y="3886201"/>
              <a:ext cx="3276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400" b="1">
                  <a:solidFill>
                    <a:srgbClr val="9933FF"/>
                  </a:solidFill>
                </a:rPr>
                <a:t>Emotional response</a:t>
              </a:r>
            </a:p>
            <a:p>
              <a:pPr algn="l" rtl="0" eaLnBrk="1" hangingPunct="1"/>
              <a:r>
                <a:rPr lang="en-GB" altLang="fa-IR" sz="2400" b="1">
                  <a:solidFill>
                    <a:srgbClr val="9933FF"/>
                  </a:solidFill>
                </a:rPr>
                <a:t>Anxiety</a:t>
              </a:r>
            </a:p>
            <a:p>
              <a:pPr algn="l" rtl="0" eaLnBrk="1" hangingPunct="1"/>
              <a:r>
                <a:rPr lang="en-GB" altLang="fa-IR" sz="2400" b="1">
                  <a:solidFill>
                    <a:srgbClr val="9933FF"/>
                  </a:solidFill>
                </a:rPr>
                <a:t>Depression</a:t>
              </a:r>
            </a:p>
          </p:txBody>
        </p:sp>
        <p:sp>
          <p:nvSpPr>
            <p:cNvPr id="7178" name="Line 10"/>
            <p:cNvSpPr>
              <a:spLocks noChangeShapeType="1"/>
            </p:cNvSpPr>
            <p:nvPr/>
          </p:nvSpPr>
          <p:spPr bwMode="auto">
            <a:xfrm flipV="1">
              <a:off x="5867400" y="3124200"/>
              <a:ext cx="0" cy="16002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7179" name="Rectangle 11"/>
            <p:cNvSpPr>
              <a:spLocks noChangeArrowheads="1"/>
            </p:cNvSpPr>
            <p:nvPr/>
          </p:nvSpPr>
          <p:spPr bwMode="auto">
            <a:xfrm>
              <a:off x="3962400" y="5105401"/>
              <a:ext cx="4572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GB" altLang="fa-IR" sz="2400" b="1">
                  <a:solidFill>
                    <a:srgbClr val="9933FF"/>
                  </a:solidFill>
                </a:rPr>
                <a:t>Behaviour: rest, checking, reassurance seeking, medication, treatments </a:t>
              </a:r>
            </a:p>
          </p:txBody>
        </p:sp>
        <p:sp>
          <p:nvSpPr>
            <p:cNvPr id="7180" name="Rectangle 12"/>
            <p:cNvSpPr>
              <a:spLocks noChangeArrowheads="1"/>
            </p:cNvSpPr>
            <p:nvPr/>
          </p:nvSpPr>
          <p:spPr bwMode="auto">
            <a:xfrm>
              <a:off x="3200400" y="533401"/>
              <a:ext cx="57023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800" b="1" dirty="0">
                  <a:solidFill>
                    <a:srgbClr val="9933FF"/>
                  </a:solidFill>
                </a:rPr>
                <a:t>Cognitive Model of Somatisation</a:t>
              </a:r>
              <a:endParaRPr lang="en-US" altLang="fa-IR" sz="2800" b="1" dirty="0">
                <a:solidFill>
                  <a:srgbClr val="9933FF"/>
                </a:solidFill>
              </a:endParaRPr>
            </a:p>
          </p:txBody>
        </p:sp>
        <p:sp>
          <p:nvSpPr>
            <p:cNvPr id="7181" name="Line 13"/>
            <p:cNvSpPr>
              <a:spLocks noChangeShapeType="1"/>
            </p:cNvSpPr>
            <p:nvPr/>
          </p:nvSpPr>
          <p:spPr bwMode="auto">
            <a:xfrm flipH="1" flipV="1">
              <a:off x="4191000" y="4572000"/>
              <a:ext cx="838200" cy="5334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7182" name="Line 14"/>
            <p:cNvSpPr>
              <a:spLocks noChangeShapeType="1"/>
            </p:cNvSpPr>
            <p:nvPr/>
          </p:nvSpPr>
          <p:spPr bwMode="auto">
            <a:xfrm flipH="1">
              <a:off x="6781800" y="4572000"/>
              <a:ext cx="990600" cy="609600"/>
            </a:xfrm>
            <a:prstGeom prst="line">
              <a:avLst/>
            </a:prstGeom>
            <a:noFill/>
            <a:ln w="57150">
              <a:solidFill>
                <a:srgbClr val="00CC99"/>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grpSp>
    </p:spTree>
    <p:extLst>
      <p:ext uri="{BB962C8B-B14F-4D97-AF65-F5344CB8AC3E}">
        <p14:creationId xmlns:p14="http://schemas.microsoft.com/office/powerpoint/2010/main" val="4192008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BackPain_T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488" y="-26988"/>
            <a:ext cx="9180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3"/>
          <p:cNvSpPr>
            <a:spLocks noChangeArrowheads="1"/>
          </p:cNvSpPr>
          <p:nvPr/>
        </p:nvSpPr>
        <p:spPr bwMode="auto">
          <a:xfrm>
            <a:off x="2450306" y="288925"/>
            <a:ext cx="6910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GB" altLang="fa-IR" sz="2400" b="1" dirty="0">
                <a:solidFill>
                  <a:srgbClr val="9933FF"/>
                </a:solidFill>
              </a:rPr>
              <a:t>Factors involved in the maintenance of</a:t>
            </a:r>
          </a:p>
          <a:p>
            <a:pPr algn="ctr" rtl="0" eaLnBrk="1" hangingPunct="1"/>
            <a:r>
              <a:rPr lang="en-GB" altLang="fa-IR" sz="2400" b="1" dirty="0">
                <a:solidFill>
                  <a:srgbClr val="9933FF"/>
                </a:solidFill>
              </a:rPr>
              <a:t> health anxiety</a:t>
            </a:r>
            <a:endParaRPr lang="en-US" altLang="fa-IR" sz="2400" b="1" dirty="0">
              <a:solidFill>
                <a:srgbClr val="9933FF"/>
              </a:solidFill>
            </a:endParaRPr>
          </a:p>
        </p:txBody>
      </p:sp>
      <p:sp>
        <p:nvSpPr>
          <p:cNvPr id="8196" name="Rectangle 4"/>
          <p:cNvSpPr>
            <a:spLocks noChangeArrowheads="1"/>
          </p:cNvSpPr>
          <p:nvPr/>
        </p:nvSpPr>
        <p:spPr bwMode="auto">
          <a:xfrm>
            <a:off x="6809942" y="1406693"/>
            <a:ext cx="3124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dirty="0">
                <a:solidFill>
                  <a:srgbClr val="9933FF"/>
                </a:solidFill>
              </a:rPr>
              <a:t>Physiological &amp; biological Symptoms</a:t>
            </a:r>
          </a:p>
        </p:txBody>
      </p:sp>
      <p:sp>
        <p:nvSpPr>
          <p:cNvPr id="8197" name="Rectangle 5"/>
          <p:cNvSpPr>
            <a:spLocks noChangeArrowheads="1"/>
          </p:cNvSpPr>
          <p:nvPr/>
        </p:nvSpPr>
        <p:spPr bwMode="auto">
          <a:xfrm>
            <a:off x="2924175" y="1412876"/>
            <a:ext cx="2667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a:solidFill>
                  <a:srgbClr val="9933FF"/>
                </a:solidFill>
              </a:rPr>
              <a:t>Bodily variations</a:t>
            </a:r>
          </a:p>
          <a:p>
            <a:pPr algn="l" rtl="0" eaLnBrk="1" hangingPunct="1"/>
            <a:r>
              <a:rPr lang="en-GB" altLang="fa-IR" sz="2000" b="1">
                <a:solidFill>
                  <a:srgbClr val="9933FF"/>
                </a:solidFill>
              </a:rPr>
              <a:t>Medical information</a:t>
            </a:r>
            <a:endParaRPr lang="en-US" altLang="fa-IR" sz="2000" b="1">
              <a:solidFill>
                <a:srgbClr val="9933FF"/>
              </a:solidFill>
            </a:endParaRPr>
          </a:p>
        </p:txBody>
      </p:sp>
      <p:sp>
        <p:nvSpPr>
          <p:cNvPr id="8198" name="Line 6"/>
          <p:cNvSpPr>
            <a:spLocks noChangeShapeType="1"/>
          </p:cNvSpPr>
          <p:nvPr/>
        </p:nvSpPr>
        <p:spPr bwMode="auto">
          <a:xfrm>
            <a:off x="4267200" y="2133600"/>
            <a:ext cx="990600" cy="971550"/>
          </a:xfrm>
          <a:prstGeom prst="line">
            <a:avLst/>
          </a:prstGeom>
          <a:noFill/>
          <a:ln w="57150">
            <a:solidFill>
              <a:srgbClr val="00CC99"/>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8199" name="Rectangle 7"/>
          <p:cNvSpPr>
            <a:spLocks noChangeArrowheads="1"/>
          </p:cNvSpPr>
          <p:nvPr/>
        </p:nvSpPr>
        <p:spPr bwMode="auto">
          <a:xfrm>
            <a:off x="2279651" y="2708276"/>
            <a:ext cx="2809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i="1">
                <a:solidFill>
                  <a:srgbClr val="9933FF"/>
                </a:solidFill>
              </a:rPr>
              <a:t>(Selective attention)</a:t>
            </a:r>
            <a:endParaRPr lang="en-US" altLang="fa-IR" sz="2000" b="1" i="1">
              <a:solidFill>
                <a:srgbClr val="9933FF"/>
              </a:solidFill>
            </a:endParaRPr>
          </a:p>
        </p:txBody>
      </p:sp>
      <p:sp>
        <p:nvSpPr>
          <p:cNvPr id="8200" name="Line 8"/>
          <p:cNvSpPr>
            <a:spLocks noChangeShapeType="1"/>
          </p:cNvSpPr>
          <p:nvPr/>
        </p:nvSpPr>
        <p:spPr bwMode="auto">
          <a:xfrm flipV="1">
            <a:off x="6499225" y="2205038"/>
            <a:ext cx="533400" cy="919162"/>
          </a:xfrm>
          <a:prstGeom prst="line">
            <a:avLst/>
          </a:prstGeom>
          <a:noFill/>
          <a:ln w="57150">
            <a:solidFill>
              <a:srgbClr val="00CC99"/>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8201" name="Rectangle 9"/>
          <p:cNvSpPr>
            <a:spLocks noChangeArrowheads="1"/>
          </p:cNvSpPr>
          <p:nvPr/>
        </p:nvSpPr>
        <p:spPr bwMode="auto">
          <a:xfrm>
            <a:off x="6934201" y="2411414"/>
            <a:ext cx="1298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i="1">
                <a:solidFill>
                  <a:srgbClr val="9933FF"/>
                </a:solidFill>
              </a:rPr>
              <a:t>(Arousal)</a:t>
            </a:r>
            <a:endParaRPr lang="en-US" altLang="fa-IR" sz="2000" b="1" i="1">
              <a:solidFill>
                <a:srgbClr val="9933FF"/>
              </a:solidFill>
            </a:endParaRPr>
          </a:p>
        </p:txBody>
      </p:sp>
      <p:sp>
        <p:nvSpPr>
          <p:cNvPr id="8202" name="Rectangle 10"/>
          <p:cNvSpPr>
            <a:spLocks noChangeArrowheads="1"/>
          </p:cNvSpPr>
          <p:nvPr/>
        </p:nvSpPr>
        <p:spPr bwMode="auto">
          <a:xfrm>
            <a:off x="4572000" y="3124200"/>
            <a:ext cx="26670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381000" indent="7620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GB" altLang="fa-IR" sz="2400" b="1" dirty="0">
                <a:solidFill>
                  <a:srgbClr val="9933FF"/>
                </a:solidFill>
              </a:rPr>
              <a:t>Beliefs about being ill</a:t>
            </a:r>
          </a:p>
          <a:p>
            <a:pPr lvl="1" algn="l" rtl="0" eaLnBrk="1" hangingPunct="1">
              <a:buClr>
                <a:srgbClr val="00CC99"/>
              </a:buClr>
              <a:buSzPct val="125000"/>
              <a:buFontTx/>
              <a:buChar char="•"/>
            </a:pPr>
            <a:r>
              <a:rPr lang="en-GB" altLang="fa-IR" sz="2400" b="1" dirty="0">
                <a:solidFill>
                  <a:srgbClr val="9933FF"/>
                </a:solidFill>
              </a:rPr>
              <a:t>Probability</a:t>
            </a:r>
          </a:p>
          <a:p>
            <a:pPr lvl="1" algn="l" rtl="0" eaLnBrk="1" hangingPunct="1">
              <a:buClr>
                <a:srgbClr val="00CC99"/>
              </a:buClr>
              <a:buSzPct val="125000"/>
              <a:buFontTx/>
              <a:buChar char="•"/>
            </a:pPr>
            <a:r>
              <a:rPr lang="en-GB" altLang="fa-IR" sz="2400" b="1" dirty="0">
                <a:solidFill>
                  <a:srgbClr val="9933FF"/>
                </a:solidFill>
              </a:rPr>
              <a:t>Cost</a:t>
            </a:r>
          </a:p>
          <a:p>
            <a:pPr lvl="1" algn="l" rtl="0" eaLnBrk="1" hangingPunct="1">
              <a:buClr>
                <a:srgbClr val="00CC99"/>
              </a:buClr>
              <a:buSzPct val="125000"/>
              <a:buFontTx/>
              <a:buChar char="•"/>
            </a:pPr>
            <a:r>
              <a:rPr lang="en-GB" altLang="fa-IR" sz="2400" b="1" dirty="0">
                <a:solidFill>
                  <a:srgbClr val="9933FF"/>
                </a:solidFill>
              </a:rPr>
              <a:t>Coping</a:t>
            </a:r>
          </a:p>
          <a:p>
            <a:pPr lvl="1" algn="l" rtl="0" eaLnBrk="1" hangingPunct="1">
              <a:buClr>
                <a:srgbClr val="00CC99"/>
              </a:buClr>
              <a:buSzPct val="125000"/>
              <a:buFontTx/>
              <a:buChar char="•"/>
            </a:pPr>
            <a:r>
              <a:rPr lang="en-GB" altLang="fa-IR" sz="2400" b="1" dirty="0">
                <a:solidFill>
                  <a:srgbClr val="9933FF"/>
                </a:solidFill>
              </a:rPr>
              <a:t>Rescue</a:t>
            </a:r>
          </a:p>
        </p:txBody>
      </p:sp>
      <p:sp>
        <p:nvSpPr>
          <p:cNvPr id="8203" name="Line 11"/>
          <p:cNvSpPr>
            <a:spLocks noChangeShapeType="1"/>
          </p:cNvSpPr>
          <p:nvPr/>
        </p:nvSpPr>
        <p:spPr bwMode="auto">
          <a:xfrm flipV="1">
            <a:off x="4400550" y="4165600"/>
            <a:ext cx="495300" cy="611188"/>
          </a:xfrm>
          <a:prstGeom prst="line">
            <a:avLst/>
          </a:prstGeom>
          <a:noFill/>
          <a:ln w="57150">
            <a:solidFill>
              <a:srgbClr val="00CC99"/>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8204" name="Rectangle 12"/>
          <p:cNvSpPr>
            <a:spLocks noChangeArrowheads="1"/>
          </p:cNvSpPr>
          <p:nvPr/>
        </p:nvSpPr>
        <p:spPr bwMode="auto">
          <a:xfrm>
            <a:off x="2450306" y="4776788"/>
            <a:ext cx="2667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b="1" dirty="0">
                <a:solidFill>
                  <a:srgbClr val="9933FF"/>
                </a:solidFill>
              </a:rPr>
              <a:t>Reassurance seeking,</a:t>
            </a:r>
          </a:p>
          <a:p>
            <a:pPr algn="l" rtl="0" eaLnBrk="1" hangingPunct="1"/>
            <a:r>
              <a:rPr lang="en-GB" altLang="fa-IR" b="1" dirty="0">
                <a:solidFill>
                  <a:srgbClr val="9933FF"/>
                </a:solidFill>
              </a:rPr>
              <a:t>Checking, safety behaviours</a:t>
            </a:r>
            <a:endParaRPr lang="en-US" altLang="fa-IR" b="1" dirty="0">
              <a:solidFill>
                <a:srgbClr val="9933FF"/>
              </a:solidFill>
            </a:endParaRPr>
          </a:p>
        </p:txBody>
      </p:sp>
      <p:sp>
        <p:nvSpPr>
          <p:cNvPr id="8205" name="Line 13"/>
          <p:cNvSpPr>
            <a:spLocks noChangeShapeType="1"/>
          </p:cNvSpPr>
          <p:nvPr/>
        </p:nvSpPr>
        <p:spPr bwMode="auto">
          <a:xfrm flipH="1" flipV="1">
            <a:off x="6765925" y="4265614"/>
            <a:ext cx="660400" cy="611187"/>
          </a:xfrm>
          <a:prstGeom prst="line">
            <a:avLst/>
          </a:prstGeom>
          <a:noFill/>
          <a:ln w="57150">
            <a:solidFill>
              <a:srgbClr val="00CC99"/>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8206" name="Rectangle 14"/>
          <p:cNvSpPr>
            <a:spLocks noChangeArrowheads="1"/>
          </p:cNvSpPr>
          <p:nvPr/>
        </p:nvSpPr>
        <p:spPr bwMode="auto">
          <a:xfrm>
            <a:off x="6934200" y="4953001"/>
            <a:ext cx="2438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90500" indent="-1905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b="1">
                <a:solidFill>
                  <a:srgbClr val="9933FF"/>
                </a:solidFill>
              </a:rPr>
              <a:t>Mood changes</a:t>
            </a:r>
          </a:p>
          <a:p>
            <a:pPr algn="l" rtl="0" eaLnBrk="1" hangingPunct="1">
              <a:buClr>
                <a:srgbClr val="00CC99"/>
              </a:buClr>
              <a:buSzPct val="125000"/>
              <a:buFontTx/>
              <a:buChar char="•"/>
            </a:pPr>
            <a:r>
              <a:rPr lang="en-GB" altLang="fa-IR" b="1">
                <a:solidFill>
                  <a:srgbClr val="9933FF"/>
                </a:solidFill>
              </a:rPr>
              <a:t>anxiety</a:t>
            </a:r>
          </a:p>
          <a:p>
            <a:pPr algn="l" rtl="0" eaLnBrk="1" hangingPunct="1">
              <a:buClr>
                <a:srgbClr val="00CC99"/>
              </a:buClr>
              <a:buSzPct val="125000"/>
              <a:buFontTx/>
              <a:buChar char="•"/>
            </a:pPr>
            <a:r>
              <a:rPr lang="en-GB" altLang="fa-IR" b="1">
                <a:solidFill>
                  <a:srgbClr val="9933FF"/>
                </a:solidFill>
              </a:rPr>
              <a:t>depression</a:t>
            </a:r>
          </a:p>
        </p:txBody>
      </p:sp>
      <p:sp>
        <p:nvSpPr>
          <p:cNvPr id="8207" name="Rectangle 15"/>
          <p:cNvSpPr>
            <a:spLocks noChangeArrowheads="1"/>
          </p:cNvSpPr>
          <p:nvPr/>
        </p:nvSpPr>
        <p:spPr bwMode="auto">
          <a:xfrm>
            <a:off x="2286000" y="3733801"/>
            <a:ext cx="2362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i="1">
                <a:solidFill>
                  <a:srgbClr val="9933FF"/>
                </a:solidFill>
              </a:rPr>
              <a:t>(Prevent</a:t>
            </a:r>
          </a:p>
          <a:p>
            <a:pPr algn="l" rtl="0" eaLnBrk="1" hangingPunct="1"/>
            <a:r>
              <a:rPr lang="en-GB" altLang="fa-IR" sz="2000" b="1" i="1">
                <a:solidFill>
                  <a:srgbClr val="9933FF"/>
                </a:solidFill>
              </a:rPr>
              <a:t> disconfirmation)</a:t>
            </a:r>
          </a:p>
        </p:txBody>
      </p:sp>
      <p:sp>
        <p:nvSpPr>
          <p:cNvPr id="8208" name="Rectangle 16"/>
          <p:cNvSpPr>
            <a:spLocks noChangeArrowheads="1"/>
          </p:cNvSpPr>
          <p:nvPr/>
        </p:nvSpPr>
        <p:spPr bwMode="auto">
          <a:xfrm>
            <a:off x="7315201" y="4165601"/>
            <a:ext cx="2441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GB" altLang="fa-IR" sz="2000" b="1" i="1">
                <a:solidFill>
                  <a:srgbClr val="9933FF"/>
                </a:solidFill>
              </a:rPr>
              <a:t>(Alters perception)</a:t>
            </a:r>
            <a:endParaRPr lang="en-US" altLang="fa-IR" sz="2000" b="1" i="1">
              <a:solidFill>
                <a:srgbClr val="9933FF"/>
              </a:solidFill>
            </a:endParaRPr>
          </a:p>
        </p:txBody>
      </p:sp>
    </p:spTree>
    <p:extLst>
      <p:ext uri="{BB962C8B-B14F-4D97-AF65-F5344CB8AC3E}">
        <p14:creationId xmlns:p14="http://schemas.microsoft.com/office/powerpoint/2010/main" val="28902132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388" y="365126"/>
            <a:ext cx="11078097" cy="942744"/>
          </a:xfrm>
        </p:spPr>
        <p:txBody>
          <a:bodyPr/>
          <a:lstStyle/>
          <a:p>
            <a:r>
              <a:rPr lang="en-US" dirty="0"/>
              <a:t>Functional Syndromes</a:t>
            </a:r>
            <a:endParaRPr lang="fa-IR" dirty="0"/>
          </a:p>
        </p:txBody>
      </p:sp>
      <p:sp>
        <p:nvSpPr>
          <p:cNvPr id="3" name="Content Placeholder 2"/>
          <p:cNvSpPr>
            <a:spLocks noGrp="1"/>
          </p:cNvSpPr>
          <p:nvPr>
            <p:ph idx="1"/>
          </p:nvPr>
        </p:nvSpPr>
        <p:spPr>
          <a:xfrm>
            <a:off x="515389" y="1307870"/>
            <a:ext cx="11078096" cy="4788130"/>
          </a:xfrm>
        </p:spPr>
        <p:txBody>
          <a:bodyPr>
            <a:noAutofit/>
          </a:bodyPr>
          <a:lstStyle/>
          <a:p>
            <a:pPr>
              <a:lnSpc>
                <a:spcPct val="200000"/>
              </a:lnSpc>
            </a:pPr>
            <a:r>
              <a:rPr lang="en-US" sz="2400" dirty="0"/>
              <a:t>No </a:t>
            </a:r>
            <a:r>
              <a:rPr lang="en-US" sz="2400" dirty="0">
                <a:solidFill>
                  <a:srgbClr val="C00000"/>
                </a:solidFill>
              </a:rPr>
              <a:t>gold standard </a:t>
            </a:r>
            <a:r>
              <a:rPr lang="en-US" sz="2400" dirty="0"/>
              <a:t>against.</a:t>
            </a:r>
          </a:p>
          <a:p>
            <a:pPr>
              <a:lnSpc>
                <a:spcPct val="200000"/>
              </a:lnSpc>
            </a:pPr>
            <a:r>
              <a:rPr lang="en-US" sz="2400" dirty="0"/>
              <a:t>No consistent </a:t>
            </a:r>
            <a:r>
              <a:rPr lang="en-US" sz="2400" dirty="0">
                <a:solidFill>
                  <a:srgbClr val="C00000"/>
                </a:solidFill>
              </a:rPr>
              <a:t>explanation</a:t>
            </a:r>
            <a:r>
              <a:rPr lang="en-US" sz="2400" dirty="0"/>
              <a:t> from physical or laboratory assessments.</a:t>
            </a:r>
          </a:p>
          <a:p>
            <a:pPr>
              <a:lnSpc>
                <a:spcPct val="200000"/>
              </a:lnSpc>
            </a:pPr>
            <a:r>
              <a:rPr lang="en-US" sz="2400" dirty="0"/>
              <a:t>No articulated </a:t>
            </a:r>
            <a:r>
              <a:rPr lang="en-US" sz="2400" dirty="0">
                <a:solidFill>
                  <a:srgbClr val="C00000"/>
                </a:solidFill>
              </a:rPr>
              <a:t>pathophysiology, </a:t>
            </a:r>
          </a:p>
          <a:p>
            <a:pPr>
              <a:lnSpc>
                <a:spcPct val="200000"/>
              </a:lnSpc>
            </a:pPr>
            <a:r>
              <a:rPr lang="en-US" sz="2400" dirty="0"/>
              <a:t>Many putative mechanisms: Symptom amplification, muscle contraction, catecholamine release, persistent neurobiological dysfunction, neurological hyper reactivity, elevated cortisol, etc.</a:t>
            </a:r>
            <a:endParaRPr lang="fa-IR" sz="2400"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52</a:t>
            </a:fld>
            <a:endParaRPr lang="en-US" dirty="0"/>
          </a:p>
        </p:txBody>
      </p:sp>
    </p:spTree>
    <p:extLst>
      <p:ext uri="{BB962C8B-B14F-4D97-AF65-F5344CB8AC3E}">
        <p14:creationId xmlns:p14="http://schemas.microsoft.com/office/powerpoint/2010/main" val="7063545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388" y="365126"/>
            <a:ext cx="11078097" cy="942744"/>
          </a:xfrm>
        </p:spPr>
        <p:txBody>
          <a:bodyPr/>
          <a:lstStyle/>
          <a:p>
            <a:r>
              <a:rPr lang="en-US" dirty="0"/>
              <a:t>Functional Syndromes</a:t>
            </a:r>
            <a:endParaRPr lang="fa-IR" dirty="0"/>
          </a:p>
        </p:txBody>
      </p:sp>
      <p:sp>
        <p:nvSpPr>
          <p:cNvPr id="3" name="Content Placeholder 2"/>
          <p:cNvSpPr>
            <a:spLocks noGrp="1"/>
          </p:cNvSpPr>
          <p:nvPr>
            <p:ph idx="1"/>
          </p:nvPr>
        </p:nvSpPr>
        <p:spPr>
          <a:xfrm>
            <a:off x="515389" y="1307870"/>
            <a:ext cx="11078096" cy="4788130"/>
          </a:xfrm>
        </p:spPr>
        <p:txBody>
          <a:bodyPr>
            <a:normAutofit fontScale="85000" lnSpcReduction="10000"/>
          </a:bodyPr>
          <a:lstStyle/>
          <a:p>
            <a:pPr>
              <a:lnSpc>
                <a:spcPct val="210000"/>
              </a:lnSpc>
            </a:pPr>
            <a:r>
              <a:rPr lang="en-US" dirty="0"/>
              <a:t>Emotional problems denied, although there is close relationship with psychosocial life events or conflicts </a:t>
            </a:r>
            <a:r>
              <a:rPr lang="en-US" dirty="0">
                <a:solidFill>
                  <a:srgbClr val="C00000"/>
                </a:solidFill>
              </a:rPr>
              <a:t>(Somatic fixation).</a:t>
            </a:r>
          </a:p>
          <a:p>
            <a:pPr lvl="1">
              <a:lnSpc>
                <a:spcPct val="200000"/>
              </a:lnSpc>
            </a:pPr>
            <a:r>
              <a:rPr lang="en-US" altLang="fa-IR" sz="2600" dirty="0"/>
              <a:t>Unshakeable belief about the presence of physical disease</a:t>
            </a:r>
          </a:p>
          <a:p>
            <a:pPr>
              <a:lnSpc>
                <a:spcPct val="200000"/>
              </a:lnSpc>
            </a:pPr>
            <a:r>
              <a:rPr lang="en-US" altLang="fa-IR" dirty="0"/>
              <a:t>Chronicity </a:t>
            </a:r>
          </a:p>
          <a:p>
            <a:pPr>
              <a:lnSpc>
                <a:spcPct val="200000"/>
              </a:lnSpc>
            </a:pPr>
            <a:r>
              <a:rPr lang="en-US" altLang="fa-IR" dirty="0"/>
              <a:t>Disuse &amp; degeneration of functional </a:t>
            </a:r>
            <a:r>
              <a:rPr lang="en-US" altLang="fa-IR" dirty="0">
                <a:solidFill>
                  <a:srgbClr val="C00000"/>
                </a:solidFill>
              </a:rPr>
              <a:t>skills</a:t>
            </a:r>
          </a:p>
          <a:p>
            <a:pPr>
              <a:lnSpc>
                <a:spcPct val="200000"/>
              </a:lnSpc>
            </a:pPr>
            <a:r>
              <a:rPr lang="en-US" altLang="fa-IR" dirty="0"/>
              <a:t>Drug abuse</a:t>
            </a:r>
          </a:p>
          <a:p>
            <a:pPr>
              <a:lnSpc>
                <a:spcPct val="200000"/>
              </a:lnSpc>
            </a:pP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53</a:t>
            </a:fld>
            <a:endParaRPr lang="en-US" dirty="0"/>
          </a:p>
        </p:txBody>
      </p:sp>
    </p:spTree>
    <p:extLst>
      <p:ext uri="{BB962C8B-B14F-4D97-AF65-F5344CB8AC3E}">
        <p14:creationId xmlns:p14="http://schemas.microsoft.com/office/powerpoint/2010/main" val="268029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516" y="365126"/>
            <a:ext cx="10978342" cy="942744"/>
          </a:xfrm>
        </p:spPr>
        <p:txBody>
          <a:bodyPr/>
          <a:lstStyle/>
          <a:p>
            <a:r>
              <a:rPr lang="en-US" dirty="0"/>
              <a:t>Functional Syndromes</a:t>
            </a:r>
            <a:endParaRPr lang="fa-IR" dirty="0"/>
          </a:p>
        </p:txBody>
      </p:sp>
      <p:sp>
        <p:nvSpPr>
          <p:cNvPr id="3" name="Content Placeholder 2"/>
          <p:cNvSpPr>
            <a:spLocks noGrp="1"/>
          </p:cNvSpPr>
          <p:nvPr>
            <p:ph idx="1"/>
          </p:nvPr>
        </p:nvSpPr>
        <p:spPr>
          <a:xfrm>
            <a:off x="598516" y="1590501"/>
            <a:ext cx="10978342" cy="4586461"/>
          </a:xfrm>
        </p:spPr>
        <p:txBody>
          <a:bodyPr>
            <a:normAutofit/>
          </a:bodyPr>
          <a:lstStyle/>
          <a:p>
            <a:pPr>
              <a:lnSpc>
                <a:spcPct val="200000"/>
              </a:lnSpc>
            </a:pPr>
            <a:r>
              <a:rPr lang="en-US" dirty="0"/>
              <a:t>The simultaneous presence of multiple unexplained physical symptoms originating from several </a:t>
            </a:r>
            <a:r>
              <a:rPr lang="en-US" dirty="0">
                <a:solidFill>
                  <a:srgbClr val="C00000"/>
                </a:solidFill>
              </a:rPr>
              <a:t>different organ systems</a:t>
            </a:r>
            <a:r>
              <a:rPr lang="en-US" dirty="0"/>
              <a:t>.</a:t>
            </a:r>
          </a:p>
          <a:p>
            <a:pPr>
              <a:lnSpc>
                <a:spcPct val="200000"/>
              </a:lnSpc>
            </a:pPr>
            <a:r>
              <a:rPr lang="en-US" dirty="0"/>
              <a:t>High levels of </a:t>
            </a:r>
            <a:r>
              <a:rPr lang="en-US" dirty="0">
                <a:solidFill>
                  <a:srgbClr val="C00000"/>
                </a:solidFill>
              </a:rPr>
              <a:t>psychiatric symptoms </a:t>
            </a:r>
            <a:r>
              <a:rPr lang="en-US" dirty="0"/>
              <a:t>and “comorbidities.”</a:t>
            </a:r>
          </a:p>
          <a:p>
            <a:pPr>
              <a:lnSpc>
                <a:spcPct val="200000"/>
              </a:lnSpc>
            </a:pPr>
            <a:r>
              <a:rPr lang="en-US" altLang="fa-IR" dirty="0"/>
              <a:t>Sensitivity to rejection </a:t>
            </a:r>
            <a:endParaRPr lang="en-US"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54</a:t>
            </a:fld>
            <a:endParaRPr lang="en-US" dirty="0"/>
          </a:p>
        </p:txBody>
      </p:sp>
    </p:spTree>
    <p:extLst>
      <p:ext uri="{BB962C8B-B14F-4D97-AF65-F5344CB8AC3E}">
        <p14:creationId xmlns:p14="http://schemas.microsoft.com/office/powerpoint/2010/main" val="34400298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684" y="365126"/>
            <a:ext cx="10922923" cy="942744"/>
          </a:xfrm>
        </p:spPr>
        <p:txBody>
          <a:bodyPr/>
          <a:lstStyle/>
          <a:p>
            <a:r>
              <a:rPr lang="en-US" dirty="0"/>
              <a:t>Functional Syndromes</a:t>
            </a:r>
            <a:endParaRPr lang="fa-IR" dirty="0"/>
          </a:p>
        </p:txBody>
      </p:sp>
      <p:sp>
        <p:nvSpPr>
          <p:cNvPr id="3" name="Content Placeholder 2"/>
          <p:cNvSpPr>
            <a:spLocks noGrp="1"/>
          </p:cNvSpPr>
          <p:nvPr>
            <p:ph idx="1"/>
          </p:nvPr>
        </p:nvSpPr>
        <p:spPr>
          <a:xfrm>
            <a:off x="620684" y="1307870"/>
            <a:ext cx="10922923" cy="4788130"/>
          </a:xfrm>
        </p:spPr>
        <p:txBody>
          <a:bodyPr>
            <a:noAutofit/>
          </a:bodyPr>
          <a:lstStyle/>
          <a:p>
            <a:pPr>
              <a:lnSpc>
                <a:spcPct val="200000"/>
              </a:lnSpc>
            </a:pPr>
            <a:r>
              <a:rPr lang="en-US" sz="2400" dirty="0"/>
              <a:t>Stubborn demand for medical examination despite negative organic findings </a:t>
            </a:r>
            <a:r>
              <a:rPr lang="en-US" sz="2400" dirty="0">
                <a:solidFill>
                  <a:srgbClr val="C00000"/>
                </a:solidFill>
              </a:rPr>
              <a:t>(Dysfunctional illness behavior).</a:t>
            </a:r>
          </a:p>
          <a:p>
            <a:pPr>
              <a:lnSpc>
                <a:spcPct val="200000"/>
              </a:lnSpc>
            </a:pPr>
            <a:r>
              <a:rPr lang="en-US" altLang="fa-IR" sz="2400" dirty="0"/>
              <a:t>Dependency- also within the health system</a:t>
            </a:r>
            <a:endParaRPr lang="en-US" sz="2400" dirty="0"/>
          </a:p>
          <a:p>
            <a:pPr>
              <a:lnSpc>
                <a:spcPct val="200000"/>
              </a:lnSpc>
            </a:pPr>
            <a:r>
              <a:rPr lang="en-US" sz="2400" dirty="0"/>
              <a:t>Symptoms are not feigned or aggravated</a:t>
            </a:r>
          </a:p>
          <a:p>
            <a:pPr>
              <a:lnSpc>
                <a:spcPct val="210000"/>
              </a:lnSpc>
            </a:pPr>
            <a:r>
              <a:rPr lang="en-US" sz="2400" dirty="0"/>
              <a:t>Disappointing doctor-patient relationship </a:t>
            </a:r>
            <a:r>
              <a:rPr lang="en-US" sz="2400" dirty="0">
                <a:solidFill>
                  <a:srgbClr val="C00000"/>
                </a:solidFill>
              </a:rPr>
              <a:t>(Interpersonal disorder)</a:t>
            </a:r>
          </a:p>
          <a:p>
            <a:pPr>
              <a:lnSpc>
                <a:spcPct val="210000"/>
              </a:lnSpc>
            </a:pPr>
            <a:r>
              <a:rPr lang="en-US" altLang="fa-IR" sz="2400" dirty="0"/>
              <a:t>Risk of “occult” medical comorbidities</a:t>
            </a:r>
          </a:p>
          <a:p>
            <a:pPr marL="0" indent="0">
              <a:lnSpc>
                <a:spcPct val="210000"/>
              </a:lnSpc>
              <a:buNone/>
            </a:pPr>
            <a:endParaRPr lang="en-US" sz="2600" dirty="0">
              <a:solidFill>
                <a:srgbClr val="C00000"/>
              </a:solidFill>
            </a:endParaRPr>
          </a:p>
        </p:txBody>
      </p:sp>
      <p:sp>
        <p:nvSpPr>
          <p:cNvPr id="4" name="Slide Number Placeholder 3"/>
          <p:cNvSpPr>
            <a:spLocks noGrp="1"/>
          </p:cNvSpPr>
          <p:nvPr>
            <p:ph type="sldNum" sz="quarter" idx="12"/>
          </p:nvPr>
        </p:nvSpPr>
        <p:spPr/>
        <p:txBody>
          <a:bodyPr/>
          <a:lstStyle/>
          <a:p>
            <a:fld id="{03A0CF72-DE27-42A9-99AA-9B66297F9A28}" type="slidenum">
              <a:rPr lang="en-US" smtClean="0"/>
              <a:pPr/>
              <a:t>55</a:t>
            </a:fld>
            <a:endParaRPr lang="en-US" dirty="0"/>
          </a:p>
        </p:txBody>
      </p:sp>
    </p:spTree>
    <p:extLst>
      <p:ext uri="{BB962C8B-B14F-4D97-AF65-F5344CB8AC3E}">
        <p14:creationId xmlns:p14="http://schemas.microsoft.com/office/powerpoint/2010/main" val="5820720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75855" y="365126"/>
            <a:ext cx="10634749" cy="942744"/>
          </a:xfrm>
        </p:spPr>
        <p:txBody>
          <a:bodyPr>
            <a:normAutofit/>
          </a:bodyPr>
          <a:lstStyle/>
          <a:p>
            <a:pPr eaLnBrk="1" hangingPunct="1"/>
            <a:r>
              <a:rPr lang="en-US" altLang="fa-IR" dirty="0"/>
              <a:t>Principles of Treatment</a:t>
            </a:r>
          </a:p>
        </p:txBody>
      </p:sp>
      <p:sp>
        <p:nvSpPr>
          <p:cNvPr id="26627" name="Content Placeholder 2"/>
          <p:cNvSpPr>
            <a:spLocks noGrp="1"/>
          </p:cNvSpPr>
          <p:nvPr>
            <p:ph idx="1"/>
          </p:nvPr>
        </p:nvSpPr>
        <p:spPr>
          <a:xfrm>
            <a:off x="775855" y="1617432"/>
            <a:ext cx="10634749" cy="4738918"/>
          </a:xfrm>
        </p:spPr>
        <p:txBody>
          <a:bodyPr>
            <a:normAutofit/>
          </a:bodyPr>
          <a:lstStyle/>
          <a:p>
            <a:pPr>
              <a:lnSpc>
                <a:spcPct val="200000"/>
              </a:lnSpc>
            </a:pPr>
            <a:r>
              <a:rPr lang="en-US" altLang="fa-IR" b="1" dirty="0"/>
              <a:t>Establishing an Alliance</a:t>
            </a:r>
          </a:p>
          <a:p>
            <a:pPr>
              <a:lnSpc>
                <a:spcPct val="200000"/>
              </a:lnSpc>
            </a:pPr>
            <a:r>
              <a:rPr lang="en-US" altLang="fa-IR" b="1" dirty="0"/>
              <a:t>Taking the History</a:t>
            </a:r>
          </a:p>
          <a:p>
            <a:pPr>
              <a:lnSpc>
                <a:spcPct val="200000"/>
              </a:lnSpc>
            </a:pPr>
            <a:r>
              <a:rPr lang="en-US" b="1" dirty="0"/>
              <a:t>Reassurance</a:t>
            </a:r>
          </a:p>
          <a:p>
            <a:pPr>
              <a:lnSpc>
                <a:spcPct val="200000"/>
              </a:lnSpc>
            </a:pPr>
            <a:r>
              <a:rPr lang="en-US" altLang="fa-IR" b="1" dirty="0"/>
              <a:t>Physical versus Psychological Focus</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15404267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75855"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75854" y="1202576"/>
            <a:ext cx="10634749" cy="4738918"/>
          </a:xfrm>
        </p:spPr>
        <p:txBody>
          <a:bodyPr>
            <a:noAutofit/>
          </a:bodyPr>
          <a:lstStyle/>
          <a:p>
            <a:pPr marL="0" indent="0">
              <a:lnSpc>
                <a:spcPct val="200000"/>
              </a:lnSpc>
              <a:buNone/>
            </a:pPr>
            <a:r>
              <a:rPr lang="en-US" altLang="fa-IR" sz="2200" b="1" dirty="0"/>
              <a:t>Establishing an Alliance</a:t>
            </a:r>
          </a:p>
          <a:p>
            <a:pPr algn="just">
              <a:lnSpc>
                <a:spcPct val="200000"/>
              </a:lnSpc>
            </a:pPr>
            <a:r>
              <a:rPr lang="en-US" altLang="fa-IR" sz="2200" dirty="0"/>
              <a:t>Patients experiences with physicians: lack of interest or disbelief </a:t>
            </a:r>
          </a:p>
          <a:p>
            <a:pPr algn="just">
              <a:lnSpc>
                <a:spcPct val="200000"/>
              </a:lnSpc>
            </a:pPr>
            <a:r>
              <a:rPr lang="en-US" altLang="fa-IR" sz="2200" dirty="0"/>
              <a:t>Approach medical encounters with a mixture of magical, unrealistic expectations, pessimism, and distrust</a:t>
            </a:r>
          </a:p>
          <a:p>
            <a:pPr algn="just">
              <a:lnSpc>
                <a:spcPct val="200000"/>
              </a:lnSpc>
            </a:pPr>
            <a:r>
              <a:rPr lang="en-US" altLang="fa-IR" sz="2200" dirty="0"/>
              <a:t>We should respect for the patient's symptoms and an acknowledgement of their validity </a:t>
            </a:r>
          </a:p>
          <a:p>
            <a:pPr lvl="1" algn="just">
              <a:lnSpc>
                <a:spcPct val="200000"/>
              </a:lnSpc>
            </a:pPr>
            <a:r>
              <a:rPr lang="en-US" altLang="fa-IR" sz="2200" dirty="0"/>
              <a:t>Avoid using statements such as symptoms are all in your head</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35004462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75855"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75854" y="1396540"/>
            <a:ext cx="10634749" cy="4738918"/>
          </a:xfrm>
        </p:spPr>
        <p:txBody>
          <a:bodyPr>
            <a:noAutofit/>
          </a:bodyPr>
          <a:lstStyle/>
          <a:p>
            <a:pPr marL="0" indent="0">
              <a:lnSpc>
                <a:spcPct val="200000"/>
              </a:lnSpc>
              <a:buNone/>
            </a:pPr>
            <a:r>
              <a:rPr lang="en-US" altLang="fa-IR" sz="2400" b="1" dirty="0"/>
              <a:t>Establishing an Alliance</a:t>
            </a:r>
          </a:p>
          <a:p>
            <a:pPr algn="just">
              <a:lnSpc>
                <a:spcPct val="200000"/>
              </a:lnSpc>
            </a:pPr>
            <a:r>
              <a:rPr lang="en-US" altLang="fa-IR" sz="2400" dirty="0"/>
              <a:t>Active, receptive listening </a:t>
            </a:r>
          </a:p>
          <a:p>
            <a:pPr algn="just">
              <a:lnSpc>
                <a:spcPct val="200000"/>
              </a:lnSpc>
            </a:pPr>
            <a:r>
              <a:rPr lang="en-US" altLang="fa-IR" sz="2400" dirty="0"/>
              <a:t>Tolerance for repetition, and a “neutral” approach</a:t>
            </a:r>
          </a:p>
          <a:p>
            <a:pPr algn="just">
              <a:lnSpc>
                <a:spcPct val="200000"/>
              </a:lnSpc>
            </a:pPr>
            <a:r>
              <a:rPr lang="en-US" altLang="fa-IR" sz="2400" dirty="0"/>
              <a:t>Avoiding being dismissive, confrontational, or overly reassuring</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8161836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1">
            <a:normAutofit/>
          </a:bodyPr>
          <a:lstStyle/>
          <a:p>
            <a:pPr eaLnBrk="1" fontAlgn="auto" hangingPunct="1">
              <a:spcAft>
                <a:spcPts val="0"/>
              </a:spcAft>
              <a:defRPr/>
            </a:pPr>
            <a:r>
              <a:rPr lang="en-US" b="1" dirty="0">
                <a:solidFill>
                  <a:schemeClr val="tx2">
                    <a:lumMod val="60000"/>
                    <a:lumOff val="40000"/>
                  </a:schemeClr>
                </a:solidFill>
              </a:rPr>
              <a:t>  </a:t>
            </a:r>
            <a:r>
              <a:rPr lang="en-US"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Initial steps</a:t>
            </a:r>
            <a:endParaRPr lang="fa-IR"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5"/>
          <p:cNvSpPr>
            <a:spLocks noGrp="1"/>
          </p:cNvSpPr>
          <p:nvPr>
            <p:ph idx="1"/>
          </p:nvPr>
        </p:nvSpPr>
        <p:spPr>
          <a:xfrm>
            <a:off x="2279651" y="1700214"/>
            <a:ext cx="7777163" cy="4624387"/>
          </a:xfrm>
        </p:spPr>
        <p:style>
          <a:lnRef idx="1">
            <a:schemeClr val="accent3"/>
          </a:lnRef>
          <a:fillRef idx="2">
            <a:schemeClr val="accent3"/>
          </a:fillRef>
          <a:effectRef idx="1">
            <a:schemeClr val="accent3"/>
          </a:effectRef>
          <a:fontRef idx="minor">
            <a:schemeClr val="dk1"/>
          </a:fontRef>
        </p:style>
        <p:txBody>
          <a:bodyPr rtlCol="1">
            <a:normAutofit/>
          </a:bodyPr>
          <a:lstStyle/>
          <a:p>
            <a:pPr eaLnBrk="1" fontAlgn="auto" hangingPunct="1">
              <a:spcAft>
                <a:spcPts val="0"/>
              </a:spcAft>
              <a:defRPr/>
            </a:pPr>
            <a:endParaRPr lang="fa-IR" dirty="0"/>
          </a:p>
        </p:txBody>
      </p:sp>
      <p:sp>
        <p:nvSpPr>
          <p:cNvPr id="7" name="Rectangle 6"/>
          <p:cNvSpPr/>
          <p:nvPr/>
        </p:nvSpPr>
        <p:spPr>
          <a:xfrm>
            <a:off x="5232401" y="3500438"/>
            <a:ext cx="1706563" cy="914400"/>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rtl="1" fontAlgn="base">
              <a:spcBef>
                <a:spcPct val="0"/>
              </a:spcBef>
              <a:spcAft>
                <a:spcPct val="0"/>
              </a:spcAft>
              <a:defRPr/>
            </a:pPr>
            <a:r>
              <a:rPr lang="en-US" sz="2800" dirty="0">
                <a:solidFill>
                  <a:prstClr val="white"/>
                </a:solidFill>
                <a:latin typeface="Calibri"/>
              </a:rPr>
              <a:t>DPR</a:t>
            </a:r>
            <a:endParaRPr lang="fa-IR" sz="2800" dirty="0">
              <a:solidFill>
                <a:prstClr val="white"/>
              </a:solidFill>
              <a:latin typeface="Calibri"/>
              <a:cs typeface="Arial" panose="020B0604020202020204" pitchFamily="34" charset="0"/>
            </a:endParaRPr>
          </a:p>
        </p:txBody>
      </p:sp>
      <p:sp>
        <p:nvSpPr>
          <p:cNvPr id="8" name="Oval 7"/>
          <p:cNvSpPr/>
          <p:nvPr/>
        </p:nvSpPr>
        <p:spPr>
          <a:xfrm>
            <a:off x="5232401" y="1916113"/>
            <a:ext cx="1706563" cy="1225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defRPr/>
            </a:pPr>
            <a:r>
              <a:rPr lang="en-US" sz="1600" dirty="0">
                <a:solidFill>
                  <a:prstClr val="white"/>
                </a:solidFill>
                <a:latin typeface="Calibri"/>
              </a:rPr>
              <a:t>Realize &amp;</a:t>
            </a:r>
          </a:p>
          <a:p>
            <a:pPr algn="ctr" rtl="1" fontAlgn="base">
              <a:spcBef>
                <a:spcPct val="0"/>
              </a:spcBef>
              <a:spcAft>
                <a:spcPct val="0"/>
              </a:spcAft>
              <a:defRPr/>
            </a:pPr>
            <a:r>
              <a:rPr lang="en-US" sz="1600" dirty="0">
                <a:solidFill>
                  <a:prstClr val="white"/>
                </a:solidFill>
                <a:latin typeface="Calibri"/>
              </a:rPr>
              <a:t>Recognize</a:t>
            </a:r>
            <a:endParaRPr lang="fa-IR" sz="1600" dirty="0">
              <a:solidFill>
                <a:prstClr val="white"/>
              </a:solidFill>
              <a:latin typeface="Calibri"/>
              <a:cs typeface="Arial" panose="020B0604020202020204" pitchFamily="34" charset="0"/>
            </a:endParaRPr>
          </a:p>
        </p:txBody>
      </p:sp>
      <p:sp>
        <p:nvSpPr>
          <p:cNvPr id="22" name="Oval 21"/>
          <p:cNvSpPr/>
          <p:nvPr/>
        </p:nvSpPr>
        <p:spPr>
          <a:xfrm>
            <a:off x="7608888" y="2781301"/>
            <a:ext cx="1439862" cy="1254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defRPr/>
            </a:pPr>
            <a:r>
              <a:rPr lang="en-US" sz="1600" b="1" dirty="0">
                <a:solidFill>
                  <a:prstClr val="white"/>
                </a:solidFill>
                <a:latin typeface="Calibri"/>
              </a:rPr>
              <a:t>Get in touch</a:t>
            </a:r>
            <a:endParaRPr lang="fa-IR" sz="1600" b="1" dirty="0">
              <a:solidFill>
                <a:prstClr val="white"/>
              </a:solidFill>
              <a:latin typeface="Calibri"/>
              <a:cs typeface="Arial" panose="020B0604020202020204" pitchFamily="34" charset="0"/>
            </a:endParaRPr>
          </a:p>
        </p:txBody>
      </p:sp>
      <p:sp>
        <p:nvSpPr>
          <p:cNvPr id="26" name="Oval 25"/>
          <p:cNvSpPr/>
          <p:nvPr/>
        </p:nvSpPr>
        <p:spPr>
          <a:xfrm>
            <a:off x="7391401" y="4559301"/>
            <a:ext cx="1800225" cy="11731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defRPr/>
            </a:pPr>
            <a:r>
              <a:rPr lang="en-US" sz="1600" b="1" dirty="0">
                <a:solidFill>
                  <a:prstClr val="white"/>
                </a:solidFill>
                <a:latin typeface="Calibri"/>
              </a:rPr>
              <a:t>Concerns &amp;</a:t>
            </a:r>
          </a:p>
          <a:p>
            <a:pPr algn="ctr" rtl="1" fontAlgn="base">
              <a:spcBef>
                <a:spcPct val="0"/>
              </a:spcBef>
              <a:spcAft>
                <a:spcPct val="0"/>
              </a:spcAft>
              <a:defRPr/>
            </a:pPr>
            <a:r>
              <a:rPr lang="en-US" sz="1600" b="1" dirty="0">
                <a:solidFill>
                  <a:prstClr val="white"/>
                </a:solidFill>
                <a:latin typeface="Calibri"/>
              </a:rPr>
              <a:t>expectations</a:t>
            </a:r>
            <a:endParaRPr lang="fa-IR" sz="1600" b="1" dirty="0">
              <a:solidFill>
                <a:prstClr val="white"/>
              </a:solidFill>
              <a:latin typeface="Calibri"/>
              <a:cs typeface="Arial" panose="020B0604020202020204" pitchFamily="34" charset="0"/>
            </a:endParaRPr>
          </a:p>
        </p:txBody>
      </p:sp>
      <p:sp>
        <p:nvSpPr>
          <p:cNvPr id="31" name="Oval 30"/>
          <p:cNvSpPr/>
          <p:nvPr/>
        </p:nvSpPr>
        <p:spPr>
          <a:xfrm>
            <a:off x="3205164" y="4487863"/>
            <a:ext cx="1811337" cy="1244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defRPr/>
            </a:pPr>
            <a:r>
              <a:rPr lang="en-US" sz="1600" b="1" dirty="0">
                <a:solidFill>
                  <a:prstClr val="white"/>
                </a:solidFill>
                <a:latin typeface="Calibri"/>
              </a:rPr>
              <a:t>Advise &amp; reassurance </a:t>
            </a:r>
            <a:endParaRPr lang="fa-IR" sz="1600" b="1" dirty="0">
              <a:solidFill>
                <a:prstClr val="white"/>
              </a:solidFill>
              <a:latin typeface="Calibri"/>
              <a:cs typeface="Arial" panose="020B0604020202020204" pitchFamily="34" charset="0"/>
            </a:endParaRPr>
          </a:p>
        </p:txBody>
      </p:sp>
      <p:sp>
        <p:nvSpPr>
          <p:cNvPr id="35" name="Oval 34"/>
          <p:cNvSpPr/>
          <p:nvPr/>
        </p:nvSpPr>
        <p:spPr>
          <a:xfrm>
            <a:off x="3205163" y="2781300"/>
            <a:ext cx="1573212" cy="1079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defRPr/>
            </a:pPr>
            <a:r>
              <a:rPr lang="en-US" sz="1600" b="1" dirty="0">
                <a:solidFill>
                  <a:prstClr val="white"/>
                </a:solidFill>
                <a:latin typeface="Calibri"/>
              </a:rPr>
              <a:t>Watchful waiting </a:t>
            </a:r>
            <a:endParaRPr lang="fa-IR" sz="1600" b="1" dirty="0">
              <a:solidFill>
                <a:prstClr val="white"/>
              </a:solidFill>
              <a:latin typeface="Calibri"/>
              <a:cs typeface="Arial" panose="020B0604020202020204" pitchFamily="34" charset="0"/>
            </a:endParaRPr>
          </a:p>
        </p:txBody>
      </p:sp>
    </p:spTree>
    <p:extLst>
      <p:ext uri="{BB962C8B-B14F-4D97-AF65-F5344CB8AC3E}">
        <p14:creationId xmlns:p14="http://schemas.microsoft.com/office/powerpoint/2010/main" val="7975515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animBg="1"/>
      <p:bldP spid="26" grpId="0" animBg="1"/>
      <p:bldP spid="31"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Symptom Formation</a:t>
            </a:r>
            <a:endParaRPr lang="fa-IR" dirty="0"/>
          </a:p>
        </p:txBody>
      </p:sp>
      <p:sp>
        <p:nvSpPr>
          <p:cNvPr id="3" name="Content Placeholder 2"/>
          <p:cNvSpPr>
            <a:spLocks noGrp="1"/>
          </p:cNvSpPr>
          <p:nvPr>
            <p:ph idx="1"/>
          </p:nvPr>
        </p:nvSpPr>
        <p:spPr/>
        <p:txBody>
          <a:bodyPr/>
          <a:lstStyle/>
          <a:p>
            <a:pPr marL="0" indent="0">
              <a:buNone/>
            </a:pPr>
            <a:r>
              <a:rPr lang="en-US" altLang="fa-IR" dirty="0">
                <a:solidFill>
                  <a:srgbClr val="C00000"/>
                </a:solidFill>
                <a:latin typeface="Times New Roman" panose="02020603050405020304" pitchFamily="18" charset="0"/>
                <a:cs typeface="Times New Roman" panose="02020603050405020304" pitchFamily="18" charset="0"/>
              </a:rPr>
              <a:t>Aspect  I.</a:t>
            </a:r>
            <a:r>
              <a:rPr lang="en-US" altLang="fa-IR" dirty="0">
                <a:latin typeface="Times New Roman" panose="02020603050405020304" pitchFamily="18" charset="0"/>
                <a:cs typeface="Times New Roman" panose="02020603050405020304" pitchFamily="18" charset="0"/>
              </a:rPr>
              <a:t> </a:t>
            </a:r>
          </a:p>
          <a:p>
            <a:pPr marL="0" indent="0">
              <a:buNone/>
            </a:pPr>
            <a:r>
              <a:rPr lang="en-US" altLang="fa-IR" dirty="0">
                <a:solidFill>
                  <a:srgbClr val="002060"/>
                </a:solidFill>
                <a:latin typeface="Times New Roman" panose="02020603050405020304" pitchFamily="18" charset="0"/>
                <a:cs typeface="Times New Roman" panose="02020603050405020304" pitchFamily="18" charset="0"/>
              </a:rPr>
              <a:t>Symptom as embodied  meaning</a:t>
            </a:r>
          </a:p>
          <a:p>
            <a:pPr marL="0" indent="0">
              <a:buNone/>
            </a:pPr>
            <a:endParaRPr lang="en-US" altLang="fa-IR" dirty="0">
              <a:solidFill>
                <a:srgbClr val="C00000"/>
              </a:solidFill>
              <a:latin typeface="Times New Roman" panose="02020603050405020304" pitchFamily="18" charset="0"/>
              <a:cs typeface="Times New Roman" panose="02020603050405020304" pitchFamily="18" charset="0"/>
            </a:endParaRPr>
          </a:p>
          <a:p>
            <a:pPr marL="0" indent="0">
              <a:buNone/>
            </a:pPr>
            <a:r>
              <a:rPr lang="en-US" altLang="fa-IR" dirty="0">
                <a:solidFill>
                  <a:srgbClr val="C00000"/>
                </a:solidFill>
                <a:latin typeface="Times New Roman" panose="02020603050405020304" pitchFamily="18" charset="0"/>
                <a:cs typeface="Times New Roman" panose="02020603050405020304" pitchFamily="18" charset="0"/>
              </a:rPr>
              <a:t>Aspect II.</a:t>
            </a:r>
          </a:p>
          <a:p>
            <a:pPr marL="0" indent="0">
              <a:buNone/>
            </a:pPr>
            <a:r>
              <a:rPr lang="en-US" altLang="fa-IR" dirty="0">
                <a:latin typeface="Times New Roman" panose="02020603050405020304" pitchFamily="18" charset="0"/>
                <a:cs typeface="Times New Roman" panose="02020603050405020304" pitchFamily="18" charset="0"/>
              </a:rPr>
              <a:t> </a:t>
            </a:r>
            <a:r>
              <a:rPr lang="en-US" altLang="fa-IR" dirty="0">
                <a:solidFill>
                  <a:srgbClr val="002060"/>
                </a:solidFill>
                <a:latin typeface="Times New Roman" panose="02020603050405020304" pitchFamily="18" charset="0"/>
                <a:cs typeface="Times New Roman" panose="02020603050405020304" pitchFamily="18" charset="0"/>
              </a:rPr>
              <a:t>Symbolic meaning of symptom</a:t>
            </a:r>
            <a:endParaRPr lang="fa-IR" altLang="fa-IR" dirty="0">
              <a:solidFill>
                <a:srgbClr val="002060"/>
              </a:solidFill>
              <a:latin typeface="Times New Roman" panose="02020603050405020304" pitchFamily="18" charset="0"/>
              <a:cs typeface="Times New Roman" panose="02020603050405020304" pitchFamily="18" charset="0"/>
            </a:endParaRPr>
          </a:p>
          <a:p>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6</a:t>
            </a:fld>
            <a:endParaRPr lang="en-US" dirty="0"/>
          </a:p>
        </p:txBody>
      </p:sp>
    </p:spTree>
    <p:extLst>
      <p:ext uri="{BB962C8B-B14F-4D97-AF65-F5344CB8AC3E}">
        <p14:creationId xmlns:p14="http://schemas.microsoft.com/office/powerpoint/2010/main" val="23705039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75855"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75855" y="1307870"/>
            <a:ext cx="10634749" cy="4738918"/>
          </a:xfrm>
        </p:spPr>
        <p:txBody>
          <a:bodyPr>
            <a:noAutofit/>
          </a:bodyPr>
          <a:lstStyle/>
          <a:p>
            <a:pPr marL="0" indent="0">
              <a:lnSpc>
                <a:spcPct val="200000"/>
              </a:lnSpc>
              <a:buNone/>
            </a:pPr>
            <a:r>
              <a:rPr lang="en-US" altLang="fa-IR" sz="2000" b="1" dirty="0"/>
              <a:t>Taking the History</a:t>
            </a:r>
          </a:p>
          <a:p>
            <a:pPr algn="just">
              <a:lnSpc>
                <a:spcPct val="200000"/>
              </a:lnSpc>
            </a:pPr>
            <a:r>
              <a:rPr lang="en-US" altLang="fa-IR" sz="2000" dirty="0"/>
              <a:t>Descriptions of many clinical encounters and multiple tests and procedures</a:t>
            </a:r>
          </a:p>
          <a:p>
            <a:pPr algn="just">
              <a:lnSpc>
                <a:spcPct val="200000"/>
              </a:lnSpc>
            </a:pPr>
            <a:r>
              <a:rPr lang="en-US" altLang="fa-IR" sz="2000" dirty="0"/>
              <a:t>Reviewing these medical records is challenging and often leads to a negative attitude from the physician</a:t>
            </a:r>
          </a:p>
          <a:p>
            <a:pPr algn="just">
              <a:lnSpc>
                <a:spcPct val="200000"/>
              </a:lnSpc>
            </a:pPr>
            <a:r>
              <a:rPr lang="en-US" altLang="fa-IR" sz="2000" dirty="0"/>
              <a:t>Despite forewarnings in the medical records, we should perform an independent assessment of the patient</a:t>
            </a:r>
          </a:p>
          <a:p>
            <a:pPr algn="just">
              <a:lnSpc>
                <a:spcPct val="200000"/>
              </a:lnSpc>
            </a:pPr>
            <a:r>
              <a:rPr lang="en-US" altLang="fa-IR" sz="2000" dirty="0"/>
              <a:t>An emphasis on psychological questioning and interpretations should be avoided</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32434930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fa-IR" dirty="0"/>
              <a:t>Approach to patients</a:t>
            </a:r>
            <a:endParaRPr lang="fa-IR" dirty="0"/>
          </a:p>
        </p:txBody>
      </p:sp>
      <p:sp>
        <p:nvSpPr>
          <p:cNvPr id="3" name="Content Placeholder 2"/>
          <p:cNvSpPr>
            <a:spLocks noGrp="1"/>
          </p:cNvSpPr>
          <p:nvPr>
            <p:ph idx="1"/>
          </p:nvPr>
        </p:nvSpPr>
        <p:spPr>
          <a:xfrm>
            <a:off x="681644" y="1590501"/>
            <a:ext cx="10983883" cy="4586461"/>
          </a:xfrm>
        </p:spPr>
        <p:txBody>
          <a:bodyPr/>
          <a:lstStyle/>
          <a:p>
            <a:pPr>
              <a:lnSpc>
                <a:spcPct val="150000"/>
              </a:lnSpc>
            </a:pPr>
            <a:r>
              <a:rPr lang="en-US" altLang="fa-IR" dirty="0"/>
              <a:t>Ideas, Beliefs</a:t>
            </a:r>
          </a:p>
          <a:p>
            <a:pPr>
              <a:lnSpc>
                <a:spcPct val="150000"/>
              </a:lnSpc>
            </a:pPr>
            <a:r>
              <a:rPr lang="en-US" altLang="fa-IR" dirty="0"/>
              <a:t>Emotion</a:t>
            </a:r>
          </a:p>
          <a:p>
            <a:pPr>
              <a:lnSpc>
                <a:spcPct val="150000"/>
              </a:lnSpc>
            </a:pPr>
            <a:r>
              <a:rPr lang="en-US" altLang="fa-IR" dirty="0"/>
              <a:t>Function</a:t>
            </a:r>
          </a:p>
          <a:p>
            <a:pPr>
              <a:lnSpc>
                <a:spcPct val="150000"/>
              </a:lnSpc>
            </a:pPr>
            <a:r>
              <a:rPr lang="en-US" altLang="fa-IR" dirty="0"/>
              <a:t>Expectation</a:t>
            </a:r>
          </a:p>
          <a:p>
            <a:pPr>
              <a:lnSpc>
                <a:spcPct val="150000"/>
              </a:lnSpc>
            </a:pPr>
            <a:r>
              <a:rPr lang="en-US" altLang="fa-IR" dirty="0"/>
              <a:t>Cognition style</a:t>
            </a:r>
          </a:p>
          <a:p>
            <a:pPr>
              <a:lnSpc>
                <a:spcPct val="150000"/>
              </a:lnSpc>
            </a:pPr>
            <a:r>
              <a:rPr lang="en-US" altLang="fa-IR" dirty="0"/>
              <a:t>Concerns, Questions</a:t>
            </a:r>
          </a:p>
        </p:txBody>
      </p:sp>
      <p:sp>
        <p:nvSpPr>
          <p:cNvPr id="4" name="Slide Number Placeholder 3"/>
          <p:cNvSpPr>
            <a:spLocks noGrp="1"/>
          </p:cNvSpPr>
          <p:nvPr>
            <p:ph type="sldNum" sz="quarter" idx="12"/>
          </p:nvPr>
        </p:nvSpPr>
        <p:spPr/>
        <p:txBody>
          <a:bodyPr/>
          <a:lstStyle/>
          <a:p>
            <a:fld id="{03A0CF72-DE27-42A9-99AA-9B66297F9A28}" type="slidenum">
              <a:rPr lang="en-US" smtClean="0"/>
              <a:pPr/>
              <a:t>61</a:t>
            </a:fld>
            <a:endParaRPr lang="en-US" dirty="0"/>
          </a:p>
        </p:txBody>
      </p:sp>
    </p:spTree>
    <p:extLst>
      <p:ext uri="{BB962C8B-B14F-4D97-AF65-F5344CB8AC3E}">
        <p14:creationId xmlns:p14="http://schemas.microsoft.com/office/powerpoint/2010/main" val="26581129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59229"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59229" y="1462651"/>
            <a:ext cx="10634749" cy="4738918"/>
          </a:xfrm>
        </p:spPr>
        <p:txBody>
          <a:bodyPr>
            <a:normAutofit fontScale="55000" lnSpcReduction="20000"/>
          </a:bodyPr>
          <a:lstStyle/>
          <a:p>
            <a:pPr marL="0" indent="0">
              <a:lnSpc>
                <a:spcPct val="200000"/>
              </a:lnSpc>
              <a:buNone/>
              <a:defRPr/>
            </a:pPr>
            <a:r>
              <a:rPr lang="en-US" sz="3800" b="1" dirty="0"/>
              <a:t>Reassurance</a:t>
            </a:r>
          </a:p>
          <a:p>
            <a:pPr algn="just">
              <a:lnSpc>
                <a:spcPct val="200000"/>
              </a:lnSpc>
              <a:defRPr/>
            </a:pPr>
            <a:r>
              <a:rPr lang="en-US" sz="3200" dirty="0"/>
              <a:t>“Reassurance” simply means: </a:t>
            </a:r>
          </a:p>
          <a:p>
            <a:pPr marL="241300" lvl="1" indent="0" algn="just">
              <a:lnSpc>
                <a:spcPct val="200000"/>
              </a:lnSpc>
              <a:buNone/>
              <a:defRPr/>
            </a:pPr>
            <a:r>
              <a:rPr lang="en-US" sz="3200" dirty="0"/>
              <a:t>letting patients know that their symptoms do not appear to be caused by physical disease. </a:t>
            </a:r>
          </a:p>
          <a:p>
            <a:pPr marL="177800" indent="-285750" algn="just">
              <a:lnSpc>
                <a:spcPct val="200000"/>
              </a:lnSpc>
              <a:defRPr/>
            </a:pPr>
            <a:r>
              <a:rPr lang="en-US" sz="3200" dirty="0"/>
              <a:t>Unfortunately, this does not appear to work well in the case of many patients presenting with “idiopathic” physical symptoms. </a:t>
            </a:r>
          </a:p>
          <a:p>
            <a:pPr marL="177800" indent="-285750" algn="just">
              <a:lnSpc>
                <a:spcPct val="200000"/>
              </a:lnSpc>
              <a:defRPr/>
            </a:pPr>
            <a:r>
              <a:rPr lang="en-US" sz="3200" dirty="0"/>
              <a:t>The timing and degree of reassurance must be based on an adequacy of data and the trust and security of the relationship.</a:t>
            </a:r>
          </a:p>
          <a:p>
            <a:pPr marL="177800" indent="-285750" algn="just">
              <a:lnSpc>
                <a:spcPct val="200000"/>
              </a:lnSpc>
              <a:defRPr/>
            </a:pPr>
            <a:r>
              <a:rPr lang="en-US" altLang="fa-IR" sz="3300" dirty="0"/>
              <a:t>Premature reassurance, may be perceived by the patient as disinterest or dismissiveness</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pic>
        <p:nvPicPr>
          <p:cNvPr id="5" name="Picture 4" descr="C:\Users\Dr.Afshar\Desktop\download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451660" y="432261"/>
            <a:ext cx="2091948" cy="2579527"/>
          </a:xfrm>
          <a:prstGeom prst="rect">
            <a:avLst/>
          </a:prstGeom>
          <a:noFill/>
        </p:spPr>
      </p:pic>
    </p:spTree>
    <p:extLst>
      <p:ext uri="{BB962C8B-B14F-4D97-AF65-F5344CB8AC3E}">
        <p14:creationId xmlns:p14="http://schemas.microsoft.com/office/powerpoint/2010/main" val="41247032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59229"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59229" y="1462651"/>
            <a:ext cx="10634749" cy="4738918"/>
          </a:xfrm>
        </p:spPr>
        <p:txBody>
          <a:bodyPr>
            <a:normAutofit fontScale="92500"/>
          </a:bodyPr>
          <a:lstStyle/>
          <a:p>
            <a:pPr marL="0" indent="0">
              <a:lnSpc>
                <a:spcPct val="200000"/>
              </a:lnSpc>
              <a:buNone/>
              <a:defRPr/>
            </a:pPr>
            <a:r>
              <a:rPr lang="en-US" b="1" dirty="0"/>
              <a:t>Reassurance</a:t>
            </a:r>
          </a:p>
          <a:p>
            <a:pPr>
              <a:lnSpc>
                <a:spcPct val="150000"/>
              </a:lnSpc>
            </a:pPr>
            <a:r>
              <a:rPr lang="en-US" altLang="fa-IR" sz="3000" dirty="0">
                <a:solidFill>
                  <a:schemeClr val="folHlink"/>
                </a:solidFill>
              </a:rPr>
              <a:t>Patients factors</a:t>
            </a:r>
            <a:r>
              <a:rPr lang="en-US" altLang="fa-IR" sz="3000" dirty="0"/>
              <a:t>: chronicity, severity of symptoms, personality characteristics and also to attitudes </a:t>
            </a:r>
          </a:p>
          <a:p>
            <a:pPr>
              <a:lnSpc>
                <a:spcPct val="150000"/>
              </a:lnSpc>
            </a:pPr>
            <a:r>
              <a:rPr lang="en-US" altLang="fa-IR" sz="3000" dirty="0"/>
              <a:t>Treatment style of the therapist</a:t>
            </a:r>
          </a:p>
          <a:p>
            <a:pPr>
              <a:lnSpc>
                <a:spcPct val="150000"/>
              </a:lnSpc>
            </a:pPr>
            <a:r>
              <a:rPr lang="en-US" altLang="fa-IR" sz="3000" dirty="0"/>
              <a:t>The </a:t>
            </a:r>
            <a:r>
              <a:rPr lang="en-US" altLang="fa-IR" sz="3000" dirty="0">
                <a:solidFill>
                  <a:schemeClr val="folHlink"/>
                </a:solidFill>
              </a:rPr>
              <a:t>narrow focus</a:t>
            </a:r>
            <a:r>
              <a:rPr lang="en-US" altLang="fa-IR" sz="3000" dirty="0"/>
              <a:t> on the somatic aspects of a complex problem may reinforce their concerns about having a physical disease</a:t>
            </a:r>
            <a:endParaRPr lang="en-US" altLang="fa-IR" sz="32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3014095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59229" y="365126"/>
            <a:ext cx="10634749" cy="942744"/>
          </a:xfrm>
        </p:spPr>
        <p:txBody>
          <a:bodyPr>
            <a:normAutofit/>
          </a:bodyPr>
          <a:lstStyle/>
          <a:p>
            <a:r>
              <a:rPr lang="en-US" altLang="fa-IR" dirty="0"/>
              <a:t>Principles of Treatment</a:t>
            </a:r>
          </a:p>
        </p:txBody>
      </p:sp>
      <p:sp>
        <p:nvSpPr>
          <p:cNvPr id="26627" name="Content Placeholder 2"/>
          <p:cNvSpPr>
            <a:spLocks noGrp="1"/>
          </p:cNvSpPr>
          <p:nvPr>
            <p:ph idx="1"/>
          </p:nvPr>
        </p:nvSpPr>
        <p:spPr>
          <a:xfrm>
            <a:off x="759229" y="1462651"/>
            <a:ext cx="10634749" cy="4738918"/>
          </a:xfrm>
        </p:spPr>
        <p:txBody>
          <a:bodyPr>
            <a:normAutofit fontScale="70000" lnSpcReduction="20000"/>
          </a:bodyPr>
          <a:lstStyle/>
          <a:p>
            <a:pPr marL="0" indent="0">
              <a:lnSpc>
                <a:spcPct val="200000"/>
              </a:lnSpc>
              <a:buNone/>
            </a:pPr>
            <a:r>
              <a:rPr lang="en-US" altLang="fa-IR" sz="2900" b="1" dirty="0"/>
              <a:t>Physical versus Psychological Focus</a:t>
            </a:r>
          </a:p>
          <a:p>
            <a:pPr algn="just">
              <a:lnSpc>
                <a:spcPct val="200000"/>
              </a:lnSpc>
            </a:pPr>
            <a:r>
              <a:rPr lang="en-US" altLang="fa-IR" sz="2600" dirty="0"/>
              <a:t>Somatizing patients appear to feel most comfortable providing details of symptoms in physical or somatic terms</a:t>
            </a:r>
          </a:p>
          <a:p>
            <a:pPr algn="just">
              <a:lnSpc>
                <a:spcPct val="200000"/>
              </a:lnSpc>
            </a:pPr>
            <a:r>
              <a:rPr lang="en-US" altLang="fa-IR" sz="2600" dirty="0"/>
              <a:t>Many patients do not readily acknowledge emotional issues and will feel more comfortable dealing with questions related to their physical symptoms</a:t>
            </a:r>
          </a:p>
          <a:p>
            <a:pPr algn="just">
              <a:lnSpc>
                <a:spcPct val="200000"/>
              </a:lnSpc>
            </a:pPr>
            <a:r>
              <a:rPr lang="en-US" altLang="fa-IR" sz="2600" dirty="0"/>
              <a:t>Taking a history of multiple physical complaints can be carried over into subsequent appointments</a:t>
            </a:r>
          </a:p>
          <a:p>
            <a:pPr algn="just">
              <a:lnSpc>
                <a:spcPct val="200000"/>
              </a:lnSpc>
            </a:pPr>
            <a:r>
              <a:rPr lang="en-US" altLang="fa-IR" sz="2600" dirty="0"/>
              <a:t>Distorted beliefs, contradictory ideas, and fears can be addressed at several points during the process of gathering historical data.</a:t>
            </a:r>
            <a:endParaRPr lang="en-US" altLang="fa-IR" sz="22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14914300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850" y="1"/>
            <a:ext cx="8301038" cy="1196975"/>
          </a:xfrm>
        </p:spPr>
        <p:txBody>
          <a:bodyPr/>
          <a:lstStyle/>
          <a:p>
            <a:pPr eaLnBrk="1" hangingPunct="1"/>
            <a:r>
              <a:rPr lang="en-US" altLang="fa-IR"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Management</a:t>
            </a:r>
            <a:endParaRPr lang="fa-IR" altLang="fa-IR"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4" name="Group 3"/>
          <p:cNvGrpSpPr/>
          <p:nvPr/>
        </p:nvGrpSpPr>
        <p:grpSpPr>
          <a:xfrm>
            <a:off x="2373313" y="1263115"/>
            <a:ext cx="7775575" cy="5329237"/>
            <a:chOff x="2495550" y="1268413"/>
            <a:chExt cx="7775575" cy="5329237"/>
          </a:xfrm>
        </p:grpSpPr>
        <p:sp>
          <p:nvSpPr>
            <p:cNvPr id="7" name="Oval 6"/>
            <p:cNvSpPr/>
            <p:nvPr/>
          </p:nvSpPr>
          <p:spPr>
            <a:xfrm>
              <a:off x="5232401" y="1268413"/>
              <a:ext cx="1439863"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100" b="1" dirty="0">
                  <a:solidFill>
                    <a:prstClr val="black"/>
                  </a:solidFill>
                  <a:latin typeface="Calibri"/>
                </a:rPr>
                <a:t>Slow down, customize</a:t>
              </a:r>
              <a:endParaRPr lang="fa-IR" sz="1100" b="1" dirty="0">
                <a:solidFill>
                  <a:prstClr val="black"/>
                </a:solidFill>
                <a:latin typeface="Calibri"/>
                <a:cs typeface="Arial" panose="020B0604020202020204" pitchFamily="34" charset="0"/>
              </a:endParaRPr>
            </a:p>
          </p:txBody>
        </p:sp>
        <p:sp>
          <p:nvSpPr>
            <p:cNvPr id="8" name="Oval 7"/>
            <p:cNvSpPr/>
            <p:nvPr/>
          </p:nvSpPr>
          <p:spPr>
            <a:xfrm>
              <a:off x="7751764" y="1412875"/>
              <a:ext cx="1081087"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200" b="1" dirty="0">
                  <a:solidFill>
                    <a:prstClr val="black"/>
                  </a:solidFill>
                  <a:latin typeface="Calibri"/>
                </a:rPr>
                <a:t>Choose wisely</a:t>
              </a:r>
              <a:endParaRPr lang="fa-IR" sz="1200" b="1" dirty="0">
                <a:solidFill>
                  <a:prstClr val="black"/>
                </a:solidFill>
                <a:latin typeface="Calibri"/>
                <a:cs typeface="Arial" panose="020B0604020202020204" pitchFamily="34" charset="0"/>
              </a:endParaRPr>
            </a:p>
          </p:txBody>
        </p:sp>
        <p:sp>
          <p:nvSpPr>
            <p:cNvPr id="9" name="Oval 8"/>
            <p:cNvSpPr/>
            <p:nvPr/>
          </p:nvSpPr>
          <p:spPr>
            <a:xfrm>
              <a:off x="8040688" y="3141663"/>
              <a:ext cx="1223962" cy="116205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400" dirty="0">
                  <a:solidFill>
                    <a:prstClr val="black"/>
                  </a:solidFill>
                  <a:latin typeface="Calibri"/>
                </a:rPr>
                <a:t>Name &amp; describe</a:t>
              </a:r>
              <a:endParaRPr lang="fa-IR" sz="1400" dirty="0">
                <a:solidFill>
                  <a:prstClr val="black"/>
                </a:solidFill>
                <a:latin typeface="Calibri"/>
                <a:cs typeface="Arial" panose="020B0604020202020204" pitchFamily="34" charset="0"/>
              </a:endParaRPr>
            </a:p>
          </p:txBody>
        </p:sp>
        <p:sp>
          <p:nvSpPr>
            <p:cNvPr id="10" name="Oval 9"/>
            <p:cNvSpPr/>
            <p:nvPr/>
          </p:nvSpPr>
          <p:spPr>
            <a:xfrm>
              <a:off x="8523288" y="4652963"/>
              <a:ext cx="1604962"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200" b="1" dirty="0">
                  <a:solidFill>
                    <a:prstClr val="black"/>
                  </a:solidFill>
                  <a:latin typeface="Calibri"/>
                </a:rPr>
                <a:t>Making sense of symptoms</a:t>
              </a:r>
              <a:endParaRPr lang="fa-IR" sz="1200" b="1" dirty="0">
                <a:solidFill>
                  <a:prstClr val="black"/>
                </a:solidFill>
                <a:latin typeface="Calibri"/>
                <a:cs typeface="Arial" panose="020B0604020202020204" pitchFamily="34" charset="0"/>
              </a:endParaRPr>
            </a:p>
          </p:txBody>
        </p:sp>
        <p:sp>
          <p:nvSpPr>
            <p:cNvPr id="11" name="Oval 10"/>
            <p:cNvSpPr/>
            <p:nvPr/>
          </p:nvSpPr>
          <p:spPr>
            <a:xfrm>
              <a:off x="6578600" y="5300664"/>
              <a:ext cx="2109788" cy="1152525"/>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dirty="0">
                  <a:solidFill>
                    <a:prstClr val="black"/>
                  </a:solidFill>
                  <a:latin typeface="Calibri"/>
                </a:rPr>
                <a:t>Frame expectation and Goals</a:t>
              </a:r>
              <a:endParaRPr lang="fa-IR" dirty="0">
                <a:solidFill>
                  <a:prstClr val="black"/>
                </a:solidFill>
                <a:latin typeface="Calibri"/>
                <a:cs typeface="Arial" panose="020B0604020202020204" pitchFamily="34" charset="0"/>
              </a:endParaRPr>
            </a:p>
          </p:txBody>
        </p:sp>
        <p:sp>
          <p:nvSpPr>
            <p:cNvPr id="12" name="Oval 11"/>
            <p:cNvSpPr/>
            <p:nvPr/>
          </p:nvSpPr>
          <p:spPr>
            <a:xfrm>
              <a:off x="4727575" y="4768850"/>
              <a:ext cx="1728788" cy="1252538"/>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600" b="1" dirty="0">
                  <a:solidFill>
                    <a:prstClr val="black"/>
                  </a:solidFill>
                  <a:latin typeface="Calibri"/>
                </a:rPr>
                <a:t>Ease </a:t>
              </a:r>
            </a:p>
            <a:p>
              <a:pPr algn="ctr" rtl="1" fontAlgn="base">
                <a:spcBef>
                  <a:spcPct val="0"/>
                </a:spcBef>
                <a:spcAft>
                  <a:spcPct val="0"/>
                </a:spcAft>
                <a:defRPr/>
              </a:pPr>
              <a:r>
                <a:rPr lang="en-US" sz="1600" b="1" dirty="0">
                  <a:solidFill>
                    <a:prstClr val="black"/>
                  </a:solidFill>
                  <a:latin typeface="Calibri"/>
                </a:rPr>
                <a:t>symptoms</a:t>
              </a:r>
              <a:endParaRPr lang="fa-IR" sz="1600" b="1" dirty="0">
                <a:solidFill>
                  <a:prstClr val="black"/>
                </a:solidFill>
                <a:latin typeface="Calibri"/>
                <a:cs typeface="Arial" panose="020B0604020202020204" pitchFamily="34" charset="0"/>
              </a:endParaRPr>
            </a:p>
          </p:txBody>
        </p:sp>
        <p:sp>
          <p:nvSpPr>
            <p:cNvPr id="13" name="Oval 12"/>
            <p:cNvSpPr/>
            <p:nvPr/>
          </p:nvSpPr>
          <p:spPr>
            <a:xfrm>
              <a:off x="3575051" y="5683250"/>
              <a:ext cx="1298575"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600" dirty="0">
                  <a:solidFill>
                    <a:prstClr val="black"/>
                  </a:solidFill>
                  <a:latin typeface="Calibri"/>
                </a:rPr>
                <a:t>Enable</a:t>
              </a:r>
              <a:endParaRPr lang="fa-IR" sz="1600" dirty="0">
                <a:solidFill>
                  <a:prstClr val="black"/>
                </a:solidFill>
                <a:latin typeface="Calibri"/>
                <a:cs typeface="Arial" panose="020B0604020202020204" pitchFamily="34" charset="0"/>
              </a:endParaRPr>
            </a:p>
          </p:txBody>
        </p:sp>
        <p:sp>
          <p:nvSpPr>
            <p:cNvPr id="14" name="Oval 13"/>
            <p:cNvSpPr/>
            <p:nvPr/>
          </p:nvSpPr>
          <p:spPr>
            <a:xfrm>
              <a:off x="2495550" y="4962525"/>
              <a:ext cx="1320800"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dirty="0">
                  <a:solidFill>
                    <a:prstClr val="black"/>
                  </a:solidFill>
                  <a:latin typeface="Calibri"/>
                </a:rPr>
                <a:t>Move</a:t>
              </a:r>
              <a:endParaRPr lang="fa-IR" dirty="0">
                <a:solidFill>
                  <a:prstClr val="black"/>
                </a:solidFill>
                <a:latin typeface="Calibri"/>
                <a:cs typeface="Arial" panose="020B0604020202020204" pitchFamily="34" charset="0"/>
              </a:endParaRPr>
            </a:p>
          </p:txBody>
        </p:sp>
        <p:sp>
          <p:nvSpPr>
            <p:cNvPr id="15" name="Oval 14"/>
            <p:cNvSpPr/>
            <p:nvPr/>
          </p:nvSpPr>
          <p:spPr>
            <a:xfrm>
              <a:off x="2566989" y="3846513"/>
              <a:ext cx="1851025"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600" dirty="0">
                  <a:solidFill>
                    <a:prstClr val="black"/>
                  </a:solidFill>
                  <a:latin typeface="Calibri"/>
                </a:rPr>
                <a:t>Go multimodal</a:t>
              </a:r>
              <a:endParaRPr lang="fa-IR" sz="1600" dirty="0">
                <a:solidFill>
                  <a:prstClr val="black"/>
                </a:solidFill>
                <a:latin typeface="Calibri"/>
                <a:cs typeface="Arial" panose="020B0604020202020204" pitchFamily="34" charset="0"/>
              </a:endParaRPr>
            </a:p>
          </p:txBody>
        </p:sp>
        <p:sp>
          <p:nvSpPr>
            <p:cNvPr id="16" name="Oval 15"/>
            <p:cNvSpPr/>
            <p:nvPr/>
          </p:nvSpPr>
          <p:spPr>
            <a:xfrm>
              <a:off x="3792538" y="2160588"/>
              <a:ext cx="1674812"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050" b="1" dirty="0">
                  <a:solidFill>
                    <a:prstClr val="black"/>
                  </a:solidFill>
                  <a:latin typeface="Calibri"/>
                </a:rPr>
                <a:t>Consider psychotherapy</a:t>
              </a:r>
              <a:endParaRPr lang="fa-IR" sz="1050" b="1" dirty="0">
                <a:solidFill>
                  <a:prstClr val="black"/>
                </a:solidFill>
                <a:latin typeface="Calibri"/>
                <a:cs typeface="Arial" panose="020B0604020202020204" pitchFamily="34" charset="0"/>
              </a:endParaRPr>
            </a:p>
          </p:txBody>
        </p:sp>
        <p:sp>
          <p:nvSpPr>
            <p:cNvPr id="17" name="Oval 16"/>
            <p:cNvSpPr/>
            <p:nvPr/>
          </p:nvSpPr>
          <p:spPr>
            <a:xfrm>
              <a:off x="2751139" y="1358900"/>
              <a:ext cx="1343025" cy="9144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200" b="1" dirty="0">
                  <a:solidFill>
                    <a:prstClr val="black"/>
                  </a:solidFill>
                  <a:latin typeface="Calibri"/>
                </a:rPr>
                <a:t>Refer with caution</a:t>
              </a:r>
              <a:endParaRPr lang="fa-IR" sz="1200" b="1" dirty="0">
                <a:solidFill>
                  <a:prstClr val="black"/>
                </a:solidFill>
                <a:latin typeface="Calibri"/>
                <a:cs typeface="Arial" panose="020B0604020202020204" pitchFamily="34" charset="0"/>
              </a:endParaRPr>
            </a:p>
          </p:txBody>
        </p:sp>
        <p:sp>
          <p:nvSpPr>
            <p:cNvPr id="18" name="Oval 17"/>
            <p:cNvSpPr/>
            <p:nvPr/>
          </p:nvSpPr>
          <p:spPr>
            <a:xfrm>
              <a:off x="2566988" y="2806701"/>
              <a:ext cx="1225550" cy="982663"/>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200" b="1" dirty="0">
                  <a:solidFill>
                    <a:prstClr val="black"/>
                  </a:solidFill>
                  <a:latin typeface="Calibri"/>
                </a:rPr>
                <a:t>Network &amp; consult</a:t>
              </a:r>
              <a:endParaRPr lang="fa-IR" sz="1200" b="1" dirty="0">
                <a:solidFill>
                  <a:prstClr val="black"/>
                </a:solidFill>
                <a:latin typeface="Calibri"/>
                <a:cs typeface="Arial" panose="020B0604020202020204" pitchFamily="34" charset="0"/>
              </a:endParaRPr>
            </a:p>
          </p:txBody>
        </p:sp>
        <p:sp>
          <p:nvSpPr>
            <p:cNvPr id="19" name="Oval 18"/>
            <p:cNvSpPr/>
            <p:nvPr/>
          </p:nvSpPr>
          <p:spPr>
            <a:xfrm>
              <a:off x="8759825" y="1941513"/>
              <a:ext cx="1511300" cy="1130300"/>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400" b="1" dirty="0">
                  <a:solidFill>
                    <a:prstClr val="black"/>
                  </a:solidFill>
                  <a:latin typeface="Calibri"/>
                </a:rPr>
                <a:t>Frame investigations</a:t>
              </a:r>
              <a:endParaRPr lang="fa-IR" sz="1400" b="1" dirty="0">
                <a:solidFill>
                  <a:prstClr val="black"/>
                </a:solidFill>
                <a:latin typeface="Calibri"/>
                <a:cs typeface="Arial" panose="020B0604020202020204" pitchFamily="34" charset="0"/>
              </a:endParaRPr>
            </a:p>
          </p:txBody>
        </p:sp>
        <p:sp>
          <p:nvSpPr>
            <p:cNvPr id="21" name="Oval 20"/>
            <p:cNvSpPr/>
            <p:nvPr/>
          </p:nvSpPr>
          <p:spPr>
            <a:xfrm>
              <a:off x="6456363" y="1989138"/>
              <a:ext cx="1295400" cy="1198562"/>
            </a:xfrm>
            <a:prstGeom prst="ellipse">
              <a:avLst/>
            </a:prstGeom>
          </p:spPr>
          <p:style>
            <a:lnRef idx="1">
              <a:schemeClr val="accent3"/>
            </a:lnRef>
            <a:fillRef idx="2">
              <a:schemeClr val="accent3"/>
            </a:fillRef>
            <a:effectRef idx="1">
              <a:schemeClr val="accent3"/>
            </a:effectRef>
            <a:fontRef idx="minor">
              <a:schemeClr val="dk1"/>
            </a:fontRef>
          </p:style>
          <p:txBody>
            <a:bodyPr rtlCol="1" anchor="ctr"/>
            <a:lstStyle/>
            <a:p>
              <a:pPr algn="ctr" rtl="1" fontAlgn="base">
                <a:spcBef>
                  <a:spcPct val="0"/>
                </a:spcBef>
                <a:spcAft>
                  <a:spcPct val="0"/>
                </a:spcAft>
                <a:defRPr/>
              </a:pPr>
              <a:r>
                <a:rPr lang="en-US" sz="1000" b="1" dirty="0">
                  <a:solidFill>
                    <a:prstClr val="black"/>
                  </a:solidFill>
                  <a:latin typeface="Calibri"/>
                </a:rPr>
                <a:t>Pay attention </a:t>
              </a:r>
            </a:p>
            <a:p>
              <a:pPr algn="ctr" rtl="1" fontAlgn="base">
                <a:spcBef>
                  <a:spcPct val="0"/>
                </a:spcBef>
                <a:spcAft>
                  <a:spcPct val="0"/>
                </a:spcAft>
                <a:defRPr/>
              </a:pPr>
              <a:r>
                <a:rPr lang="en-US" sz="1000" b="1" dirty="0">
                  <a:solidFill>
                    <a:prstClr val="black"/>
                  </a:solidFill>
                  <a:latin typeface="Calibri"/>
                </a:rPr>
                <a:t>&amp; broaden the lens</a:t>
              </a:r>
              <a:endParaRPr lang="fa-IR" sz="1000" b="1" dirty="0">
                <a:solidFill>
                  <a:prstClr val="black"/>
                </a:solidFill>
                <a:latin typeface="Calibri"/>
                <a:cs typeface="Arial" panose="020B0604020202020204" pitchFamily="34" charset="0"/>
              </a:endParaRPr>
            </a:p>
          </p:txBody>
        </p:sp>
        <p:sp>
          <p:nvSpPr>
            <p:cNvPr id="22" name="Rounded Rectangle 21"/>
            <p:cNvSpPr/>
            <p:nvPr/>
          </p:nvSpPr>
          <p:spPr>
            <a:xfrm>
              <a:off x="5064125" y="3429000"/>
              <a:ext cx="2184400" cy="914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rtl="1" fontAlgn="base">
                <a:spcBef>
                  <a:spcPct val="0"/>
                </a:spcBef>
                <a:spcAft>
                  <a:spcPct val="0"/>
                </a:spcAft>
                <a:defRPr/>
              </a:pPr>
              <a:r>
                <a:rPr lang="en-US" sz="2800" b="1" dirty="0">
                  <a:solidFill>
                    <a:prstClr val="white"/>
                  </a:solidFill>
                  <a:latin typeface="Calibri"/>
                </a:rPr>
                <a:t>DPR</a:t>
              </a:r>
              <a:endParaRPr lang="fa-IR" sz="2800" b="1" dirty="0">
                <a:solidFill>
                  <a:prstClr val="white"/>
                </a:solidFill>
                <a:latin typeface="Calibri"/>
                <a:cs typeface="Arial" panose="020B0604020202020204" pitchFamily="34" charset="0"/>
              </a:endParaRPr>
            </a:p>
          </p:txBody>
        </p:sp>
      </p:grpSp>
    </p:spTree>
    <p:extLst>
      <p:ext uri="{BB962C8B-B14F-4D97-AF65-F5344CB8AC3E}">
        <p14:creationId xmlns:p14="http://schemas.microsoft.com/office/powerpoint/2010/main" val="35305953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dirty="0"/>
              <a:t>General Therapeutic Approach</a:t>
            </a:r>
          </a:p>
        </p:txBody>
      </p:sp>
      <p:sp>
        <p:nvSpPr>
          <p:cNvPr id="26627" name="Content Placeholder 2"/>
          <p:cNvSpPr>
            <a:spLocks noGrp="1"/>
          </p:cNvSpPr>
          <p:nvPr>
            <p:ph idx="1"/>
          </p:nvPr>
        </p:nvSpPr>
        <p:spPr>
          <a:xfrm>
            <a:off x="759229" y="1462651"/>
            <a:ext cx="10634749" cy="4738918"/>
          </a:xfrm>
        </p:spPr>
        <p:txBody>
          <a:bodyPr>
            <a:normAutofit/>
          </a:bodyPr>
          <a:lstStyle/>
          <a:p>
            <a:pPr algn="just">
              <a:lnSpc>
                <a:spcPct val="200000"/>
              </a:lnSpc>
            </a:pPr>
            <a:r>
              <a:rPr lang="en-US" altLang="fa-IR" sz="2200" dirty="0"/>
              <a:t>Because of the refractoriness of idiopathic physical symptoms, adopting a “caring” rather than a “curing”</a:t>
            </a:r>
          </a:p>
          <a:p>
            <a:pPr algn="just">
              <a:lnSpc>
                <a:spcPct val="200000"/>
              </a:lnSpc>
            </a:pPr>
            <a:r>
              <a:rPr lang="en-US" altLang="fa-IR" sz="2200" dirty="0"/>
              <a:t>Assignment of appointment times at regular but relatively infrequent intervals: About once per month</a:t>
            </a:r>
          </a:p>
          <a:p>
            <a:pPr algn="just">
              <a:lnSpc>
                <a:spcPct val="200000"/>
              </a:lnSpc>
            </a:pPr>
            <a:r>
              <a:rPr lang="en-US" altLang="fa-IR" sz="2200" dirty="0"/>
              <a:t>Even if referral is successful, the patient should continue to see both the Medical physician and the psychiatrist</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18217022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018" y="365126"/>
            <a:ext cx="10806546" cy="942744"/>
          </a:xfrm>
        </p:spPr>
        <p:txBody>
          <a:bodyPr/>
          <a:lstStyle/>
          <a:p>
            <a:r>
              <a:rPr lang="en-US" altLang="fa-IR" dirty="0"/>
              <a:t>General Therapeutic Approach</a:t>
            </a:r>
            <a:endParaRPr lang="fa-IR" dirty="0"/>
          </a:p>
        </p:txBody>
      </p:sp>
      <p:sp>
        <p:nvSpPr>
          <p:cNvPr id="3" name="Content Placeholder 2"/>
          <p:cNvSpPr>
            <a:spLocks noGrp="1"/>
          </p:cNvSpPr>
          <p:nvPr>
            <p:ph idx="1"/>
          </p:nvPr>
        </p:nvSpPr>
        <p:spPr>
          <a:xfrm>
            <a:off x="665018" y="1590501"/>
            <a:ext cx="10806546" cy="4586461"/>
          </a:xfrm>
        </p:spPr>
        <p:txBody>
          <a:bodyPr>
            <a:normAutofit/>
          </a:bodyPr>
          <a:lstStyle/>
          <a:p>
            <a:pPr>
              <a:lnSpc>
                <a:spcPct val="150000"/>
              </a:lnSpc>
              <a:defRPr/>
            </a:pPr>
            <a:r>
              <a:rPr lang="en-US" dirty="0"/>
              <a:t>Clear assignment of appointment times</a:t>
            </a:r>
          </a:p>
          <a:p>
            <a:pPr lvl="1">
              <a:lnSpc>
                <a:spcPct val="150000"/>
              </a:lnSpc>
              <a:defRPr/>
            </a:pPr>
            <a:r>
              <a:rPr lang="en-US" dirty="0"/>
              <a:t>Avoid investigations without indications</a:t>
            </a:r>
          </a:p>
          <a:p>
            <a:pPr lvl="1">
              <a:lnSpc>
                <a:spcPct val="150000"/>
              </a:lnSpc>
              <a:defRPr/>
            </a:pPr>
            <a:r>
              <a:rPr lang="en-US" dirty="0"/>
              <a:t>Restraint pharmacotherapy </a:t>
            </a:r>
          </a:p>
          <a:p>
            <a:pPr lvl="1">
              <a:lnSpc>
                <a:spcPct val="150000"/>
              </a:lnSpc>
              <a:defRPr/>
            </a:pPr>
            <a:r>
              <a:rPr lang="en-US" dirty="0"/>
              <a:t>A clearly spelled out treatment</a:t>
            </a:r>
          </a:p>
          <a:p>
            <a:pPr lvl="1">
              <a:lnSpc>
                <a:spcPct val="150000"/>
              </a:lnSpc>
              <a:defRPr/>
            </a:pPr>
            <a:r>
              <a:rPr lang="en-US" dirty="0"/>
              <a:t>Dual visits</a:t>
            </a:r>
          </a:p>
          <a:p>
            <a:pPr lvl="1">
              <a:lnSpc>
                <a:spcPct val="150000"/>
              </a:lnSpc>
              <a:defRPr/>
            </a:pPr>
            <a:r>
              <a:rPr lang="en-US" dirty="0"/>
              <a:t>Emotional assessment/ Rule out depression and anxiety disorders</a:t>
            </a:r>
          </a:p>
          <a:p>
            <a:pPr>
              <a:lnSpc>
                <a:spcPct val="150000"/>
              </a:lnSpc>
              <a:defRPr/>
            </a:pPr>
            <a:r>
              <a:rPr lang="en-US" dirty="0"/>
              <a:t>Coping skills/Lifestyle changes</a:t>
            </a:r>
          </a:p>
          <a:p>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67</a:t>
            </a:fld>
            <a:endParaRPr lang="en-US" dirty="0"/>
          </a:p>
        </p:txBody>
      </p:sp>
    </p:spTree>
    <p:extLst>
      <p:ext uri="{BB962C8B-B14F-4D97-AF65-F5344CB8AC3E}">
        <p14:creationId xmlns:p14="http://schemas.microsoft.com/office/powerpoint/2010/main" val="6171201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General Therapeutic Approach</a:t>
            </a:r>
            <a:endParaRPr lang="en-US" altLang="fa-IR" dirty="0"/>
          </a:p>
        </p:txBody>
      </p:sp>
      <p:sp>
        <p:nvSpPr>
          <p:cNvPr id="26627" name="Content Placeholder 2"/>
          <p:cNvSpPr>
            <a:spLocks noGrp="1"/>
          </p:cNvSpPr>
          <p:nvPr>
            <p:ph idx="1"/>
          </p:nvPr>
        </p:nvSpPr>
        <p:spPr>
          <a:xfrm>
            <a:off x="759229" y="1462651"/>
            <a:ext cx="10634749" cy="4738918"/>
          </a:xfrm>
        </p:spPr>
        <p:txBody>
          <a:bodyPr>
            <a:normAutofit/>
          </a:bodyPr>
          <a:lstStyle/>
          <a:p>
            <a:pPr>
              <a:lnSpc>
                <a:spcPct val="200000"/>
              </a:lnSpc>
            </a:pPr>
            <a:r>
              <a:rPr lang="en-US" altLang="fa-IR" sz="2400" dirty="0"/>
              <a:t>When the rapport and trust increase, the patient may be more willing to discuss his or her social world, family relationships, and the “stressors” that may be contributing to the symptoms.</a:t>
            </a:r>
          </a:p>
          <a:p>
            <a:pPr>
              <a:lnSpc>
                <a:spcPct val="200000"/>
              </a:lnSpc>
            </a:pPr>
            <a:r>
              <a:rPr lang="en-US" altLang="fa-IR" sz="2400" dirty="0"/>
              <a:t>Although true insight may never fully develop, some awareness of emotional components could make the patient more receptive to referral for specialized behavioral intervention</a:t>
            </a:r>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40556297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General Therapeutic Approach</a:t>
            </a:r>
            <a:endParaRPr lang="en-US" altLang="fa-IR" dirty="0"/>
          </a:p>
        </p:txBody>
      </p:sp>
      <p:sp>
        <p:nvSpPr>
          <p:cNvPr id="26627" name="Content Placeholder 2"/>
          <p:cNvSpPr>
            <a:spLocks noGrp="1"/>
          </p:cNvSpPr>
          <p:nvPr>
            <p:ph idx="1"/>
          </p:nvPr>
        </p:nvSpPr>
        <p:spPr>
          <a:xfrm>
            <a:off x="759229" y="1462651"/>
            <a:ext cx="10634749" cy="4738918"/>
          </a:xfrm>
        </p:spPr>
        <p:txBody>
          <a:bodyPr>
            <a:normAutofit fontScale="70000" lnSpcReduction="20000"/>
          </a:bodyPr>
          <a:lstStyle/>
          <a:p>
            <a:pPr>
              <a:lnSpc>
                <a:spcPct val="200000"/>
              </a:lnSpc>
            </a:pPr>
            <a:r>
              <a:rPr lang="en-US" altLang="fa-IR" dirty="0"/>
              <a:t>Therapeutic goals should be modest at first and be limited to small, attainable gains such as:</a:t>
            </a:r>
          </a:p>
          <a:p>
            <a:pPr lvl="1">
              <a:lnSpc>
                <a:spcPct val="200000"/>
              </a:lnSpc>
            </a:pPr>
            <a:r>
              <a:rPr lang="en-US" altLang="fa-IR" sz="2600" dirty="0"/>
              <a:t>Decrease in medical visits </a:t>
            </a:r>
          </a:p>
          <a:p>
            <a:pPr lvl="1">
              <a:lnSpc>
                <a:spcPct val="200000"/>
              </a:lnSpc>
            </a:pPr>
            <a:r>
              <a:rPr lang="en-US" altLang="fa-IR" sz="2600" dirty="0"/>
              <a:t>Commitment to a single primary care physician</a:t>
            </a:r>
          </a:p>
          <a:p>
            <a:pPr lvl="1">
              <a:lnSpc>
                <a:spcPct val="200000"/>
              </a:lnSpc>
            </a:pPr>
            <a:r>
              <a:rPr lang="en-US" altLang="fa-IR" sz="2600" dirty="0"/>
              <a:t>Avoidance of unnecessary tests and procedures</a:t>
            </a:r>
          </a:p>
          <a:p>
            <a:pPr>
              <a:lnSpc>
                <a:spcPct val="200000"/>
              </a:lnSpc>
            </a:pPr>
            <a:r>
              <a:rPr lang="en-US" altLang="fa-IR" dirty="0"/>
              <a:t>Recommendations of such activities as exercise, yoga, relaxation, meditation, and massage may be useful and are generally better accepted by these patients than psychological recommendations</a:t>
            </a:r>
            <a:endParaRPr lang="en-US" altLang="fa-IR" sz="24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635229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nSpc>
                <a:spcPct val="150000"/>
              </a:lnSpc>
            </a:pPr>
            <a:r>
              <a:rPr lang="en-US" altLang="fa-IR" sz="2700" dirty="0">
                <a:solidFill>
                  <a:srgbClr val="FF0000"/>
                </a:solidFill>
              </a:rPr>
              <a:t>Salutogenesis</a:t>
            </a:r>
            <a:r>
              <a:rPr lang="en-US" altLang="fa-IR" sz="2700" dirty="0"/>
              <a:t> is a term coined by Aaron </a:t>
            </a:r>
            <a:r>
              <a:rPr lang="en-US" altLang="fa-IR" sz="2700" dirty="0" err="1"/>
              <a:t>Antonovsky</a:t>
            </a:r>
            <a:r>
              <a:rPr lang="en-US" altLang="fa-IR" sz="2700" dirty="0"/>
              <a:t>, a professor of medical sociology. The term describes an approach focusing on factors that support human health and well-being, rather than on factors that cause disease (pathogenesis).</a:t>
            </a:r>
            <a:endParaRPr lang="en-US" altLang="fa-IR" dirty="0">
              <a:solidFill>
                <a:srgbClr val="0070C0"/>
              </a:solidFill>
              <a:latin typeface="Times New Roman" panose="02020603050405020304" pitchFamily="18" charset="0"/>
              <a:cs typeface="Times New Roman" panose="02020603050405020304" pitchFamily="18" charset="0"/>
            </a:endParaRPr>
          </a:p>
          <a:p>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7</a:t>
            </a:fld>
            <a:endParaRPr lang="en-US" dirty="0"/>
          </a:p>
        </p:txBody>
      </p:sp>
    </p:spTree>
    <p:extLst>
      <p:ext uri="{BB962C8B-B14F-4D97-AF65-F5344CB8AC3E}">
        <p14:creationId xmlns:p14="http://schemas.microsoft.com/office/powerpoint/2010/main" val="7844555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General Therapeutic Approach</a:t>
            </a:r>
            <a:endParaRPr lang="en-US" altLang="fa-IR" dirty="0"/>
          </a:p>
        </p:txBody>
      </p:sp>
      <p:sp>
        <p:nvSpPr>
          <p:cNvPr id="26627" name="Content Placeholder 2"/>
          <p:cNvSpPr>
            <a:spLocks noGrp="1"/>
          </p:cNvSpPr>
          <p:nvPr>
            <p:ph idx="1"/>
          </p:nvPr>
        </p:nvSpPr>
        <p:spPr>
          <a:xfrm>
            <a:off x="759229" y="1462651"/>
            <a:ext cx="10634749" cy="4738918"/>
          </a:xfrm>
        </p:spPr>
        <p:txBody>
          <a:bodyPr>
            <a:normAutofit fontScale="92500" lnSpcReduction="10000"/>
          </a:bodyPr>
          <a:lstStyle/>
          <a:p>
            <a:pPr>
              <a:lnSpc>
                <a:spcPct val="200000"/>
              </a:lnSpc>
            </a:pPr>
            <a:r>
              <a:rPr lang="en-US" dirty="0"/>
              <a:t>Medications should be generally avoided in the management of the patient with somatoform disorder except in the presence of clearly delineated anxious, depressive, or psychotic symptoms.</a:t>
            </a:r>
          </a:p>
          <a:p>
            <a:pPr>
              <a:lnSpc>
                <a:spcPct val="200000"/>
              </a:lnSpc>
            </a:pPr>
            <a:r>
              <a:rPr lang="en-US" dirty="0"/>
              <a:t>Some evidences:</a:t>
            </a:r>
          </a:p>
          <a:p>
            <a:pPr lvl="1">
              <a:lnSpc>
                <a:spcPct val="200000"/>
              </a:lnSpc>
            </a:pPr>
            <a:r>
              <a:rPr lang="en-US" dirty="0"/>
              <a:t>SNRI</a:t>
            </a:r>
          </a:p>
          <a:p>
            <a:pPr lvl="1">
              <a:lnSpc>
                <a:spcPct val="200000"/>
              </a:lnSpc>
            </a:pPr>
            <a:r>
              <a:rPr lang="en-US" dirty="0"/>
              <a:t>Gabapentin</a:t>
            </a:r>
            <a:endParaRPr lang="en-US" altLang="fa-IR" sz="20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23250459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General Therapeutic Approach</a:t>
            </a:r>
            <a:endParaRPr lang="en-US" altLang="fa-IR" dirty="0"/>
          </a:p>
        </p:txBody>
      </p:sp>
      <p:sp>
        <p:nvSpPr>
          <p:cNvPr id="26627" name="Content Placeholder 2"/>
          <p:cNvSpPr>
            <a:spLocks noGrp="1"/>
          </p:cNvSpPr>
          <p:nvPr>
            <p:ph idx="1"/>
          </p:nvPr>
        </p:nvSpPr>
        <p:spPr>
          <a:xfrm>
            <a:off x="759229" y="1462651"/>
            <a:ext cx="10634749" cy="4738918"/>
          </a:xfrm>
        </p:spPr>
        <p:txBody>
          <a:bodyPr>
            <a:normAutofit/>
          </a:bodyPr>
          <a:lstStyle/>
          <a:p>
            <a:pPr>
              <a:lnSpc>
                <a:spcPct val="200000"/>
              </a:lnSpc>
            </a:pPr>
            <a:r>
              <a:rPr lang="en-US" dirty="0"/>
              <a:t>Therapeutic benefits from the presence of:</a:t>
            </a:r>
          </a:p>
          <a:p>
            <a:pPr lvl="1">
              <a:lnSpc>
                <a:spcPct val="200000"/>
              </a:lnSpc>
            </a:pPr>
            <a:r>
              <a:rPr lang="en-US" dirty="0"/>
              <a:t>An accepting attitude in the therapist</a:t>
            </a:r>
          </a:p>
          <a:p>
            <a:pPr lvl="1">
              <a:lnSpc>
                <a:spcPct val="200000"/>
              </a:lnSpc>
            </a:pPr>
            <a:r>
              <a:rPr lang="en-US" dirty="0"/>
              <a:t>A shift in the patient’s attention from somatic to emotional features </a:t>
            </a:r>
          </a:p>
          <a:p>
            <a:pPr lvl="1">
              <a:lnSpc>
                <a:spcPct val="200000"/>
              </a:lnSpc>
            </a:pPr>
            <a:r>
              <a:rPr lang="en-US" dirty="0"/>
              <a:t>The use of group approaches focusing on explanation, support, relaxation, and cognitive-behavioral approaches</a:t>
            </a:r>
            <a:endParaRPr lang="en-US" altLang="fa-IR" sz="16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18917695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Psychotherapy</a:t>
            </a:r>
            <a:endParaRPr lang="en-US" altLang="fa-IR" dirty="0"/>
          </a:p>
        </p:txBody>
      </p:sp>
      <p:sp>
        <p:nvSpPr>
          <p:cNvPr id="26627" name="Content Placeholder 2"/>
          <p:cNvSpPr>
            <a:spLocks noGrp="1"/>
          </p:cNvSpPr>
          <p:nvPr>
            <p:ph idx="1"/>
          </p:nvPr>
        </p:nvSpPr>
        <p:spPr>
          <a:xfrm>
            <a:off x="911629" y="1462651"/>
            <a:ext cx="10634749" cy="4738918"/>
          </a:xfrm>
        </p:spPr>
        <p:txBody>
          <a:bodyPr>
            <a:normAutofit fontScale="92500" lnSpcReduction="20000"/>
          </a:bodyPr>
          <a:lstStyle/>
          <a:p>
            <a:pPr marL="0" indent="0">
              <a:lnSpc>
                <a:spcPct val="200000"/>
              </a:lnSpc>
              <a:buNone/>
            </a:pPr>
            <a:r>
              <a:rPr lang="en-US" dirty="0"/>
              <a:t>Typical CBT program</a:t>
            </a:r>
          </a:p>
          <a:p>
            <a:pPr lvl="1">
              <a:lnSpc>
                <a:spcPct val="200000"/>
              </a:lnSpc>
            </a:pPr>
            <a:r>
              <a:rPr lang="en-US" sz="2600" dirty="0"/>
              <a:t>Patients are systematically exposed to a number of behavioral techniques, which include relaxation training and graded increases in activities. </a:t>
            </a:r>
          </a:p>
          <a:p>
            <a:pPr lvl="1">
              <a:lnSpc>
                <a:spcPct val="200000"/>
              </a:lnSpc>
            </a:pPr>
            <a:r>
              <a:rPr lang="en-US" sz="2600" dirty="0"/>
              <a:t>From a cognitive perspective helps these patients to identify thoughts that contribute to increased stress, inactivity, and health concern.</a:t>
            </a:r>
            <a:br>
              <a:rPr lang="en-US" sz="2600" dirty="0"/>
            </a:br>
            <a:endParaRPr lang="en-US" altLang="fa-IR" sz="13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34306456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055" y="365126"/>
            <a:ext cx="11515898" cy="942744"/>
          </a:xfrm>
        </p:spPr>
        <p:txBody>
          <a:bodyPr>
            <a:normAutofit/>
          </a:bodyPr>
          <a:lstStyle/>
          <a:p>
            <a:r>
              <a:rPr lang="en-US" altLang="fa-IR" b="1" dirty="0"/>
              <a:t>Psychotherapy</a:t>
            </a:r>
            <a:endParaRPr lang="en-US" altLang="fa-IR" dirty="0"/>
          </a:p>
        </p:txBody>
      </p:sp>
      <p:sp>
        <p:nvSpPr>
          <p:cNvPr id="26627" name="Content Placeholder 2"/>
          <p:cNvSpPr>
            <a:spLocks noGrp="1"/>
          </p:cNvSpPr>
          <p:nvPr>
            <p:ph idx="1"/>
          </p:nvPr>
        </p:nvSpPr>
        <p:spPr>
          <a:xfrm>
            <a:off x="911629" y="1462651"/>
            <a:ext cx="10634749" cy="4738918"/>
          </a:xfrm>
        </p:spPr>
        <p:txBody>
          <a:bodyPr>
            <a:normAutofit/>
          </a:bodyPr>
          <a:lstStyle/>
          <a:p>
            <a:pPr marL="0" indent="0">
              <a:lnSpc>
                <a:spcPct val="200000"/>
              </a:lnSpc>
              <a:buNone/>
            </a:pPr>
            <a:r>
              <a:rPr lang="en-US" sz="2600" dirty="0"/>
              <a:t>Typical CBT program</a:t>
            </a:r>
          </a:p>
          <a:p>
            <a:pPr lvl="1">
              <a:lnSpc>
                <a:spcPct val="200000"/>
              </a:lnSpc>
            </a:pPr>
            <a:r>
              <a:rPr lang="en-US" sz="2600" dirty="0"/>
              <a:t>Tendency to think catastrophically about their physical symptoms</a:t>
            </a:r>
          </a:p>
          <a:p>
            <a:pPr lvl="1">
              <a:lnSpc>
                <a:spcPct val="200000"/>
              </a:lnSpc>
            </a:pPr>
            <a:r>
              <a:rPr lang="en-US" sz="2600" dirty="0"/>
              <a:t>Such thoughts lead them to conclude that they are sick and must limit physical activity, creating a cycle that perpetuates the somatic process</a:t>
            </a:r>
            <a:r>
              <a:rPr lang="en-US" dirty="0"/>
              <a:t>.</a:t>
            </a:r>
            <a:endParaRPr lang="en-US" altLang="fa-IR" sz="1200" dirty="0"/>
          </a:p>
        </p:txBody>
      </p:sp>
      <p:sp>
        <p:nvSpPr>
          <p:cNvPr id="4" name="Footer Placeholder 3"/>
          <p:cNvSpPr>
            <a:spLocks noGrp="1"/>
          </p:cNvSpPr>
          <p:nvPr>
            <p:ph type="ftr" sz="quarter" idx="11"/>
          </p:nvPr>
        </p:nvSpPr>
        <p:spPr/>
        <p:txBody>
          <a:bodyPr/>
          <a:lstStyle/>
          <a:p>
            <a:pPr>
              <a:defRPr/>
            </a:pPr>
            <a:r>
              <a:rPr lang="fi-FI" dirty="0"/>
              <a:t>MR Sharbafchi</a:t>
            </a:r>
            <a:endParaRPr lang="en-US" dirty="0"/>
          </a:p>
        </p:txBody>
      </p:sp>
    </p:spTree>
    <p:extLst>
      <p:ext uri="{BB962C8B-B14F-4D97-AF65-F5344CB8AC3E}">
        <p14:creationId xmlns:p14="http://schemas.microsoft.com/office/powerpoint/2010/main" val="9832082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927" y="365126"/>
            <a:ext cx="11316394" cy="942744"/>
          </a:xfrm>
        </p:spPr>
        <p:txBody>
          <a:bodyPr>
            <a:normAutofit/>
          </a:bodyPr>
          <a:lstStyle/>
          <a:p>
            <a:r>
              <a:rPr lang="en-US" dirty="0"/>
              <a:t>Rehabilitative Techniques</a:t>
            </a: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87645312"/>
              </p:ext>
            </p:extLst>
          </p:nvPr>
        </p:nvGraphicFramePr>
        <p:xfrm>
          <a:off x="532015" y="1590502"/>
          <a:ext cx="11033760" cy="4483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74</a:t>
            </a:fld>
            <a:endParaRPr lang="en-US" dirty="0"/>
          </a:p>
        </p:txBody>
      </p:sp>
    </p:spTree>
    <p:extLst>
      <p:ext uri="{BB962C8B-B14F-4D97-AF65-F5344CB8AC3E}">
        <p14:creationId xmlns:p14="http://schemas.microsoft.com/office/powerpoint/2010/main" val="15652344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305" y="365126"/>
            <a:ext cx="11083637" cy="942744"/>
          </a:xfrm>
        </p:spPr>
        <p:txBody>
          <a:bodyPr>
            <a:normAutofit/>
          </a:bodyPr>
          <a:lstStyle/>
          <a:p>
            <a:r>
              <a:rPr lang="en-US" dirty="0"/>
              <a:t>Rehabilitative Techniques</a:t>
            </a: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68773225"/>
              </p:ext>
            </p:extLst>
          </p:nvPr>
        </p:nvGraphicFramePr>
        <p:xfrm>
          <a:off x="504305" y="1590501"/>
          <a:ext cx="11083637"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75</a:t>
            </a:fld>
            <a:endParaRPr lang="en-US" dirty="0"/>
          </a:p>
        </p:txBody>
      </p:sp>
    </p:spTree>
    <p:extLst>
      <p:ext uri="{BB962C8B-B14F-4D97-AF65-F5344CB8AC3E}">
        <p14:creationId xmlns:p14="http://schemas.microsoft.com/office/powerpoint/2010/main" val="389713432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938" y="365126"/>
            <a:ext cx="10789920" cy="942744"/>
          </a:xfrm>
        </p:spPr>
        <p:txBody>
          <a:bodyPr>
            <a:normAutofit fontScale="90000"/>
          </a:bodyPr>
          <a:lstStyle/>
          <a:p>
            <a:r>
              <a:rPr lang="en-US" dirty="0"/>
              <a:t>Functional Neurological Symptom Disorder</a:t>
            </a:r>
            <a:endParaRPr lang="fa-IR" dirty="0"/>
          </a:p>
        </p:txBody>
      </p:sp>
      <p:sp>
        <p:nvSpPr>
          <p:cNvPr id="3" name="Content Placeholder 2"/>
          <p:cNvSpPr>
            <a:spLocks noGrp="1"/>
          </p:cNvSpPr>
          <p:nvPr>
            <p:ph idx="1"/>
          </p:nvPr>
        </p:nvSpPr>
        <p:spPr>
          <a:xfrm>
            <a:off x="737062" y="1590501"/>
            <a:ext cx="10839796" cy="4586461"/>
          </a:xfrm>
        </p:spPr>
        <p:txBody>
          <a:bodyPr>
            <a:normAutofit/>
          </a:bodyPr>
          <a:lstStyle/>
          <a:p>
            <a:r>
              <a:rPr lang="en-US" dirty="0"/>
              <a:t>Involuntary movements</a:t>
            </a:r>
          </a:p>
          <a:p>
            <a:r>
              <a:rPr lang="en-US" dirty="0"/>
              <a:t>Tics and jerks</a:t>
            </a:r>
          </a:p>
          <a:p>
            <a:r>
              <a:rPr lang="en-US" dirty="0" err="1"/>
              <a:t>Blepharospasm</a:t>
            </a:r>
            <a:endParaRPr lang="en-US" dirty="0"/>
          </a:p>
          <a:p>
            <a:r>
              <a:rPr lang="en-US" dirty="0"/>
              <a:t>Torticollis</a:t>
            </a:r>
          </a:p>
          <a:p>
            <a:r>
              <a:rPr lang="en-US" dirty="0" err="1"/>
              <a:t>Opisthotonos</a:t>
            </a:r>
            <a:endParaRPr lang="en-US" dirty="0"/>
          </a:p>
          <a:p>
            <a:r>
              <a:rPr lang="en-US" dirty="0"/>
              <a:t>Falling</a:t>
            </a:r>
          </a:p>
          <a:p>
            <a:r>
              <a:rPr lang="en-US" dirty="0" err="1"/>
              <a:t>Astasia-abasia</a:t>
            </a:r>
            <a:r>
              <a:rPr lang="en-US" dirty="0"/>
              <a:t> (a wildly ataxic, staggering gait accompanied by gross, irregular, jerky truncal movements and thrashing and waving arm movements.)</a:t>
            </a:r>
          </a:p>
        </p:txBody>
      </p:sp>
      <p:sp>
        <p:nvSpPr>
          <p:cNvPr id="4" name="Slide Number Placeholder 3"/>
          <p:cNvSpPr>
            <a:spLocks noGrp="1"/>
          </p:cNvSpPr>
          <p:nvPr>
            <p:ph type="sldNum" sz="quarter" idx="12"/>
          </p:nvPr>
        </p:nvSpPr>
        <p:spPr/>
        <p:txBody>
          <a:bodyPr/>
          <a:lstStyle/>
          <a:p>
            <a:fld id="{03A0CF72-DE27-42A9-99AA-9B66297F9A28}" type="slidenum">
              <a:rPr lang="en-US" smtClean="0"/>
              <a:pPr/>
              <a:t>76</a:t>
            </a:fld>
            <a:endParaRPr lang="en-US" dirty="0"/>
          </a:p>
        </p:txBody>
      </p:sp>
    </p:spTree>
    <p:extLst>
      <p:ext uri="{BB962C8B-B14F-4D97-AF65-F5344CB8AC3E}">
        <p14:creationId xmlns:p14="http://schemas.microsoft.com/office/powerpoint/2010/main" val="14033392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938" y="365126"/>
            <a:ext cx="10789920" cy="942744"/>
          </a:xfrm>
        </p:spPr>
        <p:txBody>
          <a:bodyPr>
            <a:normAutofit fontScale="90000"/>
          </a:bodyPr>
          <a:lstStyle/>
          <a:p>
            <a:r>
              <a:rPr lang="en-US" dirty="0"/>
              <a:t>Functional Neurological Symptom Disorder</a:t>
            </a:r>
            <a:endParaRPr lang="fa-IR" dirty="0"/>
          </a:p>
        </p:txBody>
      </p:sp>
      <p:sp>
        <p:nvSpPr>
          <p:cNvPr id="3" name="Content Placeholder 2"/>
          <p:cNvSpPr>
            <a:spLocks noGrp="1"/>
          </p:cNvSpPr>
          <p:nvPr>
            <p:ph idx="1"/>
          </p:nvPr>
        </p:nvSpPr>
        <p:spPr>
          <a:xfrm>
            <a:off x="737062" y="1590501"/>
            <a:ext cx="10839796" cy="4586461"/>
          </a:xfrm>
        </p:spPr>
        <p:txBody>
          <a:bodyPr>
            <a:normAutofit fontScale="85000" lnSpcReduction="20000"/>
          </a:bodyPr>
          <a:lstStyle/>
          <a:p>
            <a:r>
              <a:rPr lang="en-US"/>
              <a:t>Gross </a:t>
            </a:r>
            <a:r>
              <a:rPr lang="en-US" dirty="0"/>
              <a:t>rhythmical tremors</a:t>
            </a:r>
          </a:p>
          <a:p>
            <a:r>
              <a:rPr lang="en-US" dirty="0" err="1"/>
              <a:t>choreiform</a:t>
            </a:r>
            <a:r>
              <a:rPr lang="en-US" dirty="0"/>
              <a:t> movements</a:t>
            </a:r>
          </a:p>
          <a:p>
            <a:endParaRPr lang="en-US" dirty="0"/>
          </a:p>
          <a:p>
            <a:r>
              <a:rPr lang="en-US" dirty="0"/>
              <a:t>movements generally worsen when attention is called to them. with the symptoms rarely fall; if they do, they are generally not injured.</a:t>
            </a:r>
          </a:p>
          <a:p>
            <a:endParaRPr lang="en-US" dirty="0"/>
          </a:p>
          <a:p>
            <a:r>
              <a:rPr lang="en-US" dirty="0"/>
              <a:t>Reflexes remain normal; the patients have no </a:t>
            </a:r>
            <a:r>
              <a:rPr lang="en-US" dirty="0" err="1"/>
              <a:t>fasciculations</a:t>
            </a:r>
            <a:r>
              <a:rPr lang="en-US" dirty="0"/>
              <a:t> or muscle atrophy (except after long-standing conversion paralysis).</a:t>
            </a:r>
          </a:p>
          <a:p>
            <a:endParaRPr lang="en-US" dirty="0"/>
          </a:p>
          <a:p>
            <a:r>
              <a:rPr lang="en-US" dirty="0"/>
              <a:t>about one third of the patient's </a:t>
            </a:r>
            <a:r>
              <a:rPr lang="en-US" dirty="0" err="1"/>
              <a:t>pseudoseizures</a:t>
            </a:r>
            <a:r>
              <a:rPr lang="en-US" dirty="0"/>
              <a:t> also have a coexisting epileptic disorder. Tongue-biting, urinary incontinence, and injuries after falling can occur in </a:t>
            </a:r>
            <a:r>
              <a:rPr lang="en-US" dirty="0" err="1"/>
              <a:t>pseudoseizures</a:t>
            </a:r>
            <a:r>
              <a:rPr lang="en-US" dirty="0"/>
              <a:t>, although these symptoms are generally not present. Pupillary and gag reflexes are retained after </a:t>
            </a:r>
            <a:r>
              <a:rPr lang="en-US" dirty="0" err="1"/>
              <a:t>pseudoseizure</a:t>
            </a:r>
            <a:r>
              <a:rPr lang="en-US" dirty="0"/>
              <a:t>, and patients have no </a:t>
            </a:r>
            <a:r>
              <a:rPr lang="en-US" dirty="0" err="1"/>
              <a:t>postseizure</a:t>
            </a:r>
            <a:r>
              <a:rPr lang="en-US" dirty="0"/>
              <a:t> increase in prolactin concentrations.</a:t>
            </a: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77</a:t>
            </a:fld>
            <a:endParaRPr lang="en-US" dirty="0"/>
          </a:p>
        </p:txBody>
      </p:sp>
    </p:spTree>
    <p:extLst>
      <p:ext uri="{BB962C8B-B14F-4D97-AF65-F5344CB8AC3E}">
        <p14:creationId xmlns:p14="http://schemas.microsoft.com/office/powerpoint/2010/main" val="14033392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85000" lnSpcReduction="20000"/>
          </a:bodyPr>
          <a:lstStyle/>
          <a:p>
            <a:r>
              <a:rPr lang="en-US" dirty="0"/>
              <a:t>Anesthesia, especially of extremities</a:t>
            </a:r>
          </a:p>
          <a:p>
            <a:r>
              <a:rPr lang="en-US" dirty="0"/>
              <a:t>paresthesia</a:t>
            </a:r>
          </a:p>
          <a:p>
            <a:r>
              <a:rPr lang="en-US" dirty="0"/>
              <a:t>Midline anesthesia</a:t>
            </a:r>
          </a:p>
          <a:p>
            <a:r>
              <a:rPr lang="en-US" dirty="0"/>
              <a:t>Tunnel vision</a:t>
            </a:r>
          </a:p>
          <a:p>
            <a:endParaRPr lang="en-US" dirty="0"/>
          </a:p>
          <a:p>
            <a:r>
              <a:rPr lang="en-US" dirty="0"/>
              <a:t>disturbance is usually inconsistent with either central or peripheral neurological disease. Thus, clinicians may see the characteristic stocking-and-glove anesthesia of the hands or feet or the </a:t>
            </a:r>
            <a:r>
              <a:rPr lang="en-US" dirty="0" err="1"/>
              <a:t>hemianesthesia</a:t>
            </a:r>
            <a:r>
              <a:rPr lang="en-US" dirty="0"/>
              <a:t> of the body beginning precisely along the midline.</a:t>
            </a:r>
          </a:p>
          <a:p>
            <a:endParaRPr lang="en-US" dirty="0"/>
          </a:p>
          <a:p>
            <a:r>
              <a:rPr lang="en-US" dirty="0"/>
              <a:t>These symptoms can be unilateral or bilateral, but neurological evaluation reveals intact sensory pathways. In conversion disorder blindness, for example, patients walk around without collisions or self-injury, their pupils react to light, and their cortical evoked potentials are normal</a:t>
            </a: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78</a:t>
            </a:fld>
            <a:endParaRPr lang="en-US" dirty="0"/>
          </a:p>
        </p:txBody>
      </p:sp>
    </p:spTree>
    <p:extLst>
      <p:ext uri="{BB962C8B-B14F-4D97-AF65-F5344CB8AC3E}">
        <p14:creationId xmlns:p14="http://schemas.microsoft.com/office/powerpoint/2010/main" val="28764014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92500" lnSpcReduction="20000"/>
          </a:bodyPr>
          <a:lstStyle/>
          <a:p>
            <a:r>
              <a:rPr lang="en-US" dirty="0" err="1"/>
              <a:t>Viceral</a:t>
            </a:r>
            <a:endParaRPr lang="en-US" dirty="0"/>
          </a:p>
          <a:p>
            <a:r>
              <a:rPr lang="en-US" dirty="0"/>
              <a:t>Psychogenic vomiting</a:t>
            </a:r>
          </a:p>
          <a:p>
            <a:r>
              <a:rPr lang="en-US" dirty="0" err="1"/>
              <a:t>Pseudocyesis</a:t>
            </a:r>
            <a:endParaRPr lang="en-US" dirty="0"/>
          </a:p>
          <a:p>
            <a:r>
              <a:rPr lang="en-US" dirty="0"/>
              <a:t>Globus </a:t>
            </a:r>
            <a:r>
              <a:rPr lang="en-US" dirty="0" err="1"/>
              <a:t>hystericus</a:t>
            </a:r>
            <a:endParaRPr lang="en-US" dirty="0"/>
          </a:p>
          <a:p>
            <a:r>
              <a:rPr lang="en-US" dirty="0"/>
              <a:t>Swooning or syncope</a:t>
            </a:r>
          </a:p>
          <a:p>
            <a:r>
              <a:rPr lang="en-US" dirty="0"/>
              <a:t>Urinary retention</a:t>
            </a:r>
          </a:p>
          <a:p>
            <a:r>
              <a:rPr lang="en-US" dirty="0"/>
              <a:t>Diarrhea</a:t>
            </a:r>
          </a:p>
          <a:p>
            <a:r>
              <a:rPr lang="en-US" dirty="0"/>
              <a:t>Intractable sneezing</a:t>
            </a:r>
          </a:p>
          <a:p>
            <a:endParaRPr lang="en-US" dirty="0"/>
          </a:p>
          <a:p>
            <a:r>
              <a:rPr lang="en-US" dirty="0"/>
              <a:t>Paralysis, blindness, and mutism are the most common conversion disorder symptoms</a:t>
            </a: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79</a:t>
            </a:fld>
            <a:endParaRPr lang="en-US" dirty="0"/>
          </a:p>
        </p:txBody>
      </p:sp>
    </p:spTree>
    <p:extLst>
      <p:ext uri="{BB962C8B-B14F-4D97-AF65-F5344CB8AC3E}">
        <p14:creationId xmlns:p14="http://schemas.microsoft.com/office/powerpoint/2010/main" val="2710856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526472" y="1590501"/>
            <a:ext cx="11072553" cy="4444539"/>
          </a:xfrm>
        </p:spPr>
        <p:txBody>
          <a:bodyPr/>
          <a:lstStyle/>
          <a:p>
            <a:pPr marL="0" indent="0" algn="ctr">
              <a:buNone/>
            </a:pPr>
            <a:endParaRPr lang="en-US" dirty="0"/>
          </a:p>
          <a:p>
            <a:pPr marL="0" indent="0" algn="ctr">
              <a:lnSpc>
                <a:spcPct val="150000"/>
              </a:lnSpc>
              <a:buNone/>
            </a:pPr>
            <a:r>
              <a:rPr lang="en-US" dirty="0"/>
              <a:t>Psychiatry traditionally distinguishes between </a:t>
            </a:r>
            <a:r>
              <a:rPr lang="en-US" dirty="0">
                <a:solidFill>
                  <a:schemeClr val="accent6">
                    <a:lumMod val="60000"/>
                    <a:lumOff val="40000"/>
                  </a:schemeClr>
                </a:solidFill>
              </a:rPr>
              <a:t>Psychosomatic disorders</a:t>
            </a:r>
            <a:r>
              <a:rPr lang="en-US" dirty="0"/>
              <a:t>, in which </a:t>
            </a:r>
            <a:r>
              <a:rPr lang="en-US" dirty="0">
                <a:solidFill>
                  <a:schemeClr val="accent6">
                    <a:lumMod val="60000"/>
                    <a:lumOff val="40000"/>
                  </a:schemeClr>
                </a:solidFill>
              </a:rPr>
              <a:t>mental factors play a significant role </a:t>
            </a:r>
            <a:r>
              <a:rPr lang="en-US" dirty="0"/>
              <a:t>in the development, expression, or resolution of a physical illness, and </a:t>
            </a:r>
            <a:r>
              <a:rPr lang="en-US" dirty="0">
                <a:solidFill>
                  <a:schemeClr val="accent2">
                    <a:lumMod val="75000"/>
                  </a:schemeClr>
                </a:solidFill>
              </a:rPr>
              <a:t>Somatoform disorders</a:t>
            </a:r>
            <a:r>
              <a:rPr lang="en-US" dirty="0"/>
              <a:t>, in which </a:t>
            </a:r>
            <a:r>
              <a:rPr lang="en-US" dirty="0">
                <a:solidFill>
                  <a:schemeClr val="accent2">
                    <a:lumMod val="75000"/>
                  </a:schemeClr>
                </a:solidFill>
              </a:rPr>
              <a:t>mental factors are the sole cause</a:t>
            </a:r>
            <a:r>
              <a:rPr lang="en-US" dirty="0"/>
              <a:t> of a physical illness.</a:t>
            </a: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8</a:t>
            </a:fld>
            <a:endParaRPr lang="en-US" dirty="0"/>
          </a:p>
        </p:txBody>
      </p:sp>
    </p:spTree>
    <p:extLst>
      <p:ext uri="{BB962C8B-B14F-4D97-AF65-F5344CB8AC3E}">
        <p14:creationId xmlns:p14="http://schemas.microsoft.com/office/powerpoint/2010/main" val="21382764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85000" lnSpcReduction="10000"/>
          </a:bodyPr>
          <a:lstStyle/>
          <a:p>
            <a:pPr>
              <a:lnSpc>
                <a:spcPct val="150000"/>
              </a:lnSpc>
            </a:pPr>
            <a:r>
              <a:rPr lang="en-US" dirty="0"/>
              <a:t>Resolution of the conversion disorder symptom is usually spontaneous, although it is probably facilitated by insight-oriented supportive or behavior therapy. The most important feature of the therapy is a relationship with a caring and confident therapist. With patients who are resistant to the idea of psychotherapy, physicians can suggest that the psychotherapy will focus on issues of stress and coping. Telling such patients that their symptoms are imaginary often makes them worse. Hypnosis, anxiolytics, and behavioral relaxation exercises are effective in some cases. Parenteral </a:t>
            </a:r>
            <a:r>
              <a:rPr lang="en-US" dirty="0" err="1"/>
              <a:t>amobarbital</a:t>
            </a:r>
            <a:r>
              <a:rPr lang="en-US" dirty="0"/>
              <a:t> or lorazepam may be helpful.</a:t>
            </a:r>
          </a:p>
        </p:txBody>
      </p:sp>
      <p:sp>
        <p:nvSpPr>
          <p:cNvPr id="4" name="Slide Number Placeholder 3"/>
          <p:cNvSpPr>
            <a:spLocks noGrp="1"/>
          </p:cNvSpPr>
          <p:nvPr>
            <p:ph type="sldNum" sz="quarter" idx="12"/>
          </p:nvPr>
        </p:nvSpPr>
        <p:spPr/>
        <p:txBody>
          <a:bodyPr/>
          <a:lstStyle/>
          <a:p>
            <a:fld id="{03A0CF72-DE27-42A9-99AA-9B66297F9A28}" type="slidenum">
              <a:rPr lang="en-US" smtClean="0"/>
              <a:pPr/>
              <a:t>80</a:t>
            </a:fld>
            <a:endParaRPr lang="en-US" dirty="0"/>
          </a:p>
        </p:txBody>
      </p:sp>
    </p:spTree>
    <p:extLst>
      <p:ext uri="{BB962C8B-B14F-4D97-AF65-F5344CB8AC3E}">
        <p14:creationId xmlns:p14="http://schemas.microsoft.com/office/powerpoint/2010/main" val="2099959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nSpc>
                <a:spcPct val="150000"/>
              </a:lnSpc>
            </a:pPr>
            <a:r>
              <a:rPr lang="en-US" dirty="0"/>
              <a:t>Psychodynamic approaches include psychoanalysis and insight-oriented psychotherapy, in which patients explore intrapsychic conflicts and the symbolism of the conversion disorder symptoms. Brief and direct forms of short-term psychotherapy have also been used to treat conversion disorder. The longer the duration of these patients' sick role and the more they have regressed, the more difficult the treatment.</a:t>
            </a:r>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81</a:t>
            </a:fld>
            <a:endParaRPr lang="en-US" dirty="0"/>
          </a:p>
        </p:txBody>
      </p:sp>
    </p:spTree>
    <p:extLst>
      <p:ext uri="{BB962C8B-B14F-4D97-AF65-F5344CB8AC3E}">
        <p14:creationId xmlns:p14="http://schemas.microsoft.com/office/powerpoint/2010/main" val="2099959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nSpc>
                <a:spcPct val="150000"/>
              </a:lnSpc>
            </a:pPr>
            <a:r>
              <a:rPr lang="en-US" dirty="0"/>
              <a:t>Efficacy of Treatment for Somatoform Disorders: A Review of Randomized Controlled Trials, Kurt Kroenke;</a:t>
            </a:r>
          </a:p>
          <a:p>
            <a:pPr>
              <a:lnSpc>
                <a:spcPct val="150000"/>
              </a:lnSpc>
            </a:pPr>
            <a:r>
              <a:rPr lang="en-US" dirty="0"/>
              <a:t>Conversion Disorder, Functional Neurological Symptom Disorder, and Chronic Pain: Comorbidity, Assessment, and Treatment, Patricia </a:t>
            </a:r>
            <a:r>
              <a:rPr lang="en-US" dirty="0" err="1"/>
              <a:t>Tsui</a:t>
            </a:r>
            <a:r>
              <a:rPr lang="en-US" dirty="0"/>
              <a:t>;</a:t>
            </a:r>
            <a:br>
              <a:rPr lang="en-US" dirty="0"/>
            </a:br>
            <a:br>
              <a:rPr lang="en-US" dirty="0"/>
            </a:br>
            <a:endParaRPr lang="en-US" b="1" dirty="0"/>
          </a:p>
          <a:p>
            <a:endParaRPr lang="fa-IR" dirty="0"/>
          </a:p>
        </p:txBody>
      </p:sp>
      <p:sp>
        <p:nvSpPr>
          <p:cNvPr id="4" name="Slide Number Placeholder 3"/>
          <p:cNvSpPr>
            <a:spLocks noGrp="1"/>
          </p:cNvSpPr>
          <p:nvPr>
            <p:ph type="sldNum" sz="quarter" idx="12"/>
          </p:nvPr>
        </p:nvSpPr>
        <p:spPr/>
        <p:txBody>
          <a:bodyPr/>
          <a:lstStyle/>
          <a:p>
            <a:fld id="{03A0CF72-DE27-42A9-99AA-9B66297F9A28}" type="slidenum">
              <a:rPr lang="en-US" smtClean="0"/>
              <a:pPr/>
              <a:t>82</a:t>
            </a:fld>
            <a:endParaRPr lang="en-US" dirty="0"/>
          </a:p>
        </p:txBody>
      </p:sp>
    </p:spTree>
    <p:extLst>
      <p:ext uri="{BB962C8B-B14F-4D97-AF65-F5344CB8AC3E}">
        <p14:creationId xmlns:p14="http://schemas.microsoft.com/office/powerpoint/2010/main" val="4161201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807" y="365126"/>
            <a:ext cx="11089178" cy="942744"/>
          </a:xfrm>
        </p:spPr>
        <p:txBody>
          <a:bodyPr/>
          <a:lstStyle/>
          <a:p>
            <a:r>
              <a:rPr lang="en-US" dirty="0"/>
              <a:t>Reductionist Attitude</a:t>
            </a:r>
            <a:endParaRPr lang="fa-IR" dirty="0"/>
          </a:p>
        </p:txBody>
      </p:sp>
      <p:graphicFrame>
        <p:nvGraphicFramePr>
          <p:cNvPr id="6" name="Content Placeholder 5"/>
          <p:cNvGraphicFramePr>
            <a:graphicFrameLocks noGrp="1"/>
          </p:cNvGraphicFramePr>
          <p:nvPr>
            <p:ph idx="1"/>
          </p:nvPr>
        </p:nvGraphicFramePr>
        <p:xfrm>
          <a:off x="570807" y="1590501"/>
          <a:ext cx="11089178" cy="45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03A0CF72-DE27-42A9-99AA-9B66297F9A28}" type="slidenum">
              <a:rPr lang="en-US" smtClean="0"/>
              <a:pPr/>
              <a:t>9</a:t>
            </a:fld>
            <a:endParaRPr lang="en-US" dirty="0"/>
          </a:p>
        </p:txBody>
      </p:sp>
      <p:sp>
        <p:nvSpPr>
          <p:cNvPr id="5" name="TextBox 4"/>
          <p:cNvSpPr txBox="1"/>
          <p:nvPr/>
        </p:nvSpPr>
        <p:spPr>
          <a:xfrm>
            <a:off x="243840" y="6368760"/>
            <a:ext cx="9232669" cy="369332"/>
          </a:xfrm>
          <a:prstGeom prst="rect">
            <a:avLst/>
          </a:prstGeom>
          <a:noFill/>
        </p:spPr>
        <p:txBody>
          <a:bodyPr wrap="square" rtlCol="1">
            <a:spAutoFit/>
          </a:bodyPr>
          <a:lstStyle/>
          <a:p>
            <a:r>
              <a:rPr lang="en-US" dirty="0"/>
              <a:t>http://centerforanxietydisorders.com/treatment-programs/psychosomatic-disorders</a:t>
            </a:r>
          </a:p>
        </p:txBody>
      </p:sp>
    </p:spTree>
    <p:extLst>
      <p:ext uri="{BB962C8B-B14F-4D97-AF65-F5344CB8AC3E}">
        <p14:creationId xmlns:p14="http://schemas.microsoft.com/office/powerpoint/2010/main" val="2042811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2576</TotalTime>
  <Words>3382</Words>
  <Application>Microsoft Office PowerPoint</Application>
  <PresentationFormat>Widescreen</PresentationFormat>
  <Paragraphs>474</Paragraphs>
  <Slides>82</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90" baseType="lpstr">
      <vt:lpstr>Arial</vt:lpstr>
      <vt:lpstr>Calibri</vt:lpstr>
      <vt:lpstr>Times New Roman</vt:lpstr>
      <vt:lpstr>Wingdings</vt:lpstr>
      <vt:lpstr>Wingdings 3</vt:lpstr>
      <vt:lpstr>Office Theme</vt:lpstr>
      <vt:lpstr>1_Office Theme</vt:lpstr>
      <vt:lpstr>Document</vt:lpstr>
      <vt:lpstr>Psychosomatic Medicine</vt:lpstr>
      <vt:lpstr>PowerPoint Presentation</vt:lpstr>
      <vt:lpstr>The Stress Model</vt:lpstr>
      <vt:lpstr>Endocrine Responses to Stress </vt:lpstr>
      <vt:lpstr>Symptom Formation</vt:lpstr>
      <vt:lpstr>Symptom Formation</vt:lpstr>
      <vt:lpstr>PowerPoint Presentation</vt:lpstr>
      <vt:lpstr>PowerPoint Presentation</vt:lpstr>
      <vt:lpstr>Reductionist Attitude</vt:lpstr>
      <vt:lpstr>American Attitude</vt:lpstr>
      <vt:lpstr>European Attitude </vt:lpstr>
      <vt:lpstr>Territory</vt:lpstr>
      <vt:lpstr>Clinical Problems in Psychosomatic Medicine</vt:lpstr>
      <vt:lpstr>Clinical Problems in Psychosomatic Medicine</vt:lpstr>
      <vt:lpstr>Clinical Problems in Psychosomatic Medicine</vt:lpstr>
      <vt:lpstr>Territory of Psychosomatic Medicine</vt:lpstr>
      <vt:lpstr>Psychological Factors Affecting Medical Condition</vt:lpstr>
      <vt:lpstr>Psychological Factors Affecting Medical Condition</vt:lpstr>
      <vt:lpstr>Psychological Factors Affecting Medical Condition</vt:lpstr>
      <vt:lpstr>Psychological Factors Affecting Medical Condition</vt:lpstr>
      <vt:lpstr>Psychological Factors Affecting Medical Condition</vt:lpstr>
      <vt:lpstr>Psychosocial Needs to Patients and Families</vt:lpstr>
      <vt:lpstr>Psychosocial Needs to Patients and Families</vt:lpstr>
      <vt:lpstr>Stages from Awareness of Fatal Prognosis to Actual Death</vt:lpstr>
      <vt:lpstr>PowerPoint Presentation</vt:lpstr>
      <vt:lpstr>PowerPoint Presentation</vt:lpstr>
      <vt:lpstr>Prototypical ways of giving bad news (Brewin, 1991)</vt:lpstr>
      <vt:lpstr>Prototypical ways of giving bad news (Brewin, 1991)</vt:lpstr>
      <vt:lpstr>Prototypical ways of giving bad news (Brewin, 1991)</vt:lpstr>
      <vt:lpstr>Prototypical ways of giving bad news (Friedrichsen, 2000)</vt:lpstr>
      <vt:lpstr>Prototypical ways of giving bad news (Friedrichsen, 2000)</vt:lpstr>
      <vt:lpstr>Prototypical ways of giving bad news (Friedrichsen, 2000)</vt:lpstr>
      <vt:lpstr>Treatments in Psychosomatic Medicine</vt:lpstr>
      <vt:lpstr>Psychosocial Interventions</vt:lpstr>
      <vt:lpstr>Psychosocial Interventions</vt:lpstr>
      <vt:lpstr>Clinical Outcomes</vt:lpstr>
      <vt:lpstr>Core Competences for Psychosomatic Care</vt:lpstr>
      <vt:lpstr>Core Competences for Psychosomatic Care</vt:lpstr>
      <vt:lpstr>PowerPoint Presentation</vt:lpstr>
      <vt:lpstr>Clinical Problems in Psychosomatic Medicine</vt:lpstr>
      <vt:lpstr>PowerPoint Presentation</vt:lpstr>
      <vt:lpstr>Functional Syndromes</vt:lpstr>
      <vt:lpstr>PowerPoint Presentation</vt:lpstr>
      <vt:lpstr>DSM-5 Classification Somatic symptom and related disorders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Functional Syndromes</vt:lpstr>
      <vt:lpstr>Functional Syndromes</vt:lpstr>
      <vt:lpstr>Functional Syndromes</vt:lpstr>
      <vt:lpstr>Functional Syndromes</vt:lpstr>
      <vt:lpstr>Principles of Treatment</vt:lpstr>
      <vt:lpstr>Principles of Treatment</vt:lpstr>
      <vt:lpstr>Principles of Treatment</vt:lpstr>
      <vt:lpstr>  Initial steps</vt:lpstr>
      <vt:lpstr>Principles of Treatment</vt:lpstr>
      <vt:lpstr>Approach to patients</vt:lpstr>
      <vt:lpstr>Principles of Treatment</vt:lpstr>
      <vt:lpstr>Principles of Treatment</vt:lpstr>
      <vt:lpstr>Principles of Treatment</vt:lpstr>
      <vt:lpstr>Management</vt:lpstr>
      <vt:lpstr>General Therapeutic Approach</vt:lpstr>
      <vt:lpstr>General Therapeutic Approach</vt:lpstr>
      <vt:lpstr>General Therapeutic Approach</vt:lpstr>
      <vt:lpstr>General Therapeutic Approach</vt:lpstr>
      <vt:lpstr>General Therapeutic Approach</vt:lpstr>
      <vt:lpstr>General Therapeutic Approach</vt:lpstr>
      <vt:lpstr>Psychotherapy</vt:lpstr>
      <vt:lpstr>Psychotherapy</vt:lpstr>
      <vt:lpstr>Rehabilitative Techniques</vt:lpstr>
      <vt:lpstr>Rehabilitative Techniques</vt:lpstr>
      <vt:lpstr>Functional Neurological Symptom Disorder</vt:lpstr>
      <vt:lpstr>Functional Neurological Symptom Disorder</vt:lpstr>
      <vt:lpstr>PowerPoint Presentation</vt:lpstr>
      <vt:lpstr>PowerPoint Presentation</vt:lpstr>
      <vt:lpstr>PowerPoint Presentation</vt:lpstr>
      <vt:lpstr>PowerPoint Presentation</vt:lpstr>
      <vt:lpstr>PowerPoint Presentation</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KPS</dc:creator>
  <cp:lastModifiedBy>Mohammad Reza Sharbafchi</cp:lastModifiedBy>
  <cp:revision>152</cp:revision>
  <dcterms:created xsi:type="dcterms:W3CDTF">2018-04-17T03:47:10Z</dcterms:created>
  <dcterms:modified xsi:type="dcterms:W3CDTF">2024-01-10T16:27:49Z</dcterms:modified>
</cp:coreProperties>
</file>