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5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a-IR" dirty="0">
                <a:solidFill>
                  <a:schemeClr val="accent5"/>
                </a:solidFill>
              </a:rPr>
              <a:t>بررسی شکایات شش ماهه اول  سال 1401 بر اساس موضوع شکایت</a:t>
            </a:r>
          </a:p>
        </c:rich>
      </c:tx>
      <c:layout>
        <c:manualLayout>
          <c:xMode val="edge"/>
          <c:yMode val="edge"/>
          <c:x val="0.14639647299709038"/>
          <c:y val="1.87025131502045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تعداد شکایات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Sheet1!$A$2:$A$13</c:f>
              <c:strCache>
                <c:ptCount val="12"/>
                <c:pt idx="0">
                  <c:v>تعرفه خدمات درمانی</c:v>
                </c:pt>
                <c:pt idx="1">
                  <c:v>قصور پزشکی و عملکرد کادر درمان</c:v>
                </c:pt>
                <c:pt idx="2">
                  <c:v>نحوه برخورد کادر درمان</c:v>
                </c:pt>
                <c:pt idx="3">
                  <c:v>زیر میزی</c:v>
                </c:pt>
                <c:pt idx="4">
                  <c:v>ارجاع بیمار به مراکز خصوصی</c:v>
                </c:pt>
                <c:pt idx="5">
                  <c:v>ارجاع همراه بیمار جهت تهیه تجهیزات و دارو به خارج از مرکز </c:v>
                </c:pt>
                <c:pt idx="6">
                  <c:v>کنسل شدن عمل جراحی</c:v>
                </c:pt>
                <c:pt idx="7">
                  <c:v>تأخیر در گرفتن خدمات درمانی</c:v>
                </c:pt>
                <c:pt idx="8">
                  <c:v>سامانه نوبت دهی درمانگاه بیمارستان</c:v>
                </c:pt>
                <c:pt idx="9">
                  <c:v>عدم حضور به موقع پزشک بر بالین بیمار</c:v>
                </c:pt>
                <c:pt idx="10">
                  <c:v>عدم حضور به موقع پزشک در درمانگاه</c:v>
                </c:pt>
                <c:pt idx="11">
                  <c:v>اعزام و انتقال بیمار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5</c:v>
                </c:pt>
                <c:pt idx="3">
                  <c:v>8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4</c:v>
                </c:pt>
                <c:pt idx="10">
                  <c:v>8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C6-4545-9473-BEF62A62B1C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8343680"/>
        <c:axId val="108345216"/>
      </c:barChart>
      <c:catAx>
        <c:axId val="10834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345216"/>
        <c:crosses val="autoZero"/>
        <c:auto val="1"/>
        <c:lblAlgn val="ctr"/>
        <c:lblOffset val="100"/>
        <c:noMultiLvlLbl val="0"/>
      </c:catAx>
      <c:valAx>
        <c:axId val="1083452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834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2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586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941055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81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458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30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98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8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9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6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9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0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2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46256" y="1633825"/>
            <a:ext cx="7766936" cy="1646302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رسیدگی به شکایات بیماران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663821" y="4284617"/>
            <a:ext cx="7766936" cy="1320315"/>
          </a:xfrm>
        </p:spPr>
        <p:txBody>
          <a:bodyPr>
            <a:normAutofit/>
          </a:bodyPr>
          <a:lstStyle/>
          <a:p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معاونت درمان</a:t>
            </a:r>
          </a:p>
          <a:p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فاطمه خیّر کارشناس رسیدگی به شکایات</a:t>
            </a:r>
          </a:p>
          <a:p>
            <a:r>
              <a:rPr lang="fa-IR" sz="2000" dirty="0" smtClean="0">
                <a:solidFill>
                  <a:schemeClr val="tx1"/>
                </a:solidFill>
              </a:rPr>
              <a:t>پاییز 1401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13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نکته قابل تأمل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هر شکایت شفاهی= 4 بیمار ناراضی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هر شکایت کتبی= 100 شکایت شفاهی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هر شکایت کتبی= 400 بیمار ناراضی</a:t>
            </a:r>
            <a:endParaRPr lang="en-US" sz="24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7829"/>
            <a:ext cx="4501662" cy="312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2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بیمارستان باید چه اقدامی انجام دهد؟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400" dirty="0" smtClean="0">
                <a:cs typeface="B Titr" panose="00000700000000000000" pitchFamily="2" charset="-78"/>
              </a:rPr>
              <a:t>طراحی نظام کارآمد رسیدگی به شکایات در بیمارستان و عملیاتی کردن در 3 گام</a:t>
            </a:r>
            <a:endParaRPr lang="en-US" sz="44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5225"/>
            <a:ext cx="2546252" cy="28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88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" y="609600"/>
            <a:ext cx="9718766" cy="1320800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گام اول: نحوه رسیدگی به شکایات انتقادات و پیشنهادات در معرض دید مراجعین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تعییین </a:t>
            </a:r>
            <a:r>
              <a:rPr lang="fa-IR" sz="2400" dirty="0" smtClean="0">
                <a:solidFill>
                  <a:schemeClr val="accent5"/>
                </a:solidFill>
                <a:cs typeface="B Titr" panose="00000700000000000000" pitchFamily="2" charset="-78"/>
              </a:rPr>
              <a:t>صاحبان فرآیند </a:t>
            </a:r>
            <a:r>
              <a:rPr lang="fa-IR" sz="2400" dirty="0" smtClean="0">
                <a:cs typeface="B Titr" panose="00000700000000000000" pitchFamily="2" charset="-78"/>
              </a:rPr>
              <a:t>و محل بررسی شکایت (</a:t>
            </a:r>
            <a:r>
              <a:rPr lang="fa-IR" sz="1600" dirty="0" smtClean="0">
                <a:cs typeface="B Titr" panose="00000700000000000000" pitchFamily="2" charset="-78"/>
              </a:rPr>
              <a:t>دفتر بهبود کیفیت، دفتر رسیدگی به شکایات، دفتر پیگیری امور بیماران...)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تدوین و نصب فرآیند در محل </a:t>
            </a:r>
            <a:r>
              <a:rPr lang="fa-IR" sz="2400" dirty="0" smtClean="0">
                <a:cs typeface="B Titr" panose="00000700000000000000" pitchFamily="2" charset="-78"/>
              </a:rPr>
              <a:t>مناسب</a:t>
            </a:r>
            <a:r>
              <a:rPr lang="en-US" sz="2400" dirty="0" smtClean="0">
                <a:cs typeface="B Titr" panose="00000700000000000000" pitchFamily="2" charset="-78"/>
              </a:rPr>
              <a:t> </a:t>
            </a:r>
            <a:endParaRPr lang="fa-IR" sz="2400" dirty="0" smtClean="0"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آگاهی کارکنان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انطباق عملکرد</a:t>
            </a:r>
            <a:endParaRPr lang="en-US" sz="24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4893"/>
            <a:ext cx="4487594" cy="376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نحوه رسیدگی به شکایات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ثبت شکایت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 ارائه کد رهگیری به شاکی</a:t>
            </a: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اولویت بندی </a:t>
            </a:r>
            <a:r>
              <a:rPr lang="fa-IR" sz="2400" dirty="0" smtClean="0">
                <a:cs typeface="B Titr" panose="00000700000000000000" pitchFamily="2" charset="-78"/>
              </a:rPr>
              <a:t>شکایت</a:t>
            </a:r>
            <a:r>
              <a:rPr lang="fa-IR" sz="1400" dirty="0" smtClean="0">
                <a:cs typeface="B Titr" panose="00000700000000000000" pitchFamily="2" charset="-78"/>
              </a:rPr>
              <a:t>(آنی،فوری،اولویت اول،در اولین فرصت)</a:t>
            </a:r>
            <a:endParaRPr lang="fa-IR" sz="1400" dirty="0" smtClean="0"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بررسی و تحلیل ریشه ای شکایت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6834"/>
            <a:ext cx="3810260" cy="31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2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گام دوم:رسیدگی به کلیه شکایات و ارائه بازخورد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011" y="1794829"/>
            <a:ext cx="8596668" cy="388077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ارائه گزارش تحلیلی و جمع بندی نتایج و طرح در کمیته پایش سنجش کیفیت و اخلاق بالینی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بررسی گزارش تحلیلی در کمیتهپایش و بازخورد نتایجبه حوزه مدیریتی و بازنگری برنامه بهبود کیفیت 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ارائه پیشنهادات اصلاحی در برنامه بهبود کیفیت با نظر به نتایج تحلیلی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شناسایی موارد منجر به خسارت و جبران خسارت توسط تیم رهبری و مدیریت </a:t>
            </a:r>
            <a:endParaRPr lang="en-US" sz="2000" dirty="0"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0302"/>
            <a:ext cx="6654018" cy="178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00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گام سوم: دفتر پیگیری امور بیماران با رویکرد پیشگیری از بروز شکایت و نارضایتی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شناسایی موارد امور بیماران که نیازمند پیگیری برای تسهیل و روان سازی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بازدید میدانی و بررسی روند مراقبت و درمان بیماران و شناسایی مشکلات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کنترل فرایندهای اصلی و خدمات ارائه شده به بیمار از نظر زمان دسترسی و مدت انتظار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ایجاد سامانه مشاوره و پیگیری امور درمان و ارتباط با پزشکان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7766"/>
            <a:ext cx="2616591" cy="275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8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رسیدگی به شکایات در حوزه معاونت درمان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Titr" pitchFamily="2" charset="-78"/>
              </a:rPr>
              <a:t>شکایات سامانه 190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Titr" pitchFamily="2" charset="-78"/>
              </a:rPr>
              <a:t>شکایات کتبی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cs typeface="B Titr" pitchFamily="2" charset="-78"/>
              </a:rPr>
              <a:t>ارائه شکایت از سازمانهای دیگر (دانشگاه، اداره بازرسی دانشگاه، وزارت بهداشت، دادگاه، نظام پزشکی</a:t>
            </a:r>
          </a:p>
        </p:txBody>
      </p:sp>
    </p:spTree>
    <p:extLst>
      <p:ext uri="{BB962C8B-B14F-4D97-AF65-F5344CB8AC3E}">
        <p14:creationId xmlns:p14="http://schemas.microsoft.com/office/powerpoint/2010/main" val="937182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502021"/>
              </p:ext>
            </p:extLst>
          </p:nvPr>
        </p:nvGraphicFramePr>
        <p:xfrm>
          <a:off x="677862" y="609600"/>
          <a:ext cx="9732229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90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dirty="0" smtClean="0"/>
              <a:t>سپاس </a:t>
            </a:r>
            <a:r>
              <a:rPr lang="fa-IR" smtClean="0"/>
              <a:t>از صبر حوصله شما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4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  <a:t/>
            </a:r>
            <a:br>
              <a:rPr lang="fa-IR" sz="28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</a:br>
            <a:r>
              <a:rPr lang="fa-IR" sz="5300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B Titr" panose="00000700000000000000" pitchFamily="2" charset="-78"/>
              </a:rPr>
              <a:t>اهداف</a:t>
            </a:r>
            <a: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  <a:t/>
            </a:r>
            <a:br>
              <a:rPr lang="fa-IR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تغییر نگرش نسبت به نحوه رسیدگی به شکایات</a:t>
            </a:r>
          </a:p>
          <a:p>
            <a:pPr marL="0" indent="0" algn="r" rtl="1">
              <a:buNone/>
            </a:pPr>
            <a:endParaRPr lang="fa-IR" sz="2800" dirty="0">
              <a:cs typeface="B Compset" panose="00000400000000000000" pitchFamily="2" charset="-78"/>
            </a:endParaRPr>
          </a:p>
          <a:p>
            <a:pPr algn="r" rtl="1"/>
            <a:r>
              <a:rPr lang="fa-IR" sz="2800" dirty="0" smtClean="0">
                <a:cs typeface="B Titr" panose="00000700000000000000" pitchFamily="2" charset="-78"/>
              </a:rPr>
              <a:t>همکاری و هماهنگی در ایجاد نظام جامع و کارآمد رسیدگی به شکایات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6787"/>
            <a:ext cx="3149078" cy="28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0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/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الزام رسیدگی به شکایات بیماران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800" dirty="0" smtClean="0">
                <a:cs typeface="B Titr" pitchFamily="2" charset="-78"/>
              </a:rPr>
              <a:t>حقوقی</a:t>
            </a:r>
          </a:p>
          <a:p>
            <a:pPr algn="r" rtl="1">
              <a:lnSpc>
                <a:spcPct val="200000"/>
              </a:lnSpc>
            </a:pPr>
            <a:r>
              <a:rPr lang="fa-IR" sz="2800" dirty="0" smtClean="0">
                <a:cs typeface="B Titr" pitchFamily="2" charset="-78"/>
              </a:rPr>
              <a:t>اجرای استانداردهای اعتبار بخشی</a:t>
            </a:r>
          </a:p>
          <a:p>
            <a:pPr algn="r" rtl="1">
              <a:lnSpc>
                <a:spcPct val="200000"/>
              </a:lnSpc>
            </a:pPr>
            <a:r>
              <a:rPr lang="fa-IR" sz="2800" dirty="0" smtClean="0">
                <a:cs typeface="B Titr" pitchFamily="2" charset="-78"/>
              </a:rPr>
              <a:t>مشتری مداری</a:t>
            </a:r>
          </a:p>
          <a:p>
            <a:pPr algn="r" rtl="1">
              <a:lnSpc>
                <a:spcPct val="200000"/>
              </a:lnSpc>
            </a:pPr>
            <a:r>
              <a:rPr lang="fa-IR" sz="2800" dirty="0" smtClean="0">
                <a:cs typeface="B Titr" pitchFamily="2" charset="-78"/>
              </a:rPr>
              <a:t>تعهد به افزایش کیفیت خدمات درمانی</a:t>
            </a:r>
            <a:endParaRPr lang="en-US" sz="2800" dirty="0"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2" y="2160589"/>
            <a:ext cx="3570996" cy="27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0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094" y="65532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الزام حقوقی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منشور اخلاقی بیمار </a:t>
            </a:r>
          </a:p>
          <a:p>
            <a:pPr algn="r" rtl="1"/>
            <a:endParaRPr lang="fa-IR" dirty="0">
              <a:cs typeface="B Titr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Titr" pitchFamily="2" charset="-78"/>
            </a:endParaRPr>
          </a:p>
          <a:p>
            <a:pPr algn="r" rtl="1"/>
            <a:endParaRPr lang="fa-IR" dirty="0" smtClean="0">
              <a:cs typeface="B Titr" pitchFamily="2" charset="-78"/>
            </a:endParaRPr>
          </a:p>
          <a:p>
            <a:pPr algn="r" rtl="1"/>
            <a:r>
              <a:rPr lang="fa-IR" sz="3600" dirty="0" smtClean="0">
                <a:cs typeface="B Titr" pitchFamily="2" charset="-78"/>
              </a:rPr>
              <a:t>منشور حقوق بیمار </a:t>
            </a:r>
            <a:endParaRPr lang="en-US" sz="3600" dirty="0"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1772530"/>
            <a:ext cx="3882683" cy="378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0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منشور حقوق بیمار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000" dirty="0"/>
              <a:t>دریافت مطلوب خدمات سلامت حق بیمار است</a:t>
            </a:r>
          </a:p>
          <a:p>
            <a:pPr algn="r" rtl="1"/>
            <a:r>
              <a:rPr lang="fa-IR" sz="2000" dirty="0" smtClean="0"/>
              <a:t>اطلاعات باید به نحوی مطلوب و به میزان کافی در اختیار بیمار قرار بگیرد</a:t>
            </a:r>
          </a:p>
          <a:p>
            <a:pPr algn="r" rtl="1"/>
            <a:r>
              <a:rPr lang="fa-IR" sz="2000" dirty="0" smtClean="0"/>
              <a:t>حق انتخاب و تصمیم </a:t>
            </a:r>
            <a:r>
              <a:rPr lang="fa-IR" sz="2000" dirty="0"/>
              <a:t>گیری آزادانه </a:t>
            </a:r>
            <a:r>
              <a:rPr lang="fa-IR" sz="2000" dirty="0" smtClean="0"/>
              <a:t>بیمار در دریافت خدمات سلامت باید محترم شمرده شود</a:t>
            </a:r>
          </a:p>
          <a:p>
            <a:pPr algn="r" rtl="1"/>
            <a:r>
              <a:rPr lang="fa-IR" sz="2000" dirty="0" smtClean="0"/>
              <a:t>ارائه خدمات سلامت باید مبتنی بر احترام به حریم خصوصی بیمار و رعایت اصل رازداری باشد</a:t>
            </a:r>
          </a:p>
          <a:p>
            <a:pPr algn="r" rtl="1"/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دسترسی به نظام کارآمد رسیدگی به شکایات حق بیمار است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839286"/>
            <a:ext cx="4035343" cy="180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6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 rtl="1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fa-IR" sz="2800" dirty="0" smtClean="0">
                <a:solidFill>
                  <a:srgbClr val="FF0000"/>
                </a:solidFill>
                <a:ea typeface="+mn-ea"/>
                <a:cs typeface="B Titr" panose="00000700000000000000" pitchFamily="2" charset="-78"/>
              </a:rPr>
              <a:t/>
            </a:r>
            <a:br>
              <a:rPr lang="fa-IR" sz="2800" dirty="0" smtClean="0">
                <a:solidFill>
                  <a:srgbClr val="FF0000"/>
                </a:solidFill>
                <a:ea typeface="+mn-ea"/>
                <a:cs typeface="B Titr" panose="00000700000000000000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ea typeface="+mn-ea"/>
                <a:cs typeface="B Titr" panose="00000700000000000000" pitchFamily="2" charset="-78"/>
              </a:rPr>
              <a:t>دسترسی </a:t>
            </a:r>
            <a:r>
              <a:rPr lang="fa-IR" sz="2800" dirty="0">
                <a:solidFill>
                  <a:srgbClr val="FF0000"/>
                </a:solidFill>
                <a:ea typeface="+mn-ea"/>
                <a:cs typeface="B Titr" panose="00000700000000000000" pitchFamily="2" charset="-78"/>
              </a:rPr>
              <a:t>به نظام کارآمد رسیدگی به شکایات حق بیمار است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بیمار حق دارد در صورت ادعای نقض حقوق خود بدون اختلال در کیفیت دریافت خدمات سلامت به مقامات ذی صلاح شکایت کند</a:t>
            </a:r>
          </a:p>
          <a:p>
            <a:pPr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بیماران حق دارند از نحوه رسیدگی و نتایج شکایات خود آگاه شوند</a:t>
            </a:r>
          </a:p>
          <a:p>
            <a:pPr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خسارت ناشی از خطای ارائه کنندگان خدمات سلامت باید پس از رسیدگی و اثبات مطابق مقررات در کوتاهترین زمان ممکن جبران شود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306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الزام اجرای استاندارد های اعتبار بخشی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400" dirty="0" smtClean="0">
              <a:cs typeface="B Titr" panose="00000700000000000000" pitchFamily="2" charset="-78"/>
            </a:endParaRPr>
          </a:p>
          <a:p>
            <a:pPr marL="0" indent="0" algn="ctr" rtl="1">
              <a:buNone/>
            </a:pPr>
            <a:r>
              <a:rPr lang="fa-IR" sz="2400" dirty="0" smtClean="0">
                <a:cs typeface="B Titr" panose="00000700000000000000" pitchFamily="2" charset="-78"/>
              </a:rPr>
              <a:t>یک استاندارد و سه سنجه سطح 1، 2، 3 </a:t>
            </a:r>
            <a:endParaRPr lang="en-US" sz="24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32517"/>
            <a:ext cx="3348111" cy="342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9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anose="00000700000000000000" pitchFamily="2" charset="-78"/>
              </a:rPr>
              <a:t>الزام مشتری مداری</a:t>
            </a: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هزینه جذب یک مشتری جدید 5 تا 11 برابر نگهداری یک مشتری قدیمی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ضرر و زیان از دست دادن یک مشتری در حکم فرار 100 مشتری دیگر است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رضایت بیمار پیش شرط تمام موفقیت های بعدی سازمان است </a:t>
            </a:r>
          </a:p>
          <a:p>
            <a:pPr algn="r" rtl="1">
              <a:lnSpc>
                <a:spcPct val="200000"/>
              </a:lnSpc>
            </a:pPr>
            <a:r>
              <a:rPr lang="fa-IR" dirty="0" smtClean="0">
                <a:cs typeface="B Titr" panose="00000700000000000000" pitchFamily="2" charset="-78"/>
              </a:rPr>
              <a:t>مهمترین اولویت مدیریتی هر بیمارستان و مرکز درمانی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0992"/>
            <a:ext cx="4023360" cy="332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0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الزام تعهد به.....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3600" dirty="0" smtClean="0">
                <a:cs typeface="B Titr" panose="00000700000000000000" pitchFamily="2" charset="-78"/>
              </a:rPr>
              <a:t>افزایش کیفیت خدمات درمانی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693721"/>
            <a:ext cx="4907540" cy="257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98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545</Words>
  <Application>Microsoft Office PowerPoint</Application>
  <PresentationFormat>Custom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رسیدگی به شکایات بیماران</vt:lpstr>
      <vt:lpstr> اهداف </vt:lpstr>
      <vt:lpstr> الزام رسیدگی به شکایات بیماران</vt:lpstr>
      <vt:lpstr>الزام حقوقی</vt:lpstr>
      <vt:lpstr>منشور حقوق بیمار</vt:lpstr>
      <vt:lpstr> دسترسی به نظام کارآمد رسیدگی به شکایات حق بیمار است</vt:lpstr>
      <vt:lpstr>الزام اجرای استاندارد های اعتبار بخشی</vt:lpstr>
      <vt:lpstr>الزام مشتری مداری</vt:lpstr>
      <vt:lpstr>الزام تعهد به.....</vt:lpstr>
      <vt:lpstr>نکته قابل تأمل</vt:lpstr>
      <vt:lpstr>بیمارستان باید چه اقدامی انجام دهد؟</vt:lpstr>
      <vt:lpstr>گام اول: نحوه رسیدگی به شکایات انتقادات و پیشنهادات در معرض دید مراجعین</vt:lpstr>
      <vt:lpstr>نحوه رسیدگی به شکایات</vt:lpstr>
      <vt:lpstr>گام دوم:رسیدگی به کلیه شکایات و ارائه بازخورد</vt:lpstr>
      <vt:lpstr>گام سوم: دفتر پیگیری امور بیماران با رویکرد پیشگیری از بروز شکایت و نارضایتی</vt:lpstr>
      <vt:lpstr>رسیدگی به شکایات در حوزه معاونت درمان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رسیدگی به شکایات</dc:title>
  <dc:creator>Green</dc:creator>
  <cp:lastModifiedBy>Windows User</cp:lastModifiedBy>
  <cp:revision>27</cp:revision>
  <dcterms:created xsi:type="dcterms:W3CDTF">2022-10-21T12:26:53Z</dcterms:created>
  <dcterms:modified xsi:type="dcterms:W3CDTF">2022-10-26T05:26:54Z</dcterms:modified>
</cp:coreProperties>
</file>