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7" r:id="rId1"/>
  </p:sldMasterIdLst>
  <p:notesMasterIdLst>
    <p:notesMasterId r:id="rId43"/>
  </p:notesMasterIdLst>
  <p:sldIdLst>
    <p:sldId id="256" r:id="rId2"/>
    <p:sldId id="490" r:id="rId3"/>
    <p:sldId id="257" r:id="rId4"/>
    <p:sldId id="258" r:id="rId5"/>
    <p:sldId id="410" r:id="rId6"/>
    <p:sldId id="455" r:id="rId7"/>
    <p:sldId id="456" r:id="rId8"/>
    <p:sldId id="457" r:id="rId9"/>
    <p:sldId id="458" r:id="rId10"/>
    <p:sldId id="459" r:id="rId11"/>
    <p:sldId id="460" r:id="rId12"/>
    <p:sldId id="461" r:id="rId13"/>
    <p:sldId id="462" r:id="rId14"/>
    <p:sldId id="463" r:id="rId15"/>
    <p:sldId id="411" r:id="rId16"/>
    <p:sldId id="464" r:id="rId17"/>
    <p:sldId id="465" r:id="rId18"/>
    <p:sldId id="466" r:id="rId19"/>
    <p:sldId id="467" r:id="rId20"/>
    <p:sldId id="468" r:id="rId21"/>
    <p:sldId id="469" r:id="rId22"/>
    <p:sldId id="470" r:id="rId23"/>
    <p:sldId id="471" r:id="rId24"/>
    <p:sldId id="472" r:id="rId25"/>
    <p:sldId id="473" r:id="rId26"/>
    <p:sldId id="474" r:id="rId27"/>
    <p:sldId id="475" r:id="rId28"/>
    <p:sldId id="476" r:id="rId29"/>
    <p:sldId id="477" r:id="rId30"/>
    <p:sldId id="478" r:id="rId31"/>
    <p:sldId id="479" r:id="rId32"/>
    <p:sldId id="480" r:id="rId33"/>
    <p:sldId id="481" r:id="rId34"/>
    <p:sldId id="488" r:id="rId35"/>
    <p:sldId id="489" r:id="rId36"/>
    <p:sldId id="482" r:id="rId37"/>
    <p:sldId id="483" r:id="rId38"/>
    <p:sldId id="484" r:id="rId39"/>
    <p:sldId id="485" r:id="rId40"/>
    <p:sldId id="486" r:id="rId41"/>
    <p:sldId id="491" r:id="rId4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46A9CC29-8271-4A47-BA0D-7BA4956744DC}">
          <p14:sldIdLst>
            <p14:sldId id="256"/>
            <p14:sldId id="490"/>
            <p14:sldId id="257"/>
            <p14:sldId id="258"/>
            <p14:sldId id="410"/>
            <p14:sldId id="455"/>
            <p14:sldId id="456"/>
            <p14:sldId id="457"/>
            <p14:sldId id="458"/>
            <p14:sldId id="459"/>
            <p14:sldId id="460"/>
            <p14:sldId id="461"/>
            <p14:sldId id="462"/>
            <p14:sldId id="463"/>
            <p14:sldId id="411"/>
            <p14:sldId id="464"/>
            <p14:sldId id="465"/>
            <p14:sldId id="466"/>
            <p14:sldId id="467"/>
            <p14:sldId id="468"/>
            <p14:sldId id="469"/>
            <p14:sldId id="470"/>
            <p14:sldId id="471"/>
            <p14:sldId id="472"/>
            <p14:sldId id="473"/>
            <p14:sldId id="474"/>
            <p14:sldId id="475"/>
            <p14:sldId id="476"/>
            <p14:sldId id="477"/>
            <p14:sldId id="478"/>
            <p14:sldId id="479"/>
            <p14:sldId id="480"/>
            <p14:sldId id="481"/>
            <p14:sldId id="488"/>
            <p14:sldId id="489"/>
          </p14:sldIdLst>
        </p14:section>
        <p14:section name="htn" id="{A140606F-BC32-430C-95C0-770890EFDBE9}">
          <p14:sldIdLst>
            <p14:sldId id="482"/>
            <p14:sldId id="483"/>
            <p14:sldId id="484"/>
            <p14:sldId id="485"/>
            <p14:sldId id="486"/>
            <p14:sldId id="491"/>
          </p14:sldIdLst>
        </p14:section>
      </p14:sectionLst>
    </p:ext>
    <p:ext uri="{EFAFB233-063F-42B5-8137-9DF3F51BA10A}">
      <p15:sldGuideLst xmlns:p15="http://schemas.microsoft.com/office/powerpoint/2012/main">
        <p15:guide id="1" orient="horz" pos="2160" userDrawn="1">
          <p15:clr>
            <a:srgbClr val="A4A3A4"/>
          </p15:clr>
        </p15:guide>
        <p15:guide id="2" pos="381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368" autoAdjust="0"/>
    <p:restoredTop sz="94660"/>
  </p:normalViewPr>
  <p:slideViewPr>
    <p:cSldViewPr snapToGrid="0" showGuides="1">
      <p:cViewPr varScale="1">
        <p:scale>
          <a:sx n="82" d="100"/>
          <a:sy n="82" d="100"/>
        </p:scale>
        <p:origin x="701" y="67"/>
      </p:cViewPr>
      <p:guideLst>
        <p:guide orient="horz" pos="2160"/>
        <p:guide pos="381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E4A768-2C57-47C9-9297-F3F7AD1B7FE2}" type="datetimeFigureOut">
              <a:rPr lang="en-US" smtClean="0"/>
              <a:t>10/16/2024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2E071DD-6BC0-464A-AF36-A219CEEAC983}" type="slidenum">
              <a:rPr lang="en-US" smtClean="0"/>
              <a:t>‹#›</a:t>
            </a:fld>
            <a:endParaRPr lang="en-US"/>
          </a:p>
        </p:txBody>
      </p:sp>
    </p:spTree>
    <p:extLst>
      <p:ext uri="{BB962C8B-B14F-4D97-AF65-F5344CB8AC3E}">
        <p14:creationId xmlns:p14="http://schemas.microsoft.com/office/powerpoint/2010/main" val="19252975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2E071DD-6BC0-464A-AF36-A219CEEAC983}" type="slidenum">
              <a:rPr lang="en-US" smtClean="0"/>
              <a:t>3</a:t>
            </a:fld>
            <a:endParaRPr lang="en-US"/>
          </a:p>
        </p:txBody>
      </p:sp>
    </p:spTree>
    <p:extLst>
      <p:ext uri="{BB962C8B-B14F-4D97-AF65-F5344CB8AC3E}">
        <p14:creationId xmlns:p14="http://schemas.microsoft.com/office/powerpoint/2010/main" val="8913665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EAE6F9C-594A-462A-95D3-949154E2ACC1}" type="datetime1">
              <a:rPr lang="en-US" smtClean="0"/>
              <a:t>10/16/2024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07817A-143A-4CFE-A4F0-60ED38DDB8AF}" type="slidenum">
              <a:rPr lang="en-US" smtClean="0"/>
              <a:t>‹#›</a:t>
            </a:fld>
            <a:endParaRPr lang="en-US"/>
          </a:p>
        </p:txBody>
      </p:sp>
    </p:spTree>
    <p:extLst>
      <p:ext uri="{BB962C8B-B14F-4D97-AF65-F5344CB8AC3E}">
        <p14:creationId xmlns:p14="http://schemas.microsoft.com/office/powerpoint/2010/main" val="29007543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0BD061F-30B0-4B73-87AE-0562AD7FAFF6}" type="datetime1">
              <a:rPr lang="en-US" smtClean="0"/>
              <a:t>10/16/2024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07817A-143A-4CFE-A4F0-60ED38DDB8AF}" type="slidenum">
              <a:rPr lang="en-US" smtClean="0"/>
              <a:t>‹#›</a:t>
            </a:fld>
            <a:endParaRPr lang="en-US"/>
          </a:p>
        </p:txBody>
      </p:sp>
    </p:spTree>
    <p:extLst>
      <p:ext uri="{BB962C8B-B14F-4D97-AF65-F5344CB8AC3E}">
        <p14:creationId xmlns:p14="http://schemas.microsoft.com/office/powerpoint/2010/main" val="3933554049"/>
      </p:ext>
    </p:extLst>
  </p:cSld>
  <p:clrMapOvr>
    <a:masterClrMapping/>
  </p:clrMapOvr>
  <p:hf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0BD061F-30B0-4B73-87AE-0562AD7FAFF6}" type="datetime1">
              <a:rPr lang="en-US" smtClean="0"/>
              <a:t>10/16/2024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07817A-143A-4CFE-A4F0-60ED38DDB8AF}" type="slidenum">
              <a:rPr lang="en-US" smtClean="0"/>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1404222701"/>
      </p:ext>
    </p:extLst>
  </p:cSld>
  <p:clrMapOvr>
    <a:masterClrMapping/>
  </p:clrMapOvr>
  <p:hf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0BD061F-30B0-4B73-87AE-0562AD7FAFF6}" type="datetime1">
              <a:rPr lang="en-US" smtClean="0"/>
              <a:t>10/16/2024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07817A-143A-4CFE-A4F0-60ED38DDB8AF}" type="slidenum">
              <a:rPr lang="en-US" smtClean="0"/>
              <a:t>‹#›</a:t>
            </a:fld>
            <a:endParaRPr lang="en-US"/>
          </a:p>
        </p:txBody>
      </p:sp>
    </p:spTree>
    <p:extLst>
      <p:ext uri="{BB962C8B-B14F-4D97-AF65-F5344CB8AC3E}">
        <p14:creationId xmlns:p14="http://schemas.microsoft.com/office/powerpoint/2010/main" val="3672319858"/>
      </p:ext>
    </p:extLst>
  </p:cSld>
  <p:clrMapOvr>
    <a:masterClrMapping/>
  </p:clrMapOvr>
  <p:hf hdr="0" ftr="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0BD061F-30B0-4B73-87AE-0562AD7FAFF6}" type="datetime1">
              <a:rPr lang="en-US" smtClean="0"/>
              <a:t>10/16/2024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07817A-143A-4CFE-A4F0-60ED38DDB8AF}"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994855602"/>
      </p:ext>
    </p:extLst>
  </p:cSld>
  <p:clrMapOvr>
    <a:masterClrMapping/>
  </p:clrMapOvr>
  <p:hf hdr="0" ftr="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0BD061F-30B0-4B73-87AE-0562AD7FAFF6}" type="datetime1">
              <a:rPr lang="en-US" smtClean="0"/>
              <a:t>10/16/2024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07817A-143A-4CFE-A4F0-60ED38DDB8AF}" type="slidenum">
              <a:rPr lang="en-US" smtClean="0"/>
              <a:t>‹#›</a:t>
            </a:fld>
            <a:endParaRPr lang="en-US"/>
          </a:p>
        </p:txBody>
      </p:sp>
    </p:spTree>
    <p:extLst>
      <p:ext uri="{BB962C8B-B14F-4D97-AF65-F5344CB8AC3E}">
        <p14:creationId xmlns:p14="http://schemas.microsoft.com/office/powerpoint/2010/main" val="2007999171"/>
      </p:ext>
    </p:extLst>
  </p:cSld>
  <p:clrMapOvr>
    <a:masterClrMapping/>
  </p:clrMapOvr>
  <p:hf hdr="0" ftr="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C736E37-E1BC-4443-BE4E-686DACC95EE3}" type="datetime1">
              <a:rPr lang="en-US" smtClean="0"/>
              <a:t>10/16/2024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07817A-143A-4CFE-A4F0-60ED38DDB8AF}" type="slidenum">
              <a:rPr lang="en-US" smtClean="0"/>
              <a:t>‹#›</a:t>
            </a:fld>
            <a:endParaRPr lang="en-US"/>
          </a:p>
        </p:txBody>
      </p:sp>
    </p:spTree>
    <p:extLst>
      <p:ext uri="{BB962C8B-B14F-4D97-AF65-F5344CB8AC3E}">
        <p14:creationId xmlns:p14="http://schemas.microsoft.com/office/powerpoint/2010/main" val="1156885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7FC9A12-FFF1-4426-8225-D4B353F6CC00}" type="datetime1">
              <a:rPr lang="en-US" smtClean="0"/>
              <a:t>10/16/2024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07817A-143A-4CFE-A4F0-60ED38DDB8AF}" type="slidenum">
              <a:rPr lang="en-US" smtClean="0"/>
              <a:t>‹#›</a:t>
            </a:fld>
            <a:endParaRPr lang="en-US"/>
          </a:p>
        </p:txBody>
      </p:sp>
    </p:spTree>
    <p:extLst>
      <p:ext uri="{BB962C8B-B14F-4D97-AF65-F5344CB8AC3E}">
        <p14:creationId xmlns:p14="http://schemas.microsoft.com/office/powerpoint/2010/main" val="32825934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D202CFA-3129-43AC-A5B9-765B9C281597}" type="datetime1">
              <a:rPr lang="en-US" smtClean="0"/>
              <a:t>10/16/2024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07817A-143A-4CFE-A4F0-60ED38DDB8AF}" type="slidenum">
              <a:rPr lang="en-US" smtClean="0"/>
              <a:t>‹#›</a:t>
            </a:fld>
            <a:endParaRPr lang="en-US"/>
          </a:p>
        </p:txBody>
      </p:sp>
    </p:spTree>
    <p:extLst>
      <p:ext uri="{BB962C8B-B14F-4D97-AF65-F5344CB8AC3E}">
        <p14:creationId xmlns:p14="http://schemas.microsoft.com/office/powerpoint/2010/main" val="21945107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7E83744-CF03-45A1-8FC8-17D4EFF0B9D7}" type="datetime1">
              <a:rPr lang="en-US" smtClean="0"/>
              <a:t>10/16/2024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07817A-143A-4CFE-A4F0-60ED38DDB8AF}" type="slidenum">
              <a:rPr lang="en-US" smtClean="0"/>
              <a:t>‹#›</a:t>
            </a:fld>
            <a:endParaRPr lang="en-US"/>
          </a:p>
        </p:txBody>
      </p:sp>
    </p:spTree>
    <p:extLst>
      <p:ext uri="{BB962C8B-B14F-4D97-AF65-F5344CB8AC3E}">
        <p14:creationId xmlns:p14="http://schemas.microsoft.com/office/powerpoint/2010/main" val="112094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63E8F99-A8CE-4E43-AC4E-BB30E158BF40}" type="datetime1">
              <a:rPr lang="en-US" smtClean="0"/>
              <a:t>10/16/2024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07817A-143A-4CFE-A4F0-60ED38DDB8AF}" type="slidenum">
              <a:rPr lang="en-US" smtClean="0"/>
              <a:t>‹#›</a:t>
            </a:fld>
            <a:endParaRPr lang="en-US"/>
          </a:p>
        </p:txBody>
      </p:sp>
    </p:spTree>
    <p:extLst>
      <p:ext uri="{BB962C8B-B14F-4D97-AF65-F5344CB8AC3E}">
        <p14:creationId xmlns:p14="http://schemas.microsoft.com/office/powerpoint/2010/main" val="8764973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D5ACC24-31B6-4828-822D-138635EDDC0A}" type="datetime1">
              <a:rPr lang="en-US" smtClean="0"/>
              <a:t>10/16/2024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A07817A-143A-4CFE-A4F0-60ED38DDB8AF}" type="slidenum">
              <a:rPr lang="en-US" smtClean="0"/>
              <a:t>‹#›</a:t>
            </a:fld>
            <a:endParaRPr lang="en-US"/>
          </a:p>
        </p:txBody>
      </p:sp>
    </p:spTree>
    <p:extLst>
      <p:ext uri="{BB962C8B-B14F-4D97-AF65-F5344CB8AC3E}">
        <p14:creationId xmlns:p14="http://schemas.microsoft.com/office/powerpoint/2010/main" val="8507150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F0365FA-D28D-40AB-A461-F31BC6BA1C2F}" type="datetime1">
              <a:rPr lang="en-US" smtClean="0"/>
              <a:t>10/16/2024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A07817A-143A-4CFE-A4F0-60ED38DDB8AF}" type="slidenum">
              <a:rPr lang="en-US" smtClean="0"/>
              <a:t>‹#›</a:t>
            </a:fld>
            <a:endParaRPr lang="en-US"/>
          </a:p>
        </p:txBody>
      </p:sp>
    </p:spTree>
    <p:extLst>
      <p:ext uri="{BB962C8B-B14F-4D97-AF65-F5344CB8AC3E}">
        <p14:creationId xmlns:p14="http://schemas.microsoft.com/office/powerpoint/2010/main" val="7493307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B8290E-3A4A-4C39-B1FE-F8EDF114D05C}" type="datetime1">
              <a:rPr lang="en-US" smtClean="0"/>
              <a:t>10/16/2024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A07817A-143A-4CFE-A4F0-60ED38DDB8AF}" type="slidenum">
              <a:rPr lang="en-US" smtClean="0"/>
              <a:t>‹#›</a:t>
            </a:fld>
            <a:endParaRPr lang="en-US"/>
          </a:p>
        </p:txBody>
      </p:sp>
    </p:spTree>
    <p:extLst>
      <p:ext uri="{BB962C8B-B14F-4D97-AF65-F5344CB8AC3E}">
        <p14:creationId xmlns:p14="http://schemas.microsoft.com/office/powerpoint/2010/main" val="38778084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D00C189-ADD4-46C6-8527-5E5E27928AD6}" type="datetime1">
              <a:rPr lang="en-US" smtClean="0"/>
              <a:t>10/16/2024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07817A-143A-4CFE-A4F0-60ED38DDB8AF}" type="slidenum">
              <a:rPr lang="en-US" smtClean="0"/>
              <a:t>‹#›</a:t>
            </a:fld>
            <a:endParaRPr lang="en-US"/>
          </a:p>
        </p:txBody>
      </p:sp>
    </p:spTree>
    <p:extLst>
      <p:ext uri="{BB962C8B-B14F-4D97-AF65-F5344CB8AC3E}">
        <p14:creationId xmlns:p14="http://schemas.microsoft.com/office/powerpoint/2010/main" val="8539426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AAA32F7-506A-4F07-BBE3-67E893E83255}" type="datetime1">
              <a:rPr lang="en-US" smtClean="0"/>
              <a:t>10/16/2024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07817A-143A-4CFE-A4F0-60ED38DDB8AF}" type="slidenum">
              <a:rPr lang="en-US" smtClean="0"/>
              <a:t>‹#›</a:t>
            </a:fld>
            <a:endParaRPr lang="en-US"/>
          </a:p>
        </p:txBody>
      </p:sp>
    </p:spTree>
    <p:extLst>
      <p:ext uri="{BB962C8B-B14F-4D97-AF65-F5344CB8AC3E}">
        <p14:creationId xmlns:p14="http://schemas.microsoft.com/office/powerpoint/2010/main" val="27598235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30BD061F-30B0-4B73-87AE-0562AD7FAFF6}" type="datetime1">
              <a:rPr lang="en-US" smtClean="0"/>
              <a:t>10/16/2024</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1A07817A-143A-4CFE-A4F0-60ED38DDB8AF}" type="slidenum">
              <a:rPr lang="en-US" smtClean="0"/>
              <a:t>‹#›</a:t>
            </a:fld>
            <a:endParaRPr lang="en-US"/>
          </a:p>
        </p:txBody>
      </p:sp>
    </p:spTree>
    <p:extLst>
      <p:ext uri="{BB962C8B-B14F-4D97-AF65-F5344CB8AC3E}">
        <p14:creationId xmlns:p14="http://schemas.microsoft.com/office/powerpoint/2010/main" val="2469711694"/>
      </p:ext>
    </p:extLst>
  </p:cSld>
  <p:clrMap bg1="lt1" tx1="dk1" bg2="lt2" tx2="dk2" accent1="accent1" accent2="accent2" accent3="accent3" accent4="accent4" accent5="accent5" accent6="accent6" hlink="hlink" folHlink="folHlink"/>
  <p:sldLayoutIdLst>
    <p:sldLayoutId id="2147483868" r:id="rId1"/>
    <p:sldLayoutId id="2147483869" r:id="rId2"/>
    <p:sldLayoutId id="2147483870" r:id="rId3"/>
    <p:sldLayoutId id="2147483871" r:id="rId4"/>
    <p:sldLayoutId id="2147483872" r:id="rId5"/>
    <p:sldLayoutId id="2147483873" r:id="rId6"/>
    <p:sldLayoutId id="2147483874" r:id="rId7"/>
    <p:sldLayoutId id="2147483875" r:id="rId8"/>
    <p:sldLayoutId id="2147483876" r:id="rId9"/>
    <p:sldLayoutId id="2147483877" r:id="rId10"/>
    <p:sldLayoutId id="2147483878" r:id="rId11"/>
    <p:sldLayoutId id="2147483879" r:id="rId12"/>
    <p:sldLayoutId id="2147483880" r:id="rId13"/>
    <p:sldLayoutId id="2147483881" r:id="rId14"/>
    <p:sldLayoutId id="2147483882" r:id="rId15"/>
    <p:sldLayoutId id="2147483883" r:id="rId16"/>
  </p:sldLayoutIdLst>
  <p:hf hdr="0" ftr="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26571" y="896987"/>
            <a:ext cx="10300995" cy="1626562"/>
          </a:xfrm>
        </p:spPr>
        <p:txBody>
          <a:bodyPr>
            <a:normAutofit/>
          </a:bodyPr>
          <a:lstStyle/>
          <a:p>
            <a:r>
              <a:rPr lang="en-US" sz="4800" b="1" dirty="0">
                <a:solidFill>
                  <a:srgbClr val="FF0000"/>
                </a:solidFill>
                <a:latin typeface="Times New Roman" panose="02020603050405020304" pitchFamily="18" charset="0"/>
                <a:cs typeface="Times New Roman" panose="02020603050405020304" pitchFamily="18" charset="0"/>
              </a:rPr>
              <a:t>Complications during Hemodialysis</a:t>
            </a:r>
          </a:p>
        </p:txBody>
      </p:sp>
      <p:sp>
        <p:nvSpPr>
          <p:cNvPr id="3" name="Subtitle 2"/>
          <p:cNvSpPr>
            <a:spLocks noGrp="1"/>
          </p:cNvSpPr>
          <p:nvPr>
            <p:ph type="subTitle" idx="1"/>
          </p:nvPr>
        </p:nvSpPr>
        <p:spPr>
          <a:xfrm>
            <a:off x="1507066" y="4050833"/>
            <a:ext cx="8374052" cy="1096899"/>
          </a:xfrm>
        </p:spPr>
        <p:txBody>
          <a:bodyPr>
            <a:normAutofit fontScale="85000" lnSpcReduction="10000"/>
          </a:bodyPr>
          <a:lstStyle/>
          <a:p>
            <a:r>
              <a:rPr lang="en-US" sz="2800" b="1" dirty="0">
                <a:solidFill>
                  <a:schemeClr val="tx1"/>
                </a:solidFill>
                <a:latin typeface="Times New Roman" panose="02020603050405020304" pitchFamily="18" charset="0"/>
                <a:cs typeface="Times New Roman" panose="02020603050405020304" pitchFamily="18" charset="0"/>
              </a:rPr>
              <a:t>Dr. Elham </a:t>
            </a:r>
            <a:r>
              <a:rPr lang="en-US" sz="2800" b="1" dirty="0" err="1">
                <a:solidFill>
                  <a:schemeClr val="tx1"/>
                </a:solidFill>
                <a:latin typeface="Times New Roman" panose="02020603050405020304" pitchFamily="18" charset="0"/>
                <a:cs typeface="Times New Roman" panose="02020603050405020304" pitchFamily="18" charset="0"/>
              </a:rPr>
              <a:t>Kabiri</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naeini</a:t>
            </a:r>
            <a:r>
              <a:rPr lang="en-US" sz="2800" b="1" dirty="0">
                <a:solidFill>
                  <a:schemeClr val="tx1"/>
                </a:solidFill>
                <a:latin typeface="Times New Roman" panose="02020603050405020304" pitchFamily="18" charset="0"/>
                <a:cs typeface="Times New Roman" panose="02020603050405020304" pitchFamily="18" charset="0"/>
              </a:rPr>
              <a:t> </a:t>
            </a:r>
          </a:p>
          <a:p>
            <a:r>
              <a:rPr lang="en-US" sz="2800" b="1" dirty="0">
                <a:solidFill>
                  <a:schemeClr val="tx1"/>
                </a:solidFill>
                <a:latin typeface="Times New Roman" panose="02020603050405020304" pitchFamily="18" charset="0"/>
                <a:cs typeface="Times New Roman" panose="02020603050405020304" pitchFamily="18" charset="0"/>
              </a:rPr>
              <a:t>Assistant professor of  Isfahan University of Medical Sciences</a:t>
            </a:r>
          </a:p>
          <a:p>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048298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4826FB-FA7F-9820-CB56-D7AC1ADBC5EC}"/>
              </a:ext>
            </a:extLst>
          </p:cNvPr>
          <p:cNvSpPr>
            <a:spLocks noGrp="1"/>
          </p:cNvSpPr>
          <p:nvPr>
            <p:ph type="title"/>
          </p:nvPr>
        </p:nvSpPr>
        <p:spPr/>
        <p:txBody>
          <a:bodyPr>
            <a:normAutofit/>
          </a:bodyPr>
          <a:lstStyle/>
          <a:p>
            <a:r>
              <a:rPr lang="en-US" sz="3200" i="0" u="none" strike="noStrike" baseline="0" dirty="0">
                <a:solidFill>
                  <a:srgbClr val="FF0000"/>
                </a:solidFill>
                <a:latin typeface="Times New Roman" panose="02020603050405020304" pitchFamily="18" charset="0"/>
                <a:cs typeface="Times New Roman" panose="02020603050405020304" pitchFamily="18" charset="0"/>
              </a:rPr>
              <a:t>Use an appropriate dialysis solution sodium level:</a:t>
            </a:r>
            <a:endParaRPr lang="en-US" sz="3200" dirty="0">
              <a:solidFill>
                <a:srgbClr val="FF0000"/>
              </a:solidFill>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91FF612C-CFD4-1ADF-ECFF-6A29B10233D9}"/>
              </a:ext>
            </a:extLst>
          </p:cNvPr>
          <p:cNvSpPr>
            <a:spLocks noGrp="1"/>
          </p:cNvSpPr>
          <p:nvPr>
            <p:ph idx="1"/>
          </p:nvPr>
        </p:nvSpPr>
        <p:spPr/>
        <p:txBody>
          <a:bodyPr>
            <a:normAutofit/>
          </a:bodyPr>
          <a:lstStyle/>
          <a:p>
            <a:pPr algn="l"/>
            <a:r>
              <a:rPr lang="en-US" sz="2800" b="0" i="0" u="none" strike="noStrike" baseline="0" dirty="0">
                <a:solidFill>
                  <a:schemeClr val="tx1"/>
                </a:solidFill>
                <a:latin typeface="Times New Roman" panose="02020603050405020304" pitchFamily="18" charset="0"/>
                <a:cs typeface="Times New Roman" panose="02020603050405020304" pitchFamily="18" charset="0"/>
              </a:rPr>
              <a:t>sodium modeling (or sodium gradient dialysis) is widely practiced. It generally involves use of a high dialysis solution sodium early in treatment (145–155 mM) with a progressive fall (linear, step, or logarithmic) to lower levels (135–140 mM) at the end of treatment.</a:t>
            </a:r>
            <a:endParaRPr lang="en-US" sz="2800" dirty="0">
              <a:solidFill>
                <a:schemeClr val="tx1"/>
              </a:solidFill>
              <a:latin typeface="Times New Roman" panose="02020603050405020304" pitchFamily="18" charset="0"/>
              <a:cs typeface="Times New Roman" panose="02020603050405020304" pitchFamily="18" charset="0"/>
            </a:endParaRPr>
          </a:p>
        </p:txBody>
      </p:sp>
      <p:sp>
        <p:nvSpPr>
          <p:cNvPr id="4" name="Date Placeholder 3">
            <a:extLst>
              <a:ext uri="{FF2B5EF4-FFF2-40B4-BE49-F238E27FC236}">
                <a16:creationId xmlns:a16="http://schemas.microsoft.com/office/drawing/2014/main" id="{1C6D82A3-E081-0910-B29B-F9486861B544}"/>
              </a:ext>
            </a:extLst>
          </p:cNvPr>
          <p:cNvSpPr>
            <a:spLocks noGrp="1"/>
          </p:cNvSpPr>
          <p:nvPr>
            <p:ph type="dt" sz="half" idx="10"/>
          </p:nvPr>
        </p:nvSpPr>
        <p:spPr/>
        <p:txBody>
          <a:bodyPr/>
          <a:lstStyle/>
          <a:p>
            <a:fld id="{0D202CFA-3129-43AC-A5B9-765B9C281597}" type="datetime1">
              <a:rPr lang="en-US" smtClean="0"/>
              <a:t>10/16/2024</a:t>
            </a:fld>
            <a:endParaRPr lang="en-US"/>
          </a:p>
        </p:txBody>
      </p:sp>
      <p:sp>
        <p:nvSpPr>
          <p:cNvPr id="5" name="Slide Number Placeholder 4">
            <a:extLst>
              <a:ext uri="{FF2B5EF4-FFF2-40B4-BE49-F238E27FC236}">
                <a16:creationId xmlns:a16="http://schemas.microsoft.com/office/drawing/2014/main" id="{A2671C59-07DF-E988-00C9-BB657637343D}"/>
              </a:ext>
            </a:extLst>
          </p:cNvPr>
          <p:cNvSpPr>
            <a:spLocks noGrp="1"/>
          </p:cNvSpPr>
          <p:nvPr>
            <p:ph type="sldNum" sz="quarter" idx="12"/>
          </p:nvPr>
        </p:nvSpPr>
        <p:spPr/>
        <p:txBody>
          <a:bodyPr/>
          <a:lstStyle/>
          <a:p>
            <a:fld id="{1A07817A-143A-4CFE-A4F0-60ED38DDB8AF}" type="slidenum">
              <a:rPr lang="en-US" smtClean="0"/>
              <a:t>10</a:t>
            </a:fld>
            <a:endParaRPr lang="en-US"/>
          </a:p>
        </p:txBody>
      </p:sp>
    </p:spTree>
    <p:extLst>
      <p:ext uri="{BB962C8B-B14F-4D97-AF65-F5344CB8AC3E}">
        <p14:creationId xmlns:p14="http://schemas.microsoft.com/office/powerpoint/2010/main" val="14764984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E920E9-B490-11AD-1308-B761DD2F846E}"/>
              </a:ext>
            </a:extLst>
          </p:cNvPr>
          <p:cNvSpPr>
            <a:spLocks noGrp="1"/>
          </p:cNvSpPr>
          <p:nvPr>
            <p:ph type="title"/>
          </p:nvPr>
        </p:nvSpPr>
        <p:spPr/>
        <p:txBody>
          <a:bodyPr>
            <a:normAutofit/>
          </a:bodyPr>
          <a:lstStyle/>
          <a:p>
            <a:r>
              <a:rPr lang="en-US" sz="2800" b="1" dirty="0">
                <a:solidFill>
                  <a:srgbClr val="FF0000"/>
                </a:solidFill>
                <a:latin typeface="Times New Roman" panose="02020603050405020304" pitchFamily="18" charset="0"/>
                <a:cs typeface="Times New Roman" panose="02020603050405020304" pitchFamily="18" charset="0"/>
              </a:rPr>
              <a:t>Hypotension related </a:t>
            </a:r>
            <a:r>
              <a:rPr lang="en-US" sz="2800" b="1" i="0" u="none" strike="noStrike" baseline="0" dirty="0">
                <a:solidFill>
                  <a:srgbClr val="FF0000"/>
                </a:solidFill>
                <a:latin typeface="Times New Roman" panose="02020603050405020304" pitchFamily="18" charset="0"/>
                <a:cs typeface="Times New Roman" panose="02020603050405020304" pitchFamily="18" charset="0"/>
              </a:rPr>
              <a:t>to lack of vasoconstriction.</a:t>
            </a:r>
            <a:endParaRPr lang="en-US" sz="2800" b="1" dirty="0">
              <a:solidFill>
                <a:srgbClr val="FF0000"/>
              </a:solidFill>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0779CF89-C46A-623A-C091-40DB26524DF3}"/>
              </a:ext>
            </a:extLst>
          </p:cNvPr>
          <p:cNvSpPr>
            <a:spLocks noGrp="1"/>
          </p:cNvSpPr>
          <p:nvPr>
            <p:ph idx="1"/>
          </p:nvPr>
        </p:nvSpPr>
        <p:spPr/>
        <p:txBody>
          <a:bodyPr>
            <a:normAutofit/>
          </a:bodyPr>
          <a:lstStyle/>
          <a:p>
            <a:r>
              <a:rPr lang="en-US" sz="2400" b="1" i="0" u="none" strike="noStrike" baseline="0" dirty="0">
                <a:latin typeface="UniversLTStd-BoldCn"/>
              </a:rPr>
              <a:t>Lower dialysis solution temperature</a:t>
            </a:r>
            <a:r>
              <a:rPr lang="en-US" sz="2400" b="0" i="0" u="none" strike="noStrike" baseline="0" dirty="0">
                <a:latin typeface="KeplerStd-Regular"/>
              </a:rPr>
              <a:t>.:</a:t>
            </a:r>
          </a:p>
          <a:p>
            <a:pPr marL="0" indent="0" algn="l">
              <a:buNone/>
            </a:pPr>
            <a:r>
              <a:rPr lang="en-US" sz="2400" b="0" i="0" u="none" strike="noStrike" baseline="0" dirty="0">
                <a:solidFill>
                  <a:schemeClr val="tx1"/>
                </a:solidFill>
                <a:latin typeface="Times New Roman" panose="02020603050405020304" pitchFamily="18" charset="0"/>
                <a:cs typeface="Times New Roman" panose="02020603050405020304" pitchFamily="18" charset="0"/>
              </a:rPr>
              <a:t>When the dialysis solution temperature is higher than this ideal level, cutaneous vasodilation occurs to allow heat to be dissipated. This vasodilation reduces vascular resistance and predisposes</a:t>
            </a:r>
            <a:endParaRPr lang="en-US" sz="2400" dirty="0">
              <a:solidFill>
                <a:schemeClr val="tx1"/>
              </a:solidFill>
              <a:latin typeface="Times New Roman" panose="02020603050405020304" pitchFamily="18" charset="0"/>
              <a:cs typeface="Times New Roman" panose="02020603050405020304" pitchFamily="18" charset="0"/>
            </a:endParaRPr>
          </a:p>
        </p:txBody>
      </p:sp>
      <p:sp>
        <p:nvSpPr>
          <p:cNvPr id="4" name="Date Placeholder 3">
            <a:extLst>
              <a:ext uri="{FF2B5EF4-FFF2-40B4-BE49-F238E27FC236}">
                <a16:creationId xmlns:a16="http://schemas.microsoft.com/office/drawing/2014/main" id="{A4F470ED-7D7B-DE02-2CD6-CF45660585AD}"/>
              </a:ext>
            </a:extLst>
          </p:cNvPr>
          <p:cNvSpPr>
            <a:spLocks noGrp="1"/>
          </p:cNvSpPr>
          <p:nvPr>
            <p:ph type="dt" sz="half" idx="10"/>
          </p:nvPr>
        </p:nvSpPr>
        <p:spPr/>
        <p:txBody>
          <a:bodyPr/>
          <a:lstStyle/>
          <a:p>
            <a:fld id="{0D202CFA-3129-43AC-A5B9-765B9C281597}" type="datetime1">
              <a:rPr lang="en-US" smtClean="0"/>
              <a:t>10/16/2024</a:t>
            </a:fld>
            <a:endParaRPr lang="en-US"/>
          </a:p>
        </p:txBody>
      </p:sp>
      <p:sp>
        <p:nvSpPr>
          <p:cNvPr id="5" name="Slide Number Placeholder 4">
            <a:extLst>
              <a:ext uri="{FF2B5EF4-FFF2-40B4-BE49-F238E27FC236}">
                <a16:creationId xmlns:a16="http://schemas.microsoft.com/office/drawing/2014/main" id="{78BC58D4-0C39-82AA-80A2-C182A9590EC0}"/>
              </a:ext>
            </a:extLst>
          </p:cNvPr>
          <p:cNvSpPr>
            <a:spLocks noGrp="1"/>
          </p:cNvSpPr>
          <p:nvPr>
            <p:ph type="sldNum" sz="quarter" idx="12"/>
          </p:nvPr>
        </p:nvSpPr>
        <p:spPr/>
        <p:txBody>
          <a:bodyPr/>
          <a:lstStyle/>
          <a:p>
            <a:fld id="{1A07817A-143A-4CFE-A4F0-60ED38DDB8AF}" type="slidenum">
              <a:rPr lang="en-US" smtClean="0"/>
              <a:t>11</a:t>
            </a:fld>
            <a:endParaRPr lang="en-US"/>
          </a:p>
        </p:txBody>
      </p:sp>
    </p:spTree>
    <p:extLst>
      <p:ext uri="{BB962C8B-B14F-4D97-AF65-F5344CB8AC3E}">
        <p14:creationId xmlns:p14="http://schemas.microsoft.com/office/powerpoint/2010/main" val="19415778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20225E-010C-2D75-016C-51CB9DDA970F}"/>
              </a:ext>
            </a:extLst>
          </p:cNvPr>
          <p:cNvSpPr>
            <a:spLocks noGrp="1"/>
          </p:cNvSpPr>
          <p:nvPr>
            <p:ph type="title"/>
          </p:nvPr>
        </p:nvSpPr>
        <p:spPr/>
        <p:txBody>
          <a:bodyPr>
            <a:normAutofit/>
          </a:bodyPr>
          <a:lstStyle/>
          <a:p>
            <a:r>
              <a:rPr lang="en-US" sz="4000" dirty="0">
                <a:solidFill>
                  <a:srgbClr val="FF0000"/>
                </a:solidFill>
                <a:latin typeface="Times New Roman" panose="02020603050405020304" pitchFamily="18" charset="0"/>
                <a:cs typeface="Times New Roman" panose="02020603050405020304" pitchFamily="18" charset="0"/>
              </a:rPr>
              <a:t>Continue……</a:t>
            </a:r>
          </a:p>
        </p:txBody>
      </p:sp>
      <p:sp>
        <p:nvSpPr>
          <p:cNvPr id="3" name="Content Placeholder 2">
            <a:extLst>
              <a:ext uri="{FF2B5EF4-FFF2-40B4-BE49-F238E27FC236}">
                <a16:creationId xmlns:a16="http://schemas.microsoft.com/office/drawing/2014/main" id="{E0F33313-50AC-368B-4209-C8E330ADA9BB}"/>
              </a:ext>
            </a:extLst>
          </p:cNvPr>
          <p:cNvSpPr>
            <a:spLocks noGrp="1"/>
          </p:cNvSpPr>
          <p:nvPr>
            <p:ph idx="1"/>
          </p:nvPr>
        </p:nvSpPr>
        <p:spPr/>
        <p:txBody>
          <a:bodyPr>
            <a:normAutofit/>
          </a:bodyPr>
          <a:lstStyle/>
          <a:p>
            <a:pPr algn="l"/>
            <a:r>
              <a:rPr lang="en-US" sz="2800" b="0" i="0" u="none" strike="noStrike" baseline="0" dirty="0">
                <a:solidFill>
                  <a:schemeClr val="tx1"/>
                </a:solidFill>
                <a:latin typeface="Times New Roman" panose="02020603050405020304" pitchFamily="18" charset="0"/>
                <a:cs typeface="Times New Roman" panose="02020603050405020304" pitchFamily="18" charset="0"/>
              </a:rPr>
              <a:t>The widely used dialysis solution temperature of 37°C is almost always in excess of euthermic values.</a:t>
            </a:r>
          </a:p>
          <a:p>
            <a:pPr algn="l"/>
            <a:endParaRPr lang="en-US" sz="2800" dirty="0">
              <a:solidFill>
                <a:schemeClr val="tx1"/>
              </a:solidFill>
              <a:latin typeface="Times New Roman" panose="02020603050405020304" pitchFamily="18" charset="0"/>
              <a:cs typeface="Times New Roman" panose="02020603050405020304" pitchFamily="18" charset="0"/>
            </a:endParaRPr>
          </a:p>
          <a:p>
            <a:pPr algn="l"/>
            <a:r>
              <a:rPr lang="en-US" sz="2800" b="0" i="0" u="none" strike="noStrike" baseline="0" dirty="0">
                <a:solidFill>
                  <a:schemeClr val="tx1"/>
                </a:solidFill>
                <a:latin typeface="Times New Roman" panose="02020603050405020304" pitchFamily="18" charset="0"/>
                <a:cs typeface="Times New Roman" panose="02020603050405020304" pitchFamily="18" charset="0"/>
              </a:rPr>
              <a:t> Levels of 35.5°C–36.0°C are better initial choices, with adjustment made up or down depending on tolerance (chills) and effectiveness (blood pressure).</a:t>
            </a:r>
            <a:endParaRPr lang="en-US" sz="2800" dirty="0">
              <a:solidFill>
                <a:schemeClr val="tx1"/>
              </a:solidFill>
              <a:latin typeface="Times New Roman" panose="02020603050405020304" pitchFamily="18" charset="0"/>
              <a:cs typeface="Times New Roman" panose="02020603050405020304" pitchFamily="18" charset="0"/>
            </a:endParaRPr>
          </a:p>
        </p:txBody>
      </p:sp>
      <p:sp>
        <p:nvSpPr>
          <p:cNvPr id="4" name="Date Placeholder 3">
            <a:extLst>
              <a:ext uri="{FF2B5EF4-FFF2-40B4-BE49-F238E27FC236}">
                <a16:creationId xmlns:a16="http://schemas.microsoft.com/office/drawing/2014/main" id="{5F598E22-3F5A-3009-732A-DA0244DAEEFB}"/>
              </a:ext>
            </a:extLst>
          </p:cNvPr>
          <p:cNvSpPr>
            <a:spLocks noGrp="1"/>
          </p:cNvSpPr>
          <p:nvPr>
            <p:ph type="dt" sz="half" idx="10"/>
          </p:nvPr>
        </p:nvSpPr>
        <p:spPr/>
        <p:txBody>
          <a:bodyPr/>
          <a:lstStyle/>
          <a:p>
            <a:fld id="{0D202CFA-3129-43AC-A5B9-765B9C281597}" type="datetime1">
              <a:rPr lang="en-US" smtClean="0"/>
              <a:t>10/16/2024</a:t>
            </a:fld>
            <a:endParaRPr lang="en-US"/>
          </a:p>
        </p:txBody>
      </p:sp>
      <p:sp>
        <p:nvSpPr>
          <p:cNvPr id="5" name="Slide Number Placeholder 4">
            <a:extLst>
              <a:ext uri="{FF2B5EF4-FFF2-40B4-BE49-F238E27FC236}">
                <a16:creationId xmlns:a16="http://schemas.microsoft.com/office/drawing/2014/main" id="{EF7A232C-54AB-5EBD-BFFD-08610405392D}"/>
              </a:ext>
            </a:extLst>
          </p:cNvPr>
          <p:cNvSpPr>
            <a:spLocks noGrp="1"/>
          </p:cNvSpPr>
          <p:nvPr>
            <p:ph type="sldNum" sz="quarter" idx="12"/>
          </p:nvPr>
        </p:nvSpPr>
        <p:spPr/>
        <p:txBody>
          <a:bodyPr/>
          <a:lstStyle/>
          <a:p>
            <a:fld id="{1A07817A-143A-4CFE-A4F0-60ED38DDB8AF}" type="slidenum">
              <a:rPr lang="en-US" smtClean="0"/>
              <a:t>12</a:t>
            </a:fld>
            <a:endParaRPr lang="en-US"/>
          </a:p>
        </p:txBody>
      </p:sp>
    </p:spTree>
    <p:extLst>
      <p:ext uri="{BB962C8B-B14F-4D97-AF65-F5344CB8AC3E}">
        <p14:creationId xmlns:p14="http://schemas.microsoft.com/office/powerpoint/2010/main" val="22170801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47D4D4-372F-C7C2-5762-3363C7A68249}"/>
              </a:ext>
            </a:extLst>
          </p:cNvPr>
          <p:cNvSpPr>
            <a:spLocks noGrp="1"/>
          </p:cNvSpPr>
          <p:nvPr>
            <p:ph type="title"/>
          </p:nvPr>
        </p:nvSpPr>
        <p:spPr/>
        <p:txBody>
          <a:bodyPr>
            <a:normAutofit/>
          </a:bodyPr>
          <a:lstStyle/>
          <a:p>
            <a:r>
              <a:rPr lang="en-US" sz="2800" i="0" u="none" strike="noStrike" baseline="0" dirty="0">
                <a:solidFill>
                  <a:srgbClr val="FF0000"/>
                </a:solidFill>
                <a:latin typeface="Times New Roman" panose="02020603050405020304" pitchFamily="18" charset="0"/>
                <a:cs typeface="Times New Roman" panose="02020603050405020304" pitchFamily="18" charset="0"/>
              </a:rPr>
              <a:t>Avoid intradialytic food ingestion in hypotension-prone patients.</a:t>
            </a:r>
            <a:endParaRPr lang="en-US" sz="2800" dirty="0">
              <a:solidFill>
                <a:srgbClr val="FF0000"/>
              </a:solidFill>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A3EDEA39-6D6A-20A1-D4D3-24D6A7C42570}"/>
              </a:ext>
            </a:extLst>
          </p:cNvPr>
          <p:cNvSpPr>
            <a:spLocks noGrp="1"/>
          </p:cNvSpPr>
          <p:nvPr>
            <p:ph idx="1"/>
          </p:nvPr>
        </p:nvSpPr>
        <p:spPr/>
        <p:txBody>
          <a:bodyPr>
            <a:normAutofit/>
          </a:bodyPr>
          <a:lstStyle/>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Eating during hemodialysis can precipitate or accentuate a fall in blood pressure .</a:t>
            </a:r>
          </a:p>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The effect is probably a result of dilation of resistance vessels in the splanchnic bed, which reduces TPR and increases splanchnic venous capacity </a:t>
            </a:r>
          </a:p>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The “food effect” on blood pressure probably lasts at least 2 hours.</a:t>
            </a:r>
          </a:p>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Patients who are prone to hypotension during dialysis should avoid eating just before or during a dialysis session.</a:t>
            </a:r>
            <a:endParaRPr lang="en-US" sz="2400" dirty="0">
              <a:solidFill>
                <a:schemeClr val="tx1"/>
              </a:solidFill>
              <a:latin typeface="Times New Roman" panose="02020603050405020304" pitchFamily="18" charset="0"/>
              <a:cs typeface="Times New Roman" panose="02020603050405020304" pitchFamily="18" charset="0"/>
            </a:endParaRPr>
          </a:p>
        </p:txBody>
      </p:sp>
      <p:sp>
        <p:nvSpPr>
          <p:cNvPr id="4" name="Date Placeholder 3">
            <a:extLst>
              <a:ext uri="{FF2B5EF4-FFF2-40B4-BE49-F238E27FC236}">
                <a16:creationId xmlns:a16="http://schemas.microsoft.com/office/drawing/2014/main" id="{396B29D5-7E07-FC36-75ED-0EEC97A095AA}"/>
              </a:ext>
            </a:extLst>
          </p:cNvPr>
          <p:cNvSpPr>
            <a:spLocks noGrp="1"/>
          </p:cNvSpPr>
          <p:nvPr>
            <p:ph type="dt" sz="half" idx="10"/>
          </p:nvPr>
        </p:nvSpPr>
        <p:spPr/>
        <p:txBody>
          <a:bodyPr/>
          <a:lstStyle/>
          <a:p>
            <a:fld id="{0D202CFA-3129-43AC-A5B9-765B9C281597}" type="datetime1">
              <a:rPr lang="en-US" smtClean="0"/>
              <a:t>10/16/2024</a:t>
            </a:fld>
            <a:endParaRPr lang="en-US"/>
          </a:p>
        </p:txBody>
      </p:sp>
      <p:sp>
        <p:nvSpPr>
          <p:cNvPr id="5" name="Slide Number Placeholder 4">
            <a:extLst>
              <a:ext uri="{FF2B5EF4-FFF2-40B4-BE49-F238E27FC236}">
                <a16:creationId xmlns:a16="http://schemas.microsoft.com/office/drawing/2014/main" id="{66176AB3-9F8D-900A-B7A7-980F7E4B5B42}"/>
              </a:ext>
            </a:extLst>
          </p:cNvPr>
          <p:cNvSpPr>
            <a:spLocks noGrp="1"/>
          </p:cNvSpPr>
          <p:nvPr>
            <p:ph type="sldNum" sz="quarter" idx="12"/>
          </p:nvPr>
        </p:nvSpPr>
        <p:spPr/>
        <p:txBody>
          <a:bodyPr/>
          <a:lstStyle/>
          <a:p>
            <a:fld id="{1A07817A-143A-4CFE-A4F0-60ED38DDB8AF}" type="slidenum">
              <a:rPr lang="en-US" smtClean="0"/>
              <a:t>13</a:t>
            </a:fld>
            <a:endParaRPr lang="en-US"/>
          </a:p>
        </p:txBody>
      </p:sp>
    </p:spTree>
    <p:extLst>
      <p:ext uri="{BB962C8B-B14F-4D97-AF65-F5344CB8AC3E}">
        <p14:creationId xmlns:p14="http://schemas.microsoft.com/office/powerpoint/2010/main" val="29652345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30B903-EB61-DA5D-2FC9-FB98F20D1713}"/>
              </a:ext>
            </a:extLst>
          </p:cNvPr>
          <p:cNvSpPr>
            <a:spLocks noGrp="1"/>
          </p:cNvSpPr>
          <p:nvPr>
            <p:ph type="title"/>
          </p:nvPr>
        </p:nvSpPr>
        <p:spPr/>
        <p:txBody>
          <a:bodyPr>
            <a:normAutofit/>
          </a:bodyPr>
          <a:lstStyle/>
          <a:p>
            <a:r>
              <a:rPr lang="en-US" sz="3200" i="0" u="none" strike="noStrike" baseline="0" dirty="0">
                <a:solidFill>
                  <a:srgbClr val="FF0000"/>
                </a:solidFill>
                <a:latin typeface="Times New Roman" panose="02020603050405020304" pitchFamily="18" charset="0"/>
                <a:cs typeface="Times New Roman" panose="02020603050405020304" pitchFamily="18" charset="0"/>
              </a:rPr>
              <a:t>Midodrine</a:t>
            </a:r>
            <a:r>
              <a:rPr lang="en-US" sz="3200" dirty="0">
                <a:solidFill>
                  <a:srgbClr val="FF0000"/>
                </a:solidFill>
                <a:latin typeface="Times New Roman" panose="02020603050405020304" pitchFamily="18" charset="0"/>
                <a:cs typeface="Times New Roman" panose="02020603050405020304" pitchFamily="18" charset="0"/>
              </a:rPr>
              <a:t>:</a:t>
            </a:r>
          </a:p>
        </p:txBody>
      </p:sp>
      <p:sp>
        <p:nvSpPr>
          <p:cNvPr id="3" name="Content Placeholder 2">
            <a:extLst>
              <a:ext uri="{FF2B5EF4-FFF2-40B4-BE49-F238E27FC236}">
                <a16:creationId xmlns:a16="http://schemas.microsoft.com/office/drawing/2014/main" id="{D1958F0D-9408-E15C-34B8-7C0D14D161F9}"/>
              </a:ext>
            </a:extLst>
          </p:cNvPr>
          <p:cNvSpPr>
            <a:spLocks noGrp="1"/>
          </p:cNvSpPr>
          <p:nvPr>
            <p:ph idx="1"/>
          </p:nvPr>
        </p:nvSpPr>
        <p:spPr/>
        <p:txBody>
          <a:bodyPr>
            <a:noAutofit/>
          </a:bodyPr>
          <a:lstStyle/>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Midodrine, an orally acting α-adrenergic agonist, reduces the frequency of IDH.</a:t>
            </a:r>
          </a:p>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 A dose of 10 mg orally 1.5–2 hours before a dialysis session is typical, though </a:t>
            </a:r>
            <a:r>
              <a:rPr lang="en-US" sz="2400" b="0" i="0" u="none" strike="noStrike" baseline="0">
                <a:solidFill>
                  <a:schemeClr val="tx1"/>
                </a:solidFill>
                <a:latin typeface="Times New Roman" panose="02020603050405020304" pitchFamily="18" charset="0"/>
                <a:cs typeface="Times New Roman" panose="02020603050405020304" pitchFamily="18" charset="0"/>
              </a:rPr>
              <a:t>use of as </a:t>
            </a:r>
            <a:r>
              <a:rPr lang="en-US" sz="2400" b="0" i="0" u="none" strike="noStrike" baseline="0" dirty="0">
                <a:solidFill>
                  <a:schemeClr val="tx1"/>
                </a:solidFill>
                <a:latin typeface="Times New Roman" panose="02020603050405020304" pitchFamily="18" charset="0"/>
                <a:cs typeface="Times New Roman" panose="02020603050405020304" pitchFamily="18" charset="0"/>
              </a:rPr>
              <a:t>much as 40 mg has been reported.</a:t>
            </a:r>
          </a:p>
          <a:p>
            <a:pPr marL="0" indent="0" algn="l">
              <a:buNone/>
            </a:pPr>
            <a:r>
              <a:rPr lang="en-US" sz="2400" b="0" i="0" u="none" strike="noStrike" baseline="0" dirty="0">
                <a:solidFill>
                  <a:schemeClr val="tx1"/>
                </a:solidFill>
                <a:latin typeface="Times New Roman" panose="02020603050405020304" pitchFamily="18" charset="0"/>
                <a:cs typeface="Times New Roman" panose="02020603050405020304" pitchFamily="18" charset="0"/>
              </a:rPr>
              <a:t> Supine hypertension is the major dose-limiting factor. </a:t>
            </a:r>
          </a:p>
          <a:p>
            <a:pPr marL="0" indent="0" algn="l">
              <a:buNone/>
            </a:pPr>
            <a:r>
              <a:rPr lang="en-US" sz="2400" b="0" i="0" u="none" strike="noStrike" baseline="0" dirty="0">
                <a:solidFill>
                  <a:schemeClr val="tx1"/>
                </a:solidFill>
                <a:latin typeface="Times New Roman" panose="02020603050405020304" pitchFamily="18" charset="0"/>
                <a:cs typeface="Times New Roman" panose="02020603050405020304" pitchFamily="18" charset="0"/>
              </a:rPr>
              <a:t>Active cardiac ischemia (but not simply coronary artery disease) is a contraindication.</a:t>
            </a:r>
          </a:p>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Concomitant use of α-adrenergic blockers renders midodrine ineffective. </a:t>
            </a:r>
            <a:endParaRPr lang="en-US" sz="2400" dirty="0">
              <a:solidFill>
                <a:schemeClr val="tx1"/>
              </a:solidFill>
              <a:latin typeface="Times New Roman" panose="02020603050405020304" pitchFamily="18" charset="0"/>
              <a:cs typeface="Times New Roman" panose="02020603050405020304" pitchFamily="18" charset="0"/>
            </a:endParaRPr>
          </a:p>
        </p:txBody>
      </p:sp>
      <p:sp>
        <p:nvSpPr>
          <p:cNvPr id="4" name="Date Placeholder 3">
            <a:extLst>
              <a:ext uri="{FF2B5EF4-FFF2-40B4-BE49-F238E27FC236}">
                <a16:creationId xmlns:a16="http://schemas.microsoft.com/office/drawing/2014/main" id="{A91A0EFE-6E3F-2F92-E1F1-7E00978D9A90}"/>
              </a:ext>
            </a:extLst>
          </p:cNvPr>
          <p:cNvSpPr>
            <a:spLocks noGrp="1"/>
          </p:cNvSpPr>
          <p:nvPr>
            <p:ph type="dt" sz="half" idx="10"/>
          </p:nvPr>
        </p:nvSpPr>
        <p:spPr/>
        <p:txBody>
          <a:bodyPr/>
          <a:lstStyle/>
          <a:p>
            <a:fld id="{0D202CFA-3129-43AC-A5B9-765B9C281597}" type="datetime1">
              <a:rPr lang="en-US" smtClean="0"/>
              <a:t>10/16/2024</a:t>
            </a:fld>
            <a:endParaRPr lang="en-US"/>
          </a:p>
        </p:txBody>
      </p:sp>
      <p:sp>
        <p:nvSpPr>
          <p:cNvPr id="5" name="Slide Number Placeholder 4">
            <a:extLst>
              <a:ext uri="{FF2B5EF4-FFF2-40B4-BE49-F238E27FC236}">
                <a16:creationId xmlns:a16="http://schemas.microsoft.com/office/drawing/2014/main" id="{EF9ACD65-1393-FF56-96B9-B6B6F8910C5B}"/>
              </a:ext>
            </a:extLst>
          </p:cNvPr>
          <p:cNvSpPr>
            <a:spLocks noGrp="1"/>
          </p:cNvSpPr>
          <p:nvPr>
            <p:ph type="sldNum" sz="quarter" idx="12"/>
          </p:nvPr>
        </p:nvSpPr>
        <p:spPr/>
        <p:txBody>
          <a:bodyPr/>
          <a:lstStyle/>
          <a:p>
            <a:fld id="{1A07817A-143A-4CFE-A4F0-60ED38DDB8AF}" type="slidenum">
              <a:rPr lang="en-US" smtClean="0"/>
              <a:t>14</a:t>
            </a:fld>
            <a:endParaRPr lang="en-US"/>
          </a:p>
        </p:txBody>
      </p:sp>
    </p:spTree>
    <p:extLst>
      <p:ext uri="{BB962C8B-B14F-4D97-AF65-F5344CB8AC3E}">
        <p14:creationId xmlns:p14="http://schemas.microsoft.com/office/powerpoint/2010/main" val="7480477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50DD4-9D39-4212-BF53-81F5E4B776F6}"/>
              </a:ext>
            </a:extLst>
          </p:cNvPr>
          <p:cNvSpPr>
            <a:spLocks noGrp="1"/>
          </p:cNvSpPr>
          <p:nvPr>
            <p:ph type="title"/>
          </p:nvPr>
        </p:nvSpPr>
        <p:spPr/>
        <p:txBody>
          <a:bodyPr>
            <a:normAutofit/>
          </a:bodyPr>
          <a:lstStyle/>
          <a:p>
            <a:r>
              <a:rPr lang="en-US" i="0" u="none" strike="noStrike" baseline="0" dirty="0">
                <a:solidFill>
                  <a:srgbClr val="FF0000"/>
                </a:solidFill>
                <a:latin typeface="Times New Roman" panose="02020603050405020304" pitchFamily="18" charset="0"/>
                <a:cs typeface="Times New Roman" panose="02020603050405020304" pitchFamily="18" charset="0"/>
              </a:rPr>
              <a:t> Sertraline:</a:t>
            </a:r>
            <a:endParaRPr lang="en-US" dirty="0">
              <a:solidFill>
                <a:srgbClr val="FF0000"/>
              </a:solidFill>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154AB3C0-FD46-4DCD-A979-41A33F1B54F5}"/>
              </a:ext>
            </a:extLst>
          </p:cNvPr>
          <p:cNvSpPr>
            <a:spLocks noGrp="1"/>
          </p:cNvSpPr>
          <p:nvPr>
            <p:ph idx="1"/>
          </p:nvPr>
        </p:nvSpPr>
        <p:spPr>
          <a:xfrm>
            <a:off x="677334" y="1656736"/>
            <a:ext cx="8596668" cy="3880773"/>
          </a:xfrm>
        </p:spPr>
        <p:txBody>
          <a:bodyPr>
            <a:noAutofit/>
          </a:bodyPr>
          <a:lstStyle/>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At least three reports have indicated that 4 to 6 weeks of therapy with the selective serotonin reuptake inhibitor</a:t>
            </a:r>
            <a:r>
              <a:rPr lang="en-US" sz="2400" dirty="0">
                <a:solidFill>
                  <a:schemeClr val="tx1"/>
                </a:solidFill>
                <a:latin typeface="Times New Roman" panose="02020603050405020304" pitchFamily="18" charset="0"/>
                <a:cs typeface="Times New Roman" panose="02020603050405020304" pitchFamily="18" charset="0"/>
              </a:rPr>
              <a:t> </a:t>
            </a:r>
            <a:r>
              <a:rPr lang="en-US" sz="2400" b="0" i="0" u="none" strike="noStrike" baseline="0" dirty="0">
                <a:solidFill>
                  <a:schemeClr val="tx1"/>
                </a:solidFill>
                <a:latin typeface="Times New Roman" panose="02020603050405020304" pitchFamily="18" charset="0"/>
                <a:cs typeface="Times New Roman" panose="02020603050405020304" pitchFamily="18" charset="0"/>
              </a:rPr>
              <a:t>sertraline reduces the frequency of IDH.</a:t>
            </a:r>
          </a:p>
          <a:p>
            <a:pPr algn="l"/>
            <a:endParaRPr lang="en-US" sz="2400" dirty="0">
              <a:solidFill>
                <a:schemeClr val="tx1"/>
              </a:solidFill>
              <a:latin typeface="Times New Roman" panose="02020603050405020304" pitchFamily="18" charset="0"/>
              <a:cs typeface="Times New Roman" panose="02020603050405020304" pitchFamily="18" charset="0"/>
            </a:endParaRPr>
          </a:p>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 Some Evidence suggests that the drug improves autonomic function</a:t>
            </a:r>
          </a:p>
        </p:txBody>
      </p:sp>
      <p:sp>
        <p:nvSpPr>
          <p:cNvPr id="4" name="Date Placeholder 3">
            <a:extLst>
              <a:ext uri="{FF2B5EF4-FFF2-40B4-BE49-F238E27FC236}">
                <a16:creationId xmlns:a16="http://schemas.microsoft.com/office/drawing/2014/main" id="{B274B40A-B1F7-429A-8E57-E960D90CFD35}"/>
              </a:ext>
            </a:extLst>
          </p:cNvPr>
          <p:cNvSpPr>
            <a:spLocks noGrp="1"/>
          </p:cNvSpPr>
          <p:nvPr>
            <p:ph type="dt" sz="half" idx="10"/>
          </p:nvPr>
        </p:nvSpPr>
        <p:spPr/>
        <p:txBody>
          <a:bodyPr/>
          <a:lstStyle/>
          <a:p>
            <a:fld id="{0D202CFA-3129-43AC-A5B9-765B9C281597}" type="datetime1">
              <a:rPr lang="en-US" smtClean="0"/>
              <a:t>10/16/2024</a:t>
            </a:fld>
            <a:endParaRPr lang="en-US"/>
          </a:p>
        </p:txBody>
      </p:sp>
      <p:sp>
        <p:nvSpPr>
          <p:cNvPr id="5" name="Slide Number Placeholder 4">
            <a:extLst>
              <a:ext uri="{FF2B5EF4-FFF2-40B4-BE49-F238E27FC236}">
                <a16:creationId xmlns:a16="http://schemas.microsoft.com/office/drawing/2014/main" id="{B62C721D-E1D7-41AA-8708-0C610D5C185D}"/>
              </a:ext>
            </a:extLst>
          </p:cNvPr>
          <p:cNvSpPr>
            <a:spLocks noGrp="1"/>
          </p:cNvSpPr>
          <p:nvPr>
            <p:ph type="sldNum" sz="quarter" idx="12"/>
          </p:nvPr>
        </p:nvSpPr>
        <p:spPr/>
        <p:txBody>
          <a:bodyPr/>
          <a:lstStyle/>
          <a:p>
            <a:fld id="{1A07817A-143A-4CFE-A4F0-60ED38DDB8AF}" type="slidenum">
              <a:rPr lang="en-US" smtClean="0"/>
              <a:t>15</a:t>
            </a:fld>
            <a:endParaRPr lang="en-US"/>
          </a:p>
        </p:txBody>
      </p:sp>
    </p:spTree>
    <p:extLst>
      <p:ext uri="{BB962C8B-B14F-4D97-AF65-F5344CB8AC3E}">
        <p14:creationId xmlns:p14="http://schemas.microsoft.com/office/powerpoint/2010/main" val="41837715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3F1B9D-F10B-D959-2C68-FA030FB3DED2}"/>
              </a:ext>
            </a:extLst>
          </p:cNvPr>
          <p:cNvSpPr>
            <a:spLocks noGrp="1"/>
          </p:cNvSpPr>
          <p:nvPr>
            <p:ph type="title"/>
          </p:nvPr>
        </p:nvSpPr>
        <p:spPr/>
        <p:txBody>
          <a:bodyPr>
            <a:normAutofit/>
          </a:bodyPr>
          <a:lstStyle/>
          <a:p>
            <a:r>
              <a:rPr lang="en-US" i="0" u="none" strike="noStrike" baseline="0" dirty="0">
                <a:solidFill>
                  <a:srgbClr val="FF0000"/>
                </a:solidFill>
                <a:latin typeface="Times New Roman" panose="02020603050405020304" pitchFamily="18" charset="0"/>
                <a:cs typeface="Times New Roman" panose="02020603050405020304" pitchFamily="18" charset="0"/>
              </a:rPr>
              <a:t>Antihypertensive medication:</a:t>
            </a:r>
            <a:endParaRPr lang="en-US" dirty="0">
              <a:solidFill>
                <a:srgbClr val="FF0000"/>
              </a:solidFill>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6C74B4E6-7F04-9284-58DB-455707C78128}"/>
              </a:ext>
            </a:extLst>
          </p:cNvPr>
          <p:cNvSpPr>
            <a:spLocks noGrp="1"/>
          </p:cNvSpPr>
          <p:nvPr>
            <p:ph idx="1"/>
          </p:nvPr>
        </p:nvSpPr>
        <p:spPr/>
        <p:txBody>
          <a:bodyPr>
            <a:normAutofit/>
          </a:bodyPr>
          <a:lstStyle/>
          <a:p>
            <a:pPr algn="l"/>
            <a:r>
              <a:rPr lang="en-US" sz="3200" b="0" i="0" u="none" strike="noStrike" baseline="0" dirty="0">
                <a:solidFill>
                  <a:schemeClr val="tx1"/>
                </a:solidFill>
                <a:latin typeface="Times New Roman" panose="02020603050405020304" pitchFamily="18" charset="0"/>
                <a:cs typeface="Times New Roman" panose="02020603050405020304" pitchFamily="18" charset="0"/>
              </a:rPr>
              <a:t>Antihypertensive medications administered</a:t>
            </a:r>
            <a:r>
              <a:rPr lang="en-US" sz="3200" dirty="0">
                <a:solidFill>
                  <a:schemeClr val="tx1"/>
                </a:solidFill>
                <a:latin typeface="Times New Roman" panose="02020603050405020304" pitchFamily="18" charset="0"/>
                <a:cs typeface="Times New Roman" panose="02020603050405020304" pitchFamily="18" charset="0"/>
              </a:rPr>
              <a:t> </a:t>
            </a:r>
            <a:r>
              <a:rPr lang="en-US" sz="3200" b="0" i="0" u="none" strike="noStrike" baseline="0" dirty="0">
                <a:solidFill>
                  <a:schemeClr val="tx1"/>
                </a:solidFill>
                <a:latin typeface="Times New Roman" panose="02020603050405020304" pitchFamily="18" charset="0"/>
                <a:cs typeface="Times New Roman" panose="02020603050405020304" pitchFamily="18" charset="0"/>
              </a:rPr>
              <a:t>prior to dialysis adversely impact the ability of the cardiovascular system to adjust to volume removal.</a:t>
            </a:r>
          </a:p>
        </p:txBody>
      </p:sp>
      <p:sp>
        <p:nvSpPr>
          <p:cNvPr id="4" name="Date Placeholder 3">
            <a:extLst>
              <a:ext uri="{FF2B5EF4-FFF2-40B4-BE49-F238E27FC236}">
                <a16:creationId xmlns:a16="http://schemas.microsoft.com/office/drawing/2014/main" id="{CE9386E3-6778-2546-737C-1A53EA00213B}"/>
              </a:ext>
            </a:extLst>
          </p:cNvPr>
          <p:cNvSpPr>
            <a:spLocks noGrp="1"/>
          </p:cNvSpPr>
          <p:nvPr>
            <p:ph type="dt" sz="half" idx="10"/>
          </p:nvPr>
        </p:nvSpPr>
        <p:spPr/>
        <p:txBody>
          <a:bodyPr/>
          <a:lstStyle/>
          <a:p>
            <a:fld id="{0D202CFA-3129-43AC-A5B9-765B9C281597}" type="datetime1">
              <a:rPr lang="en-US" smtClean="0"/>
              <a:t>10/16/2024</a:t>
            </a:fld>
            <a:endParaRPr lang="en-US"/>
          </a:p>
        </p:txBody>
      </p:sp>
      <p:sp>
        <p:nvSpPr>
          <p:cNvPr id="5" name="Slide Number Placeholder 4">
            <a:extLst>
              <a:ext uri="{FF2B5EF4-FFF2-40B4-BE49-F238E27FC236}">
                <a16:creationId xmlns:a16="http://schemas.microsoft.com/office/drawing/2014/main" id="{C4E67D63-0D3E-E9A5-3EC2-53330966420D}"/>
              </a:ext>
            </a:extLst>
          </p:cNvPr>
          <p:cNvSpPr>
            <a:spLocks noGrp="1"/>
          </p:cNvSpPr>
          <p:nvPr>
            <p:ph type="sldNum" sz="quarter" idx="12"/>
          </p:nvPr>
        </p:nvSpPr>
        <p:spPr/>
        <p:txBody>
          <a:bodyPr/>
          <a:lstStyle/>
          <a:p>
            <a:fld id="{1A07817A-143A-4CFE-A4F0-60ED38DDB8AF}" type="slidenum">
              <a:rPr lang="en-US" smtClean="0"/>
              <a:t>16</a:t>
            </a:fld>
            <a:endParaRPr lang="en-US"/>
          </a:p>
        </p:txBody>
      </p:sp>
    </p:spTree>
    <p:extLst>
      <p:ext uri="{BB962C8B-B14F-4D97-AF65-F5344CB8AC3E}">
        <p14:creationId xmlns:p14="http://schemas.microsoft.com/office/powerpoint/2010/main" val="10715981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3229FB-721B-F7CF-6C18-4E5F9A7B0707}"/>
              </a:ext>
            </a:extLst>
          </p:cNvPr>
          <p:cNvSpPr>
            <a:spLocks noGrp="1"/>
          </p:cNvSpPr>
          <p:nvPr>
            <p:ph type="title"/>
          </p:nvPr>
        </p:nvSpPr>
        <p:spPr/>
        <p:txBody>
          <a:bodyPr>
            <a:normAutofit/>
          </a:bodyPr>
          <a:lstStyle/>
          <a:p>
            <a:r>
              <a:rPr lang="en-US" sz="3200" i="0" u="none" strike="noStrike" baseline="0" dirty="0">
                <a:solidFill>
                  <a:srgbClr val="FF0000"/>
                </a:solidFill>
                <a:latin typeface="Times New Roman" panose="02020603050405020304" pitchFamily="18" charset="0"/>
                <a:cs typeface="Times New Roman" panose="02020603050405020304" pitchFamily="18" charset="0"/>
              </a:rPr>
              <a:t>Dialysis fluid potassium level:</a:t>
            </a:r>
            <a:endParaRPr lang="en-US" sz="3200" dirty="0">
              <a:solidFill>
                <a:srgbClr val="FF0000"/>
              </a:solidFill>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EB8DA046-7814-0EB4-E0AB-592E9FA08EE6}"/>
              </a:ext>
            </a:extLst>
          </p:cNvPr>
          <p:cNvSpPr>
            <a:spLocks noGrp="1"/>
          </p:cNvSpPr>
          <p:nvPr>
            <p:ph idx="1"/>
          </p:nvPr>
        </p:nvSpPr>
        <p:spPr/>
        <p:txBody>
          <a:bodyPr>
            <a:normAutofit/>
          </a:bodyPr>
          <a:lstStyle/>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A low concentration (1 </a:t>
            </a:r>
            <a:r>
              <a:rPr lang="en-US" sz="2400" b="0" i="0" u="none" strike="noStrike" baseline="0" dirty="0" err="1">
                <a:solidFill>
                  <a:schemeClr val="tx1"/>
                </a:solidFill>
                <a:latin typeface="Times New Roman" panose="02020603050405020304" pitchFamily="18" charset="0"/>
                <a:cs typeface="Times New Roman" panose="02020603050405020304" pitchFamily="18" charset="0"/>
              </a:rPr>
              <a:t>mEq</a:t>
            </a:r>
            <a:r>
              <a:rPr lang="en-US" sz="2400" b="0" i="0" u="none" strike="noStrike" baseline="0" dirty="0">
                <a:solidFill>
                  <a:schemeClr val="tx1"/>
                </a:solidFill>
                <a:latin typeface="Times New Roman" panose="02020603050405020304" pitchFamily="18" charset="0"/>
                <a:cs typeface="Times New Roman" panose="02020603050405020304" pitchFamily="18" charset="0"/>
              </a:rPr>
              <a:t>/L) of dialysis fluid potassium is associated with more frequent IDH, perhaps via autonomic effects.</a:t>
            </a:r>
          </a:p>
          <a:p>
            <a:pPr algn="l"/>
            <a:endParaRPr lang="en-US" sz="2400" dirty="0">
              <a:solidFill>
                <a:schemeClr val="tx1"/>
              </a:solidFill>
              <a:latin typeface="Times New Roman" panose="02020603050405020304" pitchFamily="18" charset="0"/>
              <a:cs typeface="Times New Roman" panose="02020603050405020304" pitchFamily="18" charset="0"/>
            </a:endParaRPr>
          </a:p>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 If otherwise possible, using higher potassium levels is advisable for hemodynamic</a:t>
            </a:r>
            <a:r>
              <a:rPr lang="en-US" sz="2400" dirty="0">
                <a:solidFill>
                  <a:schemeClr val="tx1"/>
                </a:solidFill>
                <a:latin typeface="Times New Roman" panose="02020603050405020304" pitchFamily="18" charset="0"/>
                <a:cs typeface="Times New Roman" panose="02020603050405020304" pitchFamily="18" charset="0"/>
              </a:rPr>
              <a:t> </a:t>
            </a:r>
            <a:r>
              <a:rPr lang="en-US" sz="2400" b="0" i="0" u="none" strike="noStrike" baseline="0" dirty="0">
                <a:solidFill>
                  <a:schemeClr val="tx1"/>
                </a:solidFill>
                <a:latin typeface="Times New Roman" panose="02020603050405020304" pitchFamily="18" charset="0"/>
                <a:cs typeface="Times New Roman" panose="02020603050405020304" pitchFamily="18" charset="0"/>
              </a:rPr>
              <a:t>benefits as well as reduced arrhythmogenic effect.</a:t>
            </a:r>
            <a:endParaRPr lang="en-US" sz="2400" dirty="0">
              <a:solidFill>
                <a:schemeClr val="tx1"/>
              </a:solidFill>
              <a:latin typeface="Times New Roman" panose="02020603050405020304" pitchFamily="18" charset="0"/>
              <a:cs typeface="Times New Roman" panose="02020603050405020304" pitchFamily="18" charset="0"/>
            </a:endParaRPr>
          </a:p>
        </p:txBody>
      </p:sp>
      <p:sp>
        <p:nvSpPr>
          <p:cNvPr id="4" name="Date Placeholder 3">
            <a:extLst>
              <a:ext uri="{FF2B5EF4-FFF2-40B4-BE49-F238E27FC236}">
                <a16:creationId xmlns:a16="http://schemas.microsoft.com/office/drawing/2014/main" id="{1FD5BC28-2880-923C-E8F5-3ECD9EFD1AE3}"/>
              </a:ext>
            </a:extLst>
          </p:cNvPr>
          <p:cNvSpPr>
            <a:spLocks noGrp="1"/>
          </p:cNvSpPr>
          <p:nvPr>
            <p:ph type="dt" sz="half" idx="10"/>
          </p:nvPr>
        </p:nvSpPr>
        <p:spPr/>
        <p:txBody>
          <a:bodyPr/>
          <a:lstStyle/>
          <a:p>
            <a:fld id="{0D202CFA-3129-43AC-A5B9-765B9C281597}" type="datetime1">
              <a:rPr lang="en-US" smtClean="0"/>
              <a:t>10/16/2024</a:t>
            </a:fld>
            <a:endParaRPr lang="en-US"/>
          </a:p>
        </p:txBody>
      </p:sp>
      <p:sp>
        <p:nvSpPr>
          <p:cNvPr id="5" name="Slide Number Placeholder 4">
            <a:extLst>
              <a:ext uri="{FF2B5EF4-FFF2-40B4-BE49-F238E27FC236}">
                <a16:creationId xmlns:a16="http://schemas.microsoft.com/office/drawing/2014/main" id="{46931E13-B3A3-0D7F-D18D-9230D8B91726}"/>
              </a:ext>
            </a:extLst>
          </p:cNvPr>
          <p:cNvSpPr>
            <a:spLocks noGrp="1"/>
          </p:cNvSpPr>
          <p:nvPr>
            <p:ph type="sldNum" sz="quarter" idx="12"/>
          </p:nvPr>
        </p:nvSpPr>
        <p:spPr/>
        <p:txBody>
          <a:bodyPr/>
          <a:lstStyle/>
          <a:p>
            <a:fld id="{1A07817A-143A-4CFE-A4F0-60ED38DDB8AF}" type="slidenum">
              <a:rPr lang="en-US" smtClean="0"/>
              <a:t>17</a:t>
            </a:fld>
            <a:endParaRPr lang="en-US"/>
          </a:p>
        </p:txBody>
      </p:sp>
    </p:spTree>
    <p:extLst>
      <p:ext uri="{BB962C8B-B14F-4D97-AF65-F5344CB8AC3E}">
        <p14:creationId xmlns:p14="http://schemas.microsoft.com/office/powerpoint/2010/main" val="9294566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71816B-101D-6447-D8CF-13165FD38D05}"/>
              </a:ext>
            </a:extLst>
          </p:cNvPr>
          <p:cNvSpPr>
            <a:spLocks noGrp="1"/>
          </p:cNvSpPr>
          <p:nvPr>
            <p:ph type="title"/>
          </p:nvPr>
        </p:nvSpPr>
        <p:spPr/>
        <p:txBody>
          <a:bodyPr>
            <a:normAutofit/>
          </a:bodyPr>
          <a:lstStyle/>
          <a:p>
            <a:r>
              <a:rPr lang="en-US" i="0" u="none" strike="noStrike" baseline="0" dirty="0">
                <a:solidFill>
                  <a:srgbClr val="FF0000"/>
                </a:solidFill>
                <a:latin typeface="Times New Roman" panose="02020603050405020304" pitchFamily="18" charset="0"/>
                <a:cs typeface="Times New Roman" panose="02020603050405020304" pitchFamily="18" charset="0"/>
              </a:rPr>
              <a:t>Fludrocortisone</a:t>
            </a:r>
            <a:endParaRPr lang="en-US" dirty="0">
              <a:solidFill>
                <a:srgbClr val="FF0000"/>
              </a:solidFill>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F4DE464E-46F1-A9A3-2153-79CEF974D972}"/>
              </a:ext>
            </a:extLst>
          </p:cNvPr>
          <p:cNvSpPr>
            <a:spLocks noGrp="1"/>
          </p:cNvSpPr>
          <p:nvPr>
            <p:ph idx="1"/>
          </p:nvPr>
        </p:nvSpPr>
        <p:spPr/>
        <p:txBody>
          <a:bodyPr>
            <a:normAutofit/>
          </a:bodyPr>
          <a:lstStyle/>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One preliminary report  found low random aldosterone levels in a group of five dialysis patients with low pre dialysis blood pressures </a:t>
            </a:r>
          </a:p>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All had a normal cosyntropin test. Their blood pressures improved with fludrocortisone treatment, ultrafiltration volumes increased, and rate of IDH was reduced.</a:t>
            </a:r>
          </a:p>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There was no improvement with fludrocortisone in hypotensive patients with normal levels of adrenal hormones.</a:t>
            </a:r>
            <a:endParaRPr lang="en-US" sz="2400" dirty="0">
              <a:solidFill>
                <a:schemeClr val="tx1"/>
              </a:solidFill>
              <a:latin typeface="Times New Roman" panose="02020603050405020304" pitchFamily="18" charset="0"/>
              <a:cs typeface="Times New Roman" panose="02020603050405020304" pitchFamily="18" charset="0"/>
            </a:endParaRPr>
          </a:p>
        </p:txBody>
      </p:sp>
      <p:sp>
        <p:nvSpPr>
          <p:cNvPr id="4" name="Date Placeholder 3">
            <a:extLst>
              <a:ext uri="{FF2B5EF4-FFF2-40B4-BE49-F238E27FC236}">
                <a16:creationId xmlns:a16="http://schemas.microsoft.com/office/drawing/2014/main" id="{4E5DBB8F-C09E-3946-0B32-919B951F96B6}"/>
              </a:ext>
            </a:extLst>
          </p:cNvPr>
          <p:cNvSpPr>
            <a:spLocks noGrp="1"/>
          </p:cNvSpPr>
          <p:nvPr>
            <p:ph type="dt" sz="half" idx="10"/>
          </p:nvPr>
        </p:nvSpPr>
        <p:spPr/>
        <p:txBody>
          <a:bodyPr/>
          <a:lstStyle/>
          <a:p>
            <a:fld id="{0D202CFA-3129-43AC-A5B9-765B9C281597}" type="datetime1">
              <a:rPr lang="en-US" smtClean="0"/>
              <a:t>10/16/2024</a:t>
            </a:fld>
            <a:endParaRPr lang="en-US"/>
          </a:p>
        </p:txBody>
      </p:sp>
      <p:sp>
        <p:nvSpPr>
          <p:cNvPr id="5" name="Slide Number Placeholder 4">
            <a:extLst>
              <a:ext uri="{FF2B5EF4-FFF2-40B4-BE49-F238E27FC236}">
                <a16:creationId xmlns:a16="http://schemas.microsoft.com/office/drawing/2014/main" id="{19B23AC3-075A-0370-F7A8-0BD8CA610639}"/>
              </a:ext>
            </a:extLst>
          </p:cNvPr>
          <p:cNvSpPr>
            <a:spLocks noGrp="1"/>
          </p:cNvSpPr>
          <p:nvPr>
            <p:ph type="sldNum" sz="quarter" idx="12"/>
          </p:nvPr>
        </p:nvSpPr>
        <p:spPr/>
        <p:txBody>
          <a:bodyPr/>
          <a:lstStyle/>
          <a:p>
            <a:fld id="{1A07817A-143A-4CFE-A4F0-60ED38DDB8AF}" type="slidenum">
              <a:rPr lang="en-US" smtClean="0"/>
              <a:t>18</a:t>
            </a:fld>
            <a:endParaRPr lang="en-US"/>
          </a:p>
        </p:txBody>
      </p:sp>
    </p:spTree>
    <p:extLst>
      <p:ext uri="{BB962C8B-B14F-4D97-AF65-F5344CB8AC3E}">
        <p14:creationId xmlns:p14="http://schemas.microsoft.com/office/powerpoint/2010/main" val="42332413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194D79-A4DB-57F9-2635-B10BDABF1037}"/>
              </a:ext>
            </a:extLst>
          </p:cNvPr>
          <p:cNvSpPr>
            <a:spLocks noGrp="1"/>
          </p:cNvSpPr>
          <p:nvPr>
            <p:ph type="title"/>
          </p:nvPr>
        </p:nvSpPr>
        <p:spPr/>
        <p:txBody>
          <a:bodyPr>
            <a:normAutofit/>
          </a:bodyPr>
          <a:lstStyle/>
          <a:p>
            <a:r>
              <a:rPr lang="en-US" i="0" u="none" strike="noStrike" baseline="0" dirty="0">
                <a:solidFill>
                  <a:srgbClr val="FF0000"/>
                </a:solidFill>
                <a:latin typeface="Times New Roman" panose="02020603050405020304" pitchFamily="18" charset="0"/>
                <a:cs typeface="Times New Roman" panose="02020603050405020304" pitchFamily="18" charset="0"/>
              </a:rPr>
              <a:t>Vasopressin</a:t>
            </a:r>
            <a:endParaRPr lang="en-US" dirty="0">
              <a:solidFill>
                <a:srgbClr val="FF0000"/>
              </a:solidFill>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B35D2628-EFA8-5149-F527-BE5A182C80E5}"/>
              </a:ext>
            </a:extLst>
          </p:cNvPr>
          <p:cNvSpPr>
            <a:spLocks noGrp="1"/>
          </p:cNvSpPr>
          <p:nvPr>
            <p:ph idx="1"/>
          </p:nvPr>
        </p:nvSpPr>
        <p:spPr/>
        <p:txBody>
          <a:bodyPr/>
          <a:lstStyle/>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Vasopressin levels normally increase with hypotension, but in dialysis patients, the increase is often suboptimal.</a:t>
            </a:r>
          </a:p>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Vasopressin preferentially constricts splanchnic vessels, and such constriction may help to redistribute blood volume centrally during fluid removal</a:t>
            </a:r>
            <a:r>
              <a:rPr lang="en-US" sz="1800" b="0" i="0" u="none" strike="noStrike" baseline="0" dirty="0">
                <a:latin typeface="KeplerStd-Regular"/>
              </a:rPr>
              <a:t>. </a:t>
            </a:r>
            <a:endParaRPr lang="en-US" dirty="0"/>
          </a:p>
        </p:txBody>
      </p:sp>
      <p:sp>
        <p:nvSpPr>
          <p:cNvPr id="4" name="Date Placeholder 3">
            <a:extLst>
              <a:ext uri="{FF2B5EF4-FFF2-40B4-BE49-F238E27FC236}">
                <a16:creationId xmlns:a16="http://schemas.microsoft.com/office/drawing/2014/main" id="{9FC2855D-231D-DC8D-60DD-4BF02597130F}"/>
              </a:ext>
            </a:extLst>
          </p:cNvPr>
          <p:cNvSpPr>
            <a:spLocks noGrp="1"/>
          </p:cNvSpPr>
          <p:nvPr>
            <p:ph type="dt" sz="half" idx="10"/>
          </p:nvPr>
        </p:nvSpPr>
        <p:spPr/>
        <p:txBody>
          <a:bodyPr/>
          <a:lstStyle/>
          <a:p>
            <a:fld id="{0D202CFA-3129-43AC-A5B9-765B9C281597}" type="datetime1">
              <a:rPr lang="en-US" smtClean="0"/>
              <a:t>10/16/2024</a:t>
            </a:fld>
            <a:endParaRPr lang="en-US"/>
          </a:p>
        </p:txBody>
      </p:sp>
      <p:sp>
        <p:nvSpPr>
          <p:cNvPr id="5" name="Slide Number Placeholder 4">
            <a:extLst>
              <a:ext uri="{FF2B5EF4-FFF2-40B4-BE49-F238E27FC236}">
                <a16:creationId xmlns:a16="http://schemas.microsoft.com/office/drawing/2014/main" id="{E427BD50-892F-ED9A-AD4A-612599033046}"/>
              </a:ext>
            </a:extLst>
          </p:cNvPr>
          <p:cNvSpPr>
            <a:spLocks noGrp="1"/>
          </p:cNvSpPr>
          <p:nvPr>
            <p:ph type="sldNum" sz="quarter" idx="12"/>
          </p:nvPr>
        </p:nvSpPr>
        <p:spPr/>
        <p:txBody>
          <a:bodyPr/>
          <a:lstStyle/>
          <a:p>
            <a:fld id="{1A07817A-143A-4CFE-A4F0-60ED38DDB8AF}" type="slidenum">
              <a:rPr lang="en-US" smtClean="0"/>
              <a:t>19</a:t>
            </a:fld>
            <a:endParaRPr lang="en-US"/>
          </a:p>
        </p:txBody>
      </p:sp>
    </p:spTree>
    <p:extLst>
      <p:ext uri="{BB962C8B-B14F-4D97-AF65-F5344CB8AC3E}">
        <p14:creationId xmlns:p14="http://schemas.microsoft.com/office/powerpoint/2010/main" val="21678876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5AAEE0-8B46-1BD9-51C3-2B77E3C15EAB}"/>
              </a:ext>
            </a:extLst>
          </p:cNvPr>
          <p:cNvSpPr>
            <a:spLocks noGrp="1"/>
          </p:cNvSpPr>
          <p:nvPr>
            <p:ph type="title"/>
          </p:nvPr>
        </p:nvSpPr>
        <p:spPr/>
        <p:txBody>
          <a:bodyPr/>
          <a:lstStyle/>
          <a:p>
            <a:pPr algn="r" rtl="1"/>
            <a:r>
              <a:rPr lang="fa-IR" dirty="0"/>
              <a:t>سوال :</a:t>
            </a:r>
            <a:endParaRPr lang="en-US" dirty="0"/>
          </a:p>
        </p:txBody>
      </p:sp>
      <p:sp>
        <p:nvSpPr>
          <p:cNvPr id="3" name="Content Placeholder 2">
            <a:extLst>
              <a:ext uri="{FF2B5EF4-FFF2-40B4-BE49-F238E27FC236}">
                <a16:creationId xmlns:a16="http://schemas.microsoft.com/office/drawing/2014/main" id="{5D9793C2-0445-3396-BE2A-F87479860645}"/>
              </a:ext>
            </a:extLst>
          </p:cNvPr>
          <p:cNvSpPr>
            <a:spLocks noGrp="1"/>
          </p:cNvSpPr>
          <p:nvPr>
            <p:ph idx="1"/>
          </p:nvPr>
        </p:nvSpPr>
        <p:spPr/>
        <p:txBody>
          <a:bodyPr/>
          <a:lstStyle/>
          <a:p>
            <a:r>
              <a:rPr lang="fa-IR" dirty="0"/>
              <a:t>بیمار خانم 70 ساله تحت همودیالیز هفتگی 3 نوبت بیمار از 1 ماه اخیر فشار خون های 70 حین دیالیز دارد بیمار در منزل روزانه 1 قرص امیلودیین مصرف میکند بیمار اخیرا گرفتگی در اندام هرا شاکی است چه اقداماتی توصیه میکنید اخرین وزن خشک بیمار 61 کیلوگرم میباشد .</a:t>
            </a:r>
            <a:endParaRPr lang="en-US" dirty="0"/>
          </a:p>
        </p:txBody>
      </p:sp>
      <p:sp>
        <p:nvSpPr>
          <p:cNvPr id="4" name="Date Placeholder 3">
            <a:extLst>
              <a:ext uri="{FF2B5EF4-FFF2-40B4-BE49-F238E27FC236}">
                <a16:creationId xmlns:a16="http://schemas.microsoft.com/office/drawing/2014/main" id="{82EA3562-C222-D1FB-DAD2-B5E4897A280B}"/>
              </a:ext>
            </a:extLst>
          </p:cNvPr>
          <p:cNvSpPr>
            <a:spLocks noGrp="1"/>
          </p:cNvSpPr>
          <p:nvPr>
            <p:ph type="dt" sz="half" idx="10"/>
          </p:nvPr>
        </p:nvSpPr>
        <p:spPr/>
        <p:txBody>
          <a:bodyPr/>
          <a:lstStyle/>
          <a:p>
            <a:fld id="{0D202CFA-3129-43AC-A5B9-765B9C281597}" type="datetime1">
              <a:rPr lang="en-US" smtClean="0"/>
              <a:t>10/16/2024</a:t>
            </a:fld>
            <a:endParaRPr lang="en-US"/>
          </a:p>
        </p:txBody>
      </p:sp>
      <p:sp>
        <p:nvSpPr>
          <p:cNvPr id="5" name="Slide Number Placeholder 4">
            <a:extLst>
              <a:ext uri="{FF2B5EF4-FFF2-40B4-BE49-F238E27FC236}">
                <a16:creationId xmlns:a16="http://schemas.microsoft.com/office/drawing/2014/main" id="{29101661-A3F0-3DF9-334F-1AA43F3BC532}"/>
              </a:ext>
            </a:extLst>
          </p:cNvPr>
          <p:cNvSpPr>
            <a:spLocks noGrp="1"/>
          </p:cNvSpPr>
          <p:nvPr>
            <p:ph type="sldNum" sz="quarter" idx="12"/>
          </p:nvPr>
        </p:nvSpPr>
        <p:spPr/>
        <p:txBody>
          <a:bodyPr/>
          <a:lstStyle/>
          <a:p>
            <a:fld id="{1A07817A-143A-4CFE-A4F0-60ED38DDB8AF}" type="slidenum">
              <a:rPr lang="en-US" smtClean="0"/>
              <a:t>2</a:t>
            </a:fld>
            <a:endParaRPr lang="en-US"/>
          </a:p>
        </p:txBody>
      </p:sp>
    </p:spTree>
    <p:extLst>
      <p:ext uri="{BB962C8B-B14F-4D97-AF65-F5344CB8AC3E}">
        <p14:creationId xmlns:p14="http://schemas.microsoft.com/office/powerpoint/2010/main" val="3143193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5F59C5-D59C-22BD-3B41-580A04D37FDF}"/>
              </a:ext>
            </a:extLst>
          </p:cNvPr>
          <p:cNvSpPr>
            <a:spLocks noGrp="1"/>
          </p:cNvSpPr>
          <p:nvPr>
            <p:ph type="title"/>
          </p:nvPr>
        </p:nvSpPr>
        <p:spPr/>
        <p:txBody>
          <a:bodyPr>
            <a:normAutofit/>
          </a:bodyPr>
          <a:lstStyle/>
          <a:p>
            <a:r>
              <a:rPr lang="en-US" sz="3200" i="0" u="none" strike="noStrike" baseline="0" dirty="0">
                <a:solidFill>
                  <a:srgbClr val="FF0000"/>
                </a:solidFill>
                <a:latin typeface="Times New Roman" panose="02020603050405020304" pitchFamily="18" charset="0"/>
                <a:cs typeface="Times New Roman" panose="02020603050405020304" pitchFamily="18" charset="0"/>
              </a:rPr>
              <a:t>Hypotension related to cardiac factors</a:t>
            </a:r>
            <a:endParaRPr lang="en-US" sz="3200" dirty="0">
              <a:solidFill>
                <a:srgbClr val="FF0000"/>
              </a:solidFill>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A3D6A005-A2F9-9DAB-2E41-69701F1661A5}"/>
              </a:ext>
            </a:extLst>
          </p:cNvPr>
          <p:cNvSpPr>
            <a:spLocks noGrp="1"/>
          </p:cNvSpPr>
          <p:nvPr>
            <p:ph idx="1"/>
          </p:nvPr>
        </p:nvSpPr>
        <p:spPr/>
        <p:txBody>
          <a:bodyPr/>
          <a:lstStyle/>
          <a:p>
            <a:r>
              <a:rPr lang="en-US" sz="2400" b="1" i="0" u="none" strike="noStrike" baseline="0" dirty="0">
                <a:latin typeface="UniversLTStd-BoldCn"/>
              </a:rPr>
              <a:t>Diastolic dysfunction</a:t>
            </a:r>
            <a:r>
              <a:rPr lang="en-US" sz="2400" b="0" i="0" u="none" strike="noStrike" baseline="0" dirty="0">
                <a:latin typeface="KeplerStd-Regular"/>
              </a:rPr>
              <a:t>.</a:t>
            </a:r>
          </a:p>
          <a:p>
            <a:r>
              <a:rPr lang="en-US" sz="2400" b="1" i="0" u="none" strike="noStrike" baseline="0" dirty="0">
                <a:latin typeface="UniversLTStd-BoldCn"/>
              </a:rPr>
              <a:t>Heart rate and contractility</a:t>
            </a:r>
            <a:r>
              <a:rPr lang="en-US" sz="1800" b="0" i="0" u="none" strike="noStrike" baseline="0" dirty="0">
                <a:latin typeface="KeplerStd-Regular"/>
              </a:rPr>
              <a:t>.</a:t>
            </a:r>
            <a:endParaRPr lang="en-US" dirty="0"/>
          </a:p>
        </p:txBody>
      </p:sp>
      <p:sp>
        <p:nvSpPr>
          <p:cNvPr id="4" name="Date Placeholder 3">
            <a:extLst>
              <a:ext uri="{FF2B5EF4-FFF2-40B4-BE49-F238E27FC236}">
                <a16:creationId xmlns:a16="http://schemas.microsoft.com/office/drawing/2014/main" id="{E0CE481D-370D-357F-BD4A-F29E4C3736D9}"/>
              </a:ext>
            </a:extLst>
          </p:cNvPr>
          <p:cNvSpPr>
            <a:spLocks noGrp="1"/>
          </p:cNvSpPr>
          <p:nvPr>
            <p:ph type="dt" sz="half" idx="10"/>
          </p:nvPr>
        </p:nvSpPr>
        <p:spPr/>
        <p:txBody>
          <a:bodyPr/>
          <a:lstStyle/>
          <a:p>
            <a:fld id="{0D202CFA-3129-43AC-A5B9-765B9C281597}" type="datetime1">
              <a:rPr lang="en-US" smtClean="0"/>
              <a:t>10/16/2024</a:t>
            </a:fld>
            <a:endParaRPr lang="en-US"/>
          </a:p>
        </p:txBody>
      </p:sp>
      <p:sp>
        <p:nvSpPr>
          <p:cNvPr id="5" name="Slide Number Placeholder 4">
            <a:extLst>
              <a:ext uri="{FF2B5EF4-FFF2-40B4-BE49-F238E27FC236}">
                <a16:creationId xmlns:a16="http://schemas.microsoft.com/office/drawing/2014/main" id="{833B5551-063F-2ACD-375C-7721D75D2CE6}"/>
              </a:ext>
            </a:extLst>
          </p:cNvPr>
          <p:cNvSpPr>
            <a:spLocks noGrp="1"/>
          </p:cNvSpPr>
          <p:nvPr>
            <p:ph type="sldNum" sz="quarter" idx="12"/>
          </p:nvPr>
        </p:nvSpPr>
        <p:spPr/>
        <p:txBody>
          <a:bodyPr/>
          <a:lstStyle/>
          <a:p>
            <a:fld id="{1A07817A-143A-4CFE-A4F0-60ED38DDB8AF}" type="slidenum">
              <a:rPr lang="en-US" smtClean="0"/>
              <a:t>20</a:t>
            </a:fld>
            <a:endParaRPr lang="en-US"/>
          </a:p>
        </p:txBody>
      </p:sp>
    </p:spTree>
    <p:extLst>
      <p:ext uri="{BB962C8B-B14F-4D97-AF65-F5344CB8AC3E}">
        <p14:creationId xmlns:p14="http://schemas.microsoft.com/office/powerpoint/2010/main" val="13468604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8F746E-E9C5-41B5-06CF-CB0D447AD708}"/>
              </a:ext>
            </a:extLst>
          </p:cNvPr>
          <p:cNvSpPr>
            <a:spLocks noGrp="1"/>
          </p:cNvSpPr>
          <p:nvPr>
            <p:ph type="title"/>
          </p:nvPr>
        </p:nvSpPr>
        <p:spPr/>
        <p:txBody>
          <a:bodyPr>
            <a:normAutofit/>
          </a:bodyPr>
          <a:lstStyle/>
          <a:p>
            <a:r>
              <a:rPr lang="en-US" sz="3200" i="0" u="none" strike="noStrike" baseline="0" dirty="0">
                <a:solidFill>
                  <a:srgbClr val="FF0000"/>
                </a:solidFill>
                <a:latin typeface="UniversLTStd-BoldCn"/>
              </a:rPr>
              <a:t>Dialysis solution calcium</a:t>
            </a:r>
            <a:r>
              <a:rPr lang="en-US" sz="3200" i="0" u="none" strike="noStrike" baseline="0" dirty="0">
                <a:solidFill>
                  <a:srgbClr val="FF0000"/>
                </a:solidFill>
                <a:latin typeface="KeplerStd-Regular"/>
              </a:rPr>
              <a:t>.</a:t>
            </a:r>
            <a:endParaRPr lang="en-US" sz="3200" dirty="0">
              <a:solidFill>
                <a:srgbClr val="FF0000"/>
              </a:solidFill>
            </a:endParaRPr>
          </a:p>
        </p:txBody>
      </p:sp>
      <p:sp>
        <p:nvSpPr>
          <p:cNvPr id="3" name="Content Placeholder 2">
            <a:extLst>
              <a:ext uri="{FF2B5EF4-FFF2-40B4-BE49-F238E27FC236}">
                <a16:creationId xmlns:a16="http://schemas.microsoft.com/office/drawing/2014/main" id="{E05ACEAD-8DD3-1CB7-09D2-C9FC937DA25B}"/>
              </a:ext>
            </a:extLst>
          </p:cNvPr>
          <p:cNvSpPr>
            <a:spLocks noGrp="1"/>
          </p:cNvSpPr>
          <p:nvPr>
            <p:ph idx="1"/>
          </p:nvPr>
        </p:nvSpPr>
        <p:spPr/>
        <p:txBody>
          <a:bodyPr>
            <a:normAutofit/>
          </a:bodyPr>
          <a:lstStyle/>
          <a:p>
            <a:pPr algn="l"/>
            <a:r>
              <a:rPr lang="fr-FR" sz="2000" i="0" u="none" strike="noStrike" baseline="0" dirty="0">
                <a:solidFill>
                  <a:schemeClr val="tx1"/>
                </a:solidFill>
                <a:latin typeface="Times New Roman" panose="02020603050405020304" pitchFamily="18" charset="0"/>
                <a:cs typeface="Times New Roman" panose="02020603050405020304" pitchFamily="18" charset="0"/>
              </a:rPr>
              <a:t>A </a:t>
            </a:r>
            <a:r>
              <a:rPr lang="fr-FR" sz="2000" i="0" u="none" strike="noStrike" baseline="0" dirty="0" err="1">
                <a:solidFill>
                  <a:schemeClr val="tx1"/>
                </a:solidFill>
                <a:latin typeface="Times New Roman" panose="02020603050405020304" pitchFamily="18" charset="0"/>
                <a:cs typeface="Times New Roman" panose="02020603050405020304" pitchFamily="18" charset="0"/>
              </a:rPr>
              <a:t>dialysis</a:t>
            </a:r>
            <a:r>
              <a:rPr lang="fr-FR" sz="2000" i="0" u="none" strike="noStrike" baseline="0" dirty="0">
                <a:solidFill>
                  <a:schemeClr val="tx1"/>
                </a:solidFill>
                <a:latin typeface="Times New Roman" panose="02020603050405020304" pitchFamily="18" charset="0"/>
                <a:cs typeface="Times New Roman" panose="02020603050405020304" pitchFamily="18" charset="0"/>
              </a:rPr>
              <a:t> solution calcium concentration </a:t>
            </a:r>
            <a:r>
              <a:rPr lang="en-US" sz="2000" i="0" u="none" strike="noStrike" baseline="0" dirty="0">
                <a:solidFill>
                  <a:schemeClr val="tx1"/>
                </a:solidFill>
                <a:latin typeface="Times New Roman" panose="02020603050405020304" pitchFamily="18" charset="0"/>
                <a:cs typeface="Times New Roman" panose="02020603050405020304" pitchFamily="18" charset="0"/>
              </a:rPr>
              <a:t>of 1.75 mM increases cardiac contractility and helps maintain intradialytic blood pressure better than a level of 1.25 mM, especially in patients with cardiac disease</a:t>
            </a:r>
          </a:p>
          <a:p>
            <a:pPr marL="0" indent="0" algn="l">
              <a:buNone/>
            </a:pPr>
            <a:r>
              <a:rPr lang="en-US" sz="2000" i="0" u="none" strike="noStrike" baseline="0" dirty="0">
                <a:solidFill>
                  <a:schemeClr val="tx1"/>
                </a:solidFill>
                <a:latin typeface="Times New Roman" panose="02020603050405020304" pitchFamily="18" charset="0"/>
                <a:cs typeface="Times New Roman" panose="02020603050405020304" pitchFamily="18" charset="0"/>
              </a:rPr>
              <a:t> </a:t>
            </a:r>
          </a:p>
          <a:p>
            <a:pPr algn="l"/>
            <a:r>
              <a:rPr lang="en-US" sz="2000" i="0" u="none" strike="noStrike" baseline="0" dirty="0">
                <a:solidFill>
                  <a:schemeClr val="tx1"/>
                </a:solidFill>
                <a:latin typeface="Times New Roman" panose="02020603050405020304" pitchFamily="18" charset="0"/>
                <a:cs typeface="Times New Roman" panose="02020603050405020304" pitchFamily="18" charset="0"/>
              </a:rPr>
              <a:t>However, in the chronic outpatient setting (as opposed to an intensive care unit), symptomatic IDH is not less frequent with a higher-calcium dialysis solution </a:t>
            </a:r>
          </a:p>
          <a:p>
            <a:pPr marL="0" indent="0" algn="l">
              <a:buNone/>
            </a:pPr>
            <a:endParaRPr lang="en-US" sz="2000" i="0" u="none" strike="noStrike" baseline="0" dirty="0">
              <a:solidFill>
                <a:schemeClr val="tx1"/>
              </a:solidFill>
              <a:latin typeface="Times New Roman" panose="02020603050405020304" pitchFamily="18" charset="0"/>
              <a:cs typeface="Times New Roman" panose="02020603050405020304" pitchFamily="18" charset="0"/>
            </a:endParaRPr>
          </a:p>
          <a:p>
            <a:pPr algn="l">
              <a:buFont typeface="Wingdings" panose="05000000000000000000" pitchFamily="2" charset="2"/>
              <a:buChar char="Ø"/>
            </a:pPr>
            <a:r>
              <a:rPr lang="en-US" sz="2000" i="0" u="none" strike="noStrike" baseline="0" dirty="0">
                <a:solidFill>
                  <a:schemeClr val="tx1"/>
                </a:solidFill>
                <a:latin typeface="Times New Roman" panose="02020603050405020304" pitchFamily="18" charset="0"/>
                <a:cs typeface="Times New Roman" panose="02020603050405020304" pitchFamily="18" charset="0"/>
              </a:rPr>
              <a:t>use of high dialysis solution calcium levels may contribute to vascular calcification, and the trend is to not use them for prolonged periods</a:t>
            </a:r>
            <a:r>
              <a:rPr lang="en-US" sz="2000" b="0" i="0" u="none" strike="noStrike" baseline="0" dirty="0">
                <a:latin typeface="KeplerStd-Regular"/>
              </a:rPr>
              <a:t>. </a:t>
            </a:r>
            <a:endParaRPr lang="en-US" sz="2000" dirty="0"/>
          </a:p>
        </p:txBody>
      </p:sp>
      <p:sp>
        <p:nvSpPr>
          <p:cNvPr id="4" name="Date Placeholder 3">
            <a:extLst>
              <a:ext uri="{FF2B5EF4-FFF2-40B4-BE49-F238E27FC236}">
                <a16:creationId xmlns:a16="http://schemas.microsoft.com/office/drawing/2014/main" id="{92AE415B-6B11-D30F-A8FB-688990F46743}"/>
              </a:ext>
            </a:extLst>
          </p:cNvPr>
          <p:cNvSpPr>
            <a:spLocks noGrp="1"/>
          </p:cNvSpPr>
          <p:nvPr>
            <p:ph type="dt" sz="half" idx="10"/>
          </p:nvPr>
        </p:nvSpPr>
        <p:spPr/>
        <p:txBody>
          <a:bodyPr/>
          <a:lstStyle/>
          <a:p>
            <a:fld id="{0D202CFA-3129-43AC-A5B9-765B9C281597}" type="datetime1">
              <a:rPr lang="en-US" smtClean="0"/>
              <a:t>10/16/2024</a:t>
            </a:fld>
            <a:endParaRPr lang="en-US"/>
          </a:p>
        </p:txBody>
      </p:sp>
      <p:sp>
        <p:nvSpPr>
          <p:cNvPr id="5" name="Slide Number Placeholder 4">
            <a:extLst>
              <a:ext uri="{FF2B5EF4-FFF2-40B4-BE49-F238E27FC236}">
                <a16:creationId xmlns:a16="http://schemas.microsoft.com/office/drawing/2014/main" id="{52A5CB82-E194-5C42-445B-E926F3C7AA6C}"/>
              </a:ext>
            </a:extLst>
          </p:cNvPr>
          <p:cNvSpPr>
            <a:spLocks noGrp="1"/>
          </p:cNvSpPr>
          <p:nvPr>
            <p:ph type="sldNum" sz="quarter" idx="12"/>
          </p:nvPr>
        </p:nvSpPr>
        <p:spPr/>
        <p:txBody>
          <a:bodyPr/>
          <a:lstStyle/>
          <a:p>
            <a:fld id="{1A07817A-143A-4CFE-A4F0-60ED38DDB8AF}" type="slidenum">
              <a:rPr lang="en-US" smtClean="0"/>
              <a:t>21</a:t>
            </a:fld>
            <a:endParaRPr lang="en-US"/>
          </a:p>
        </p:txBody>
      </p:sp>
    </p:spTree>
    <p:extLst>
      <p:ext uri="{BB962C8B-B14F-4D97-AF65-F5344CB8AC3E}">
        <p14:creationId xmlns:p14="http://schemas.microsoft.com/office/powerpoint/2010/main" val="26384353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F74E2A-DF8E-EB5A-702B-AB2077D28C97}"/>
              </a:ext>
            </a:extLst>
          </p:cNvPr>
          <p:cNvSpPr>
            <a:spLocks noGrp="1"/>
          </p:cNvSpPr>
          <p:nvPr>
            <p:ph type="title"/>
          </p:nvPr>
        </p:nvSpPr>
        <p:spPr/>
        <p:txBody>
          <a:bodyPr>
            <a:normAutofit/>
          </a:bodyPr>
          <a:lstStyle/>
          <a:p>
            <a:r>
              <a:rPr lang="en-US" sz="3200" i="0" u="none" strike="noStrike" baseline="0" dirty="0">
                <a:solidFill>
                  <a:srgbClr val="FF0000"/>
                </a:solidFill>
                <a:latin typeface="Times New Roman" panose="02020603050405020304" pitchFamily="18" charset="0"/>
                <a:cs typeface="Times New Roman" panose="02020603050405020304" pitchFamily="18" charset="0"/>
              </a:rPr>
              <a:t>Detection of hypotension.</a:t>
            </a:r>
            <a:endParaRPr lang="en-US" sz="3200" dirty="0">
              <a:solidFill>
                <a:srgbClr val="FF0000"/>
              </a:solidFill>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1F3F806A-7CED-A041-F59E-30F3146DA93A}"/>
              </a:ext>
            </a:extLst>
          </p:cNvPr>
          <p:cNvSpPr>
            <a:spLocks noGrp="1"/>
          </p:cNvSpPr>
          <p:nvPr>
            <p:ph idx="1"/>
          </p:nvPr>
        </p:nvSpPr>
        <p:spPr/>
        <p:txBody>
          <a:bodyPr>
            <a:normAutofit/>
          </a:bodyPr>
          <a:lstStyle/>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Most patients complain of feeling dizzy, light-headed, or nauseated when hypotension occurs.</a:t>
            </a:r>
          </a:p>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Some experience muscle cramps. Others may experience very subtle symptoms, which may be recognizable only to dialysis staff familiar with the patient (e.g., lack of alertness, darkening of vision)</a:t>
            </a:r>
          </a:p>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In some patients, there are no symptoms whatsoever until the blood pressure falls</a:t>
            </a:r>
            <a:endParaRPr lang="en-US" sz="2400" dirty="0">
              <a:solidFill>
                <a:schemeClr val="tx1"/>
              </a:solidFill>
              <a:latin typeface="Times New Roman" panose="02020603050405020304" pitchFamily="18" charset="0"/>
              <a:cs typeface="Times New Roman" panose="02020603050405020304" pitchFamily="18" charset="0"/>
            </a:endParaRPr>
          </a:p>
        </p:txBody>
      </p:sp>
      <p:sp>
        <p:nvSpPr>
          <p:cNvPr id="4" name="Date Placeholder 3">
            <a:extLst>
              <a:ext uri="{FF2B5EF4-FFF2-40B4-BE49-F238E27FC236}">
                <a16:creationId xmlns:a16="http://schemas.microsoft.com/office/drawing/2014/main" id="{B70EE7E1-0B4A-87B4-93DC-6093075B72D0}"/>
              </a:ext>
            </a:extLst>
          </p:cNvPr>
          <p:cNvSpPr>
            <a:spLocks noGrp="1"/>
          </p:cNvSpPr>
          <p:nvPr>
            <p:ph type="dt" sz="half" idx="10"/>
          </p:nvPr>
        </p:nvSpPr>
        <p:spPr/>
        <p:txBody>
          <a:bodyPr/>
          <a:lstStyle/>
          <a:p>
            <a:fld id="{0D202CFA-3129-43AC-A5B9-765B9C281597}" type="datetime1">
              <a:rPr lang="en-US" smtClean="0"/>
              <a:t>10/16/2024</a:t>
            </a:fld>
            <a:endParaRPr lang="en-US"/>
          </a:p>
        </p:txBody>
      </p:sp>
      <p:sp>
        <p:nvSpPr>
          <p:cNvPr id="5" name="Slide Number Placeholder 4">
            <a:extLst>
              <a:ext uri="{FF2B5EF4-FFF2-40B4-BE49-F238E27FC236}">
                <a16:creationId xmlns:a16="http://schemas.microsoft.com/office/drawing/2014/main" id="{94649FA3-4729-9A49-27D2-4A6CFAA1F3A8}"/>
              </a:ext>
            </a:extLst>
          </p:cNvPr>
          <p:cNvSpPr>
            <a:spLocks noGrp="1"/>
          </p:cNvSpPr>
          <p:nvPr>
            <p:ph type="sldNum" sz="quarter" idx="12"/>
          </p:nvPr>
        </p:nvSpPr>
        <p:spPr/>
        <p:txBody>
          <a:bodyPr/>
          <a:lstStyle/>
          <a:p>
            <a:fld id="{1A07817A-143A-4CFE-A4F0-60ED38DDB8AF}" type="slidenum">
              <a:rPr lang="en-US" smtClean="0"/>
              <a:t>22</a:t>
            </a:fld>
            <a:endParaRPr lang="en-US"/>
          </a:p>
        </p:txBody>
      </p:sp>
    </p:spTree>
    <p:extLst>
      <p:ext uri="{BB962C8B-B14F-4D97-AF65-F5344CB8AC3E}">
        <p14:creationId xmlns:p14="http://schemas.microsoft.com/office/powerpoint/2010/main" val="35253970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EA1B86-2AFC-A6C6-B25E-790FA675AA58}"/>
              </a:ext>
            </a:extLst>
          </p:cNvPr>
          <p:cNvSpPr>
            <a:spLocks noGrp="1"/>
          </p:cNvSpPr>
          <p:nvPr>
            <p:ph type="title"/>
          </p:nvPr>
        </p:nvSpPr>
        <p:spPr/>
        <p:txBody>
          <a:bodyPr>
            <a:normAutofit/>
          </a:bodyPr>
          <a:lstStyle/>
          <a:p>
            <a:r>
              <a:rPr lang="en-US" i="0" u="none" strike="noStrike" baseline="0" dirty="0">
                <a:solidFill>
                  <a:srgbClr val="FF0000"/>
                </a:solidFill>
                <a:latin typeface="Times New Roman" panose="02020603050405020304" pitchFamily="18" charset="0"/>
                <a:cs typeface="Times New Roman" panose="02020603050405020304" pitchFamily="18" charset="0"/>
              </a:rPr>
              <a:t>Management of IDH.</a:t>
            </a:r>
            <a:endParaRPr lang="en-US" dirty="0">
              <a:solidFill>
                <a:srgbClr val="FF0000"/>
              </a:solidFill>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AECB4A1B-0864-13EF-56F5-94AB92265034}"/>
              </a:ext>
            </a:extLst>
          </p:cNvPr>
          <p:cNvSpPr>
            <a:spLocks noGrp="1"/>
          </p:cNvSpPr>
          <p:nvPr>
            <p:ph idx="1"/>
          </p:nvPr>
        </p:nvSpPr>
        <p:spPr/>
        <p:txBody>
          <a:bodyPr>
            <a:normAutofit/>
          </a:bodyPr>
          <a:lstStyle/>
          <a:p>
            <a:pPr algn="l"/>
            <a:r>
              <a:rPr lang="en-US" sz="2000" b="0" i="0" u="none" strike="noStrike" baseline="0" dirty="0">
                <a:solidFill>
                  <a:schemeClr val="tx1"/>
                </a:solidFill>
                <a:latin typeface="Times New Roman" panose="02020603050405020304" pitchFamily="18" charset="0"/>
                <a:cs typeface="Times New Roman" panose="02020603050405020304" pitchFamily="18" charset="0"/>
              </a:rPr>
              <a:t>The patient should be placed in the Trendelenburg position (if respiratory status allows bolus of 0.9% saline (100 mL or more, as necessary) should be rapidly administered through the blood line.</a:t>
            </a:r>
          </a:p>
          <a:p>
            <a:pPr algn="l"/>
            <a:r>
              <a:rPr lang="en-US" sz="2000" b="0" i="0" u="none" strike="noStrike" baseline="0" dirty="0">
                <a:solidFill>
                  <a:schemeClr val="tx1"/>
                </a:solidFill>
                <a:latin typeface="Times New Roman" panose="02020603050405020304" pitchFamily="18" charset="0"/>
                <a:cs typeface="Times New Roman" panose="02020603050405020304" pitchFamily="18" charset="0"/>
              </a:rPr>
              <a:t> The ultrafiltration rate should be reduced to as near zero as possible.</a:t>
            </a:r>
          </a:p>
          <a:p>
            <a:pPr algn="l"/>
            <a:r>
              <a:rPr lang="en-US" sz="2000" b="0" i="0" u="none" strike="noStrike" baseline="0" dirty="0">
                <a:solidFill>
                  <a:schemeClr val="tx1"/>
                </a:solidFill>
                <a:latin typeface="Times New Roman" panose="02020603050405020304" pitchFamily="18" charset="0"/>
                <a:cs typeface="Times New Roman" panose="02020603050405020304" pitchFamily="18" charset="0"/>
              </a:rPr>
              <a:t>The patient should then be observed carefully.</a:t>
            </a:r>
          </a:p>
          <a:p>
            <a:pPr algn="l"/>
            <a:r>
              <a:rPr lang="en-US" sz="2000" b="0" i="0" u="none" strike="noStrike" baseline="0" dirty="0">
                <a:solidFill>
                  <a:schemeClr val="tx1"/>
                </a:solidFill>
                <a:latin typeface="Times New Roman" panose="02020603050405020304" pitchFamily="18" charset="0"/>
                <a:cs typeface="Times New Roman" panose="02020603050405020304" pitchFamily="18" charset="0"/>
              </a:rPr>
              <a:t> Ultrafiltration can be resumed (at a slower rate, initially) once vital signs have stabilized</a:t>
            </a:r>
          </a:p>
          <a:p>
            <a:pPr algn="l"/>
            <a:r>
              <a:rPr lang="en-US" sz="2000" b="0" i="0" u="none" strike="noStrike" baseline="0" dirty="0">
                <a:solidFill>
                  <a:schemeClr val="tx1"/>
                </a:solidFill>
                <a:latin typeface="Times New Roman" panose="02020603050405020304" pitchFamily="18" charset="0"/>
                <a:cs typeface="Times New Roman" panose="02020603050405020304" pitchFamily="18" charset="0"/>
              </a:rPr>
              <a:t> As an alternative to saline, As an alternative to saline, glucose, mannitol, or albumin solutions can be used to treat the hypotensive episode;</a:t>
            </a:r>
          </a:p>
          <a:p>
            <a:pPr algn="l"/>
            <a:r>
              <a:rPr lang="en-US" sz="2000" i="0" u="none" strike="noStrike" baseline="0" dirty="0">
                <a:solidFill>
                  <a:schemeClr val="tx1"/>
                </a:solidFill>
                <a:latin typeface="Times New Roman" panose="02020603050405020304" pitchFamily="18" charset="0"/>
                <a:cs typeface="Times New Roman" panose="02020603050405020304" pitchFamily="18" charset="0"/>
              </a:rPr>
              <a:t>Slowing the blood flow rate</a:t>
            </a:r>
            <a:endParaRPr lang="en-US" sz="2000" dirty="0">
              <a:solidFill>
                <a:schemeClr val="tx1"/>
              </a:solidFill>
              <a:latin typeface="Times New Roman" panose="02020603050405020304" pitchFamily="18" charset="0"/>
              <a:cs typeface="Times New Roman" panose="02020603050405020304" pitchFamily="18" charset="0"/>
            </a:endParaRPr>
          </a:p>
        </p:txBody>
      </p:sp>
      <p:sp>
        <p:nvSpPr>
          <p:cNvPr id="4" name="Date Placeholder 3">
            <a:extLst>
              <a:ext uri="{FF2B5EF4-FFF2-40B4-BE49-F238E27FC236}">
                <a16:creationId xmlns:a16="http://schemas.microsoft.com/office/drawing/2014/main" id="{84F5FBFB-048F-0826-0F5D-39742B0106C9}"/>
              </a:ext>
            </a:extLst>
          </p:cNvPr>
          <p:cNvSpPr>
            <a:spLocks noGrp="1"/>
          </p:cNvSpPr>
          <p:nvPr>
            <p:ph type="dt" sz="half" idx="10"/>
          </p:nvPr>
        </p:nvSpPr>
        <p:spPr/>
        <p:txBody>
          <a:bodyPr/>
          <a:lstStyle/>
          <a:p>
            <a:fld id="{0D202CFA-3129-43AC-A5B9-765B9C281597}" type="datetime1">
              <a:rPr lang="en-US" smtClean="0"/>
              <a:t>10/16/2024</a:t>
            </a:fld>
            <a:endParaRPr lang="en-US"/>
          </a:p>
        </p:txBody>
      </p:sp>
      <p:sp>
        <p:nvSpPr>
          <p:cNvPr id="5" name="Slide Number Placeholder 4">
            <a:extLst>
              <a:ext uri="{FF2B5EF4-FFF2-40B4-BE49-F238E27FC236}">
                <a16:creationId xmlns:a16="http://schemas.microsoft.com/office/drawing/2014/main" id="{A557F9B6-7DAB-037A-76A7-FD60A3F41DAD}"/>
              </a:ext>
            </a:extLst>
          </p:cNvPr>
          <p:cNvSpPr>
            <a:spLocks noGrp="1"/>
          </p:cNvSpPr>
          <p:nvPr>
            <p:ph type="sldNum" sz="quarter" idx="12"/>
          </p:nvPr>
        </p:nvSpPr>
        <p:spPr/>
        <p:txBody>
          <a:bodyPr/>
          <a:lstStyle/>
          <a:p>
            <a:fld id="{1A07817A-143A-4CFE-A4F0-60ED38DDB8AF}" type="slidenum">
              <a:rPr lang="en-US" smtClean="0"/>
              <a:t>23</a:t>
            </a:fld>
            <a:endParaRPr lang="en-US"/>
          </a:p>
        </p:txBody>
      </p:sp>
    </p:spTree>
    <p:extLst>
      <p:ext uri="{BB962C8B-B14F-4D97-AF65-F5344CB8AC3E}">
        <p14:creationId xmlns:p14="http://schemas.microsoft.com/office/powerpoint/2010/main" val="18028051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D8A550-CE73-BB63-14D5-C8D8BD3907D8}"/>
              </a:ext>
            </a:extLst>
          </p:cNvPr>
          <p:cNvSpPr>
            <a:spLocks noGrp="1"/>
          </p:cNvSpPr>
          <p:nvPr>
            <p:ph type="title"/>
          </p:nvPr>
        </p:nvSpPr>
        <p:spPr/>
        <p:txBody>
          <a:bodyPr>
            <a:normAutofit/>
          </a:bodyPr>
          <a:lstStyle/>
          <a:p>
            <a:r>
              <a:rPr lang="en-US" sz="2800" i="0" u="none" strike="noStrike" baseline="0" dirty="0">
                <a:solidFill>
                  <a:srgbClr val="FF0000"/>
                </a:solidFill>
                <a:latin typeface="Times New Roman" panose="02020603050405020304" pitchFamily="18" charset="0"/>
                <a:cs typeface="Times New Roman" panose="02020603050405020304" pitchFamily="18" charset="0"/>
              </a:rPr>
              <a:t>MUSCLE CRAMPS</a:t>
            </a:r>
            <a:endParaRPr lang="en-US" sz="2800" dirty="0">
              <a:solidFill>
                <a:srgbClr val="FF0000"/>
              </a:solidFill>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5B748BAD-2366-0EF9-BF8F-31ECB50F8283}"/>
              </a:ext>
            </a:extLst>
          </p:cNvPr>
          <p:cNvSpPr>
            <a:spLocks noGrp="1"/>
          </p:cNvSpPr>
          <p:nvPr>
            <p:ph idx="1"/>
          </p:nvPr>
        </p:nvSpPr>
        <p:spPr/>
        <p:txBody>
          <a:bodyPr>
            <a:normAutofit/>
          </a:bodyPr>
          <a:lstStyle/>
          <a:p>
            <a:pPr marL="0" indent="0" algn="l">
              <a:buNone/>
            </a:pPr>
            <a:r>
              <a:rPr lang="en-US" sz="2800" b="1" i="0" u="none" strike="noStrike" baseline="0" dirty="0">
                <a:solidFill>
                  <a:schemeClr val="tx1"/>
                </a:solidFill>
                <a:latin typeface="Times New Roman" panose="02020603050405020304" pitchFamily="18" charset="0"/>
                <a:cs typeface="Times New Roman" panose="02020603050405020304" pitchFamily="18" charset="0"/>
              </a:rPr>
              <a:t>Etiology</a:t>
            </a:r>
            <a:r>
              <a:rPr lang="en-US" sz="2800" b="0" i="0" u="none" strike="noStrike" baseline="0" dirty="0">
                <a:solidFill>
                  <a:schemeClr val="tx1"/>
                </a:solidFill>
                <a:latin typeface="Times New Roman" panose="02020603050405020304" pitchFamily="18" charset="0"/>
                <a:cs typeface="Times New Roman" panose="02020603050405020304" pitchFamily="18" charset="0"/>
              </a:rPr>
              <a:t>: The four most important predisposing factors are:</a:t>
            </a:r>
          </a:p>
          <a:p>
            <a:pPr algn="l"/>
            <a:r>
              <a:rPr lang="en-US" sz="2800" b="0" i="0" u="none" strike="noStrike" baseline="0" dirty="0">
                <a:solidFill>
                  <a:schemeClr val="tx1"/>
                </a:solidFill>
                <a:latin typeface="Times New Roman" panose="02020603050405020304" pitchFamily="18" charset="0"/>
                <a:cs typeface="Times New Roman" panose="02020603050405020304" pitchFamily="18" charset="0"/>
              </a:rPr>
              <a:t>hypotension </a:t>
            </a:r>
          </a:p>
          <a:p>
            <a:pPr algn="l"/>
            <a:r>
              <a:rPr lang="en-US" sz="2800" b="0" i="0" u="none" strike="noStrike" baseline="0" dirty="0">
                <a:solidFill>
                  <a:schemeClr val="tx1"/>
                </a:solidFill>
                <a:latin typeface="Times New Roman" panose="02020603050405020304" pitchFamily="18" charset="0"/>
                <a:cs typeface="Times New Roman" panose="02020603050405020304" pitchFamily="18" charset="0"/>
              </a:rPr>
              <a:t>hypovolemia (patient below dry weight)</a:t>
            </a:r>
          </a:p>
          <a:p>
            <a:pPr algn="l"/>
            <a:r>
              <a:rPr lang="en-US" sz="2800" b="0" i="0" u="none" strike="noStrike" baseline="0" dirty="0">
                <a:solidFill>
                  <a:schemeClr val="tx1"/>
                </a:solidFill>
                <a:latin typeface="Times New Roman" panose="02020603050405020304" pitchFamily="18" charset="0"/>
                <a:cs typeface="Times New Roman" panose="02020603050405020304" pitchFamily="18" charset="0"/>
              </a:rPr>
              <a:t> high ultrafiltration rate (large weight gain) </a:t>
            </a:r>
          </a:p>
          <a:p>
            <a:pPr algn="l"/>
            <a:r>
              <a:rPr lang="en-US" sz="2800" b="0" i="0" u="none" strike="noStrike" baseline="0" dirty="0">
                <a:solidFill>
                  <a:schemeClr val="tx1"/>
                </a:solidFill>
                <a:latin typeface="Times New Roman" panose="02020603050405020304" pitchFamily="18" charset="0"/>
                <a:cs typeface="Times New Roman" panose="02020603050405020304" pitchFamily="18" charset="0"/>
              </a:rPr>
              <a:t>use of low-sodium dialysis solution</a:t>
            </a:r>
            <a:endParaRPr lang="en-US" sz="2800" dirty="0">
              <a:solidFill>
                <a:schemeClr val="tx1"/>
              </a:solidFill>
              <a:latin typeface="Times New Roman" panose="02020603050405020304" pitchFamily="18" charset="0"/>
              <a:cs typeface="Times New Roman" panose="02020603050405020304" pitchFamily="18" charset="0"/>
            </a:endParaRPr>
          </a:p>
        </p:txBody>
      </p:sp>
      <p:sp>
        <p:nvSpPr>
          <p:cNvPr id="4" name="Date Placeholder 3">
            <a:extLst>
              <a:ext uri="{FF2B5EF4-FFF2-40B4-BE49-F238E27FC236}">
                <a16:creationId xmlns:a16="http://schemas.microsoft.com/office/drawing/2014/main" id="{29D6797B-F7F7-53A4-8B63-F2AC4D265D37}"/>
              </a:ext>
            </a:extLst>
          </p:cNvPr>
          <p:cNvSpPr>
            <a:spLocks noGrp="1"/>
          </p:cNvSpPr>
          <p:nvPr>
            <p:ph type="dt" sz="half" idx="10"/>
          </p:nvPr>
        </p:nvSpPr>
        <p:spPr/>
        <p:txBody>
          <a:bodyPr/>
          <a:lstStyle/>
          <a:p>
            <a:fld id="{0D202CFA-3129-43AC-A5B9-765B9C281597}" type="datetime1">
              <a:rPr lang="en-US" smtClean="0"/>
              <a:t>10/16/2024</a:t>
            </a:fld>
            <a:endParaRPr lang="en-US"/>
          </a:p>
        </p:txBody>
      </p:sp>
      <p:sp>
        <p:nvSpPr>
          <p:cNvPr id="5" name="Slide Number Placeholder 4">
            <a:extLst>
              <a:ext uri="{FF2B5EF4-FFF2-40B4-BE49-F238E27FC236}">
                <a16:creationId xmlns:a16="http://schemas.microsoft.com/office/drawing/2014/main" id="{7E266D56-C6EB-B120-7485-C1BC534C56A5}"/>
              </a:ext>
            </a:extLst>
          </p:cNvPr>
          <p:cNvSpPr>
            <a:spLocks noGrp="1"/>
          </p:cNvSpPr>
          <p:nvPr>
            <p:ph type="sldNum" sz="quarter" idx="12"/>
          </p:nvPr>
        </p:nvSpPr>
        <p:spPr/>
        <p:txBody>
          <a:bodyPr/>
          <a:lstStyle/>
          <a:p>
            <a:fld id="{1A07817A-143A-4CFE-A4F0-60ED38DDB8AF}" type="slidenum">
              <a:rPr lang="en-US" smtClean="0"/>
              <a:t>24</a:t>
            </a:fld>
            <a:endParaRPr lang="en-US"/>
          </a:p>
        </p:txBody>
      </p:sp>
    </p:spTree>
    <p:extLst>
      <p:ext uri="{BB962C8B-B14F-4D97-AF65-F5344CB8AC3E}">
        <p14:creationId xmlns:p14="http://schemas.microsoft.com/office/powerpoint/2010/main" val="14789550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997C3F-504B-878A-08D2-98B24AD96A84}"/>
              </a:ext>
            </a:extLst>
          </p:cNvPr>
          <p:cNvSpPr>
            <a:spLocks noGrp="1"/>
          </p:cNvSpPr>
          <p:nvPr>
            <p:ph type="title"/>
          </p:nvPr>
        </p:nvSpPr>
        <p:spPr/>
        <p:txBody>
          <a:bodyPr/>
          <a:lstStyle/>
          <a:p>
            <a:r>
              <a:rPr lang="en-US" sz="3200" b="1" i="0" u="none" strike="noStrike" baseline="0" dirty="0">
                <a:solidFill>
                  <a:srgbClr val="FF0000"/>
                </a:solidFill>
                <a:latin typeface="Times New Roman" panose="02020603050405020304" pitchFamily="18" charset="0"/>
                <a:cs typeface="Times New Roman" panose="02020603050405020304" pitchFamily="18" charset="0"/>
              </a:rPr>
              <a:t>Management</a:t>
            </a:r>
            <a:r>
              <a:rPr lang="en-US" sz="1800" b="0" i="0" u="none" strike="noStrike" baseline="0" dirty="0">
                <a:latin typeface="KeplerStd-Regular"/>
              </a:rPr>
              <a:t>.</a:t>
            </a:r>
            <a:endParaRPr lang="en-US" dirty="0"/>
          </a:p>
        </p:txBody>
      </p:sp>
      <p:sp>
        <p:nvSpPr>
          <p:cNvPr id="3" name="Content Placeholder 2">
            <a:extLst>
              <a:ext uri="{FF2B5EF4-FFF2-40B4-BE49-F238E27FC236}">
                <a16:creationId xmlns:a16="http://schemas.microsoft.com/office/drawing/2014/main" id="{E9B25266-F2C4-946B-66AF-E906DD282B6B}"/>
              </a:ext>
            </a:extLst>
          </p:cNvPr>
          <p:cNvSpPr>
            <a:spLocks noGrp="1"/>
          </p:cNvSpPr>
          <p:nvPr>
            <p:ph idx="1"/>
          </p:nvPr>
        </p:nvSpPr>
        <p:spPr/>
        <p:txBody>
          <a:bodyPr>
            <a:normAutofit/>
          </a:bodyPr>
          <a:lstStyle/>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When hypotension and muscle cramps occur concomitantly, both may respond to treatment with 0.9% saline; however, it is not unusual for muscle cramps to persist.</a:t>
            </a:r>
          </a:p>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Hypertonic solutions (saline, glucose, mannitol) may be more effective in dilating muscle blood vessels. </a:t>
            </a:r>
            <a:endParaRPr lang="en-US" sz="2400" dirty="0">
              <a:solidFill>
                <a:schemeClr val="tx1"/>
              </a:solidFill>
              <a:latin typeface="Times New Roman" panose="02020603050405020304" pitchFamily="18" charset="0"/>
              <a:cs typeface="Times New Roman" panose="02020603050405020304" pitchFamily="18" charset="0"/>
            </a:endParaRPr>
          </a:p>
        </p:txBody>
      </p:sp>
      <p:sp>
        <p:nvSpPr>
          <p:cNvPr id="4" name="Date Placeholder 3">
            <a:extLst>
              <a:ext uri="{FF2B5EF4-FFF2-40B4-BE49-F238E27FC236}">
                <a16:creationId xmlns:a16="http://schemas.microsoft.com/office/drawing/2014/main" id="{44CA2993-1797-D02A-4DA8-B4AE5BA5811B}"/>
              </a:ext>
            </a:extLst>
          </p:cNvPr>
          <p:cNvSpPr>
            <a:spLocks noGrp="1"/>
          </p:cNvSpPr>
          <p:nvPr>
            <p:ph type="dt" sz="half" idx="10"/>
          </p:nvPr>
        </p:nvSpPr>
        <p:spPr/>
        <p:txBody>
          <a:bodyPr/>
          <a:lstStyle/>
          <a:p>
            <a:fld id="{0D202CFA-3129-43AC-A5B9-765B9C281597}" type="datetime1">
              <a:rPr lang="en-US" smtClean="0"/>
              <a:t>10/16/2024</a:t>
            </a:fld>
            <a:endParaRPr lang="en-US"/>
          </a:p>
        </p:txBody>
      </p:sp>
      <p:sp>
        <p:nvSpPr>
          <p:cNvPr id="5" name="Slide Number Placeholder 4">
            <a:extLst>
              <a:ext uri="{FF2B5EF4-FFF2-40B4-BE49-F238E27FC236}">
                <a16:creationId xmlns:a16="http://schemas.microsoft.com/office/drawing/2014/main" id="{84FF0885-5C8F-5F2E-D78A-92954536DF25}"/>
              </a:ext>
            </a:extLst>
          </p:cNvPr>
          <p:cNvSpPr>
            <a:spLocks noGrp="1"/>
          </p:cNvSpPr>
          <p:nvPr>
            <p:ph type="sldNum" sz="quarter" idx="12"/>
          </p:nvPr>
        </p:nvSpPr>
        <p:spPr/>
        <p:txBody>
          <a:bodyPr/>
          <a:lstStyle/>
          <a:p>
            <a:fld id="{1A07817A-143A-4CFE-A4F0-60ED38DDB8AF}" type="slidenum">
              <a:rPr lang="en-US" smtClean="0"/>
              <a:t>25</a:t>
            </a:fld>
            <a:endParaRPr lang="en-US"/>
          </a:p>
        </p:txBody>
      </p:sp>
    </p:spTree>
    <p:extLst>
      <p:ext uri="{BB962C8B-B14F-4D97-AF65-F5344CB8AC3E}">
        <p14:creationId xmlns:p14="http://schemas.microsoft.com/office/powerpoint/2010/main" val="20501819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B531B5-BECF-0958-40A1-0F39261B16D7}"/>
              </a:ext>
            </a:extLst>
          </p:cNvPr>
          <p:cNvSpPr>
            <a:spLocks noGrp="1"/>
          </p:cNvSpPr>
          <p:nvPr>
            <p:ph type="title"/>
          </p:nvPr>
        </p:nvSpPr>
        <p:spPr/>
        <p:txBody>
          <a:bodyPr>
            <a:normAutofit/>
          </a:bodyPr>
          <a:lstStyle/>
          <a:p>
            <a:r>
              <a:rPr lang="en-US" sz="3200" b="1" i="0" u="none" strike="noStrike" baseline="0" dirty="0">
                <a:solidFill>
                  <a:srgbClr val="FF0000"/>
                </a:solidFill>
                <a:latin typeface="Times New Roman" panose="02020603050405020304" pitchFamily="18" charset="0"/>
                <a:cs typeface="Times New Roman" panose="02020603050405020304" pitchFamily="18" charset="0"/>
              </a:rPr>
              <a:t>Prevention</a:t>
            </a:r>
            <a:endParaRPr lang="en-US" sz="3200" dirty="0">
              <a:solidFill>
                <a:srgbClr val="FF0000"/>
              </a:solidFill>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6591843C-7FC3-B7DE-45DC-4F7AA6F99E27}"/>
              </a:ext>
            </a:extLst>
          </p:cNvPr>
          <p:cNvSpPr>
            <a:spLocks noGrp="1"/>
          </p:cNvSpPr>
          <p:nvPr>
            <p:ph idx="1"/>
          </p:nvPr>
        </p:nvSpPr>
        <p:spPr/>
        <p:txBody>
          <a:bodyPr/>
          <a:lstStyle/>
          <a:p>
            <a:r>
              <a:rPr lang="en-US" sz="2400" b="1" i="0" u="none" strike="noStrike" baseline="0" dirty="0">
                <a:latin typeface="Times New Roman" panose="02020603050405020304" pitchFamily="18" charset="0"/>
                <a:cs typeface="Times New Roman" panose="02020603050405020304" pitchFamily="18" charset="0"/>
              </a:rPr>
              <a:t>Stretching exercises</a:t>
            </a:r>
            <a:r>
              <a:rPr lang="en-US" sz="2400" b="0" i="0" u="none" strike="noStrike" baseline="0" dirty="0">
                <a:latin typeface="Times New Roman" panose="02020603050405020304" pitchFamily="18" charset="0"/>
                <a:cs typeface="Times New Roman" panose="02020603050405020304" pitchFamily="18" charset="0"/>
              </a:rPr>
              <a:t>.</a:t>
            </a:r>
          </a:p>
          <a:p>
            <a:r>
              <a:rPr lang="en-US" sz="2400" b="1" i="0" u="none" strike="noStrike" baseline="0" dirty="0">
                <a:latin typeface="Times New Roman" panose="02020603050405020304" pitchFamily="18" charset="0"/>
                <a:cs typeface="Times New Roman" panose="02020603050405020304" pitchFamily="18" charset="0"/>
              </a:rPr>
              <a:t>Dialysate sodium</a:t>
            </a:r>
            <a:r>
              <a:rPr lang="en-US" sz="2400" b="0" i="0" u="none" strike="noStrike" baseline="0" dirty="0">
                <a:latin typeface="Times New Roman" panose="02020603050405020304" pitchFamily="18" charset="0"/>
                <a:cs typeface="Times New Roman" panose="02020603050405020304" pitchFamily="18" charset="0"/>
              </a:rPr>
              <a:t>.</a:t>
            </a:r>
          </a:p>
          <a:p>
            <a:r>
              <a:rPr lang="en-US" sz="2400" b="1" i="0" u="none" strike="noStrike" baseline="0" dirty="0">
                <a:latin typeface="Times New Roman" panose="02020603050405020304" pitchFamily="18" charset="0"/>
                <a:cs typeface="Times New Roman" panose="02020603050405020304" pitchFamily="18" charset="0"/>
              </a:rPr>
              <a:t>Dialysate magnesium</a:t>
            </a:r>
            <a:r>
              <a:rPr lang="en-US" sz="2400" b="0" i="0" u="none" strike="noStrike" baseline="0" dirty="0">
                <a:latin typeface="Times New Roman" panose="02020603050405020304" pitchFamily="18" charset="0"/>
                <a:cs typeface="Times New Roman" panose="02020603050405020304" pitchFamily="18" charset="0"/>
              </a:rPr>
              <a:t>.</a:t>
            </a:r>
          </a:p>
          <a:p>
            <a:r>
              <a:rPr lang="en-US" sz="2400" b="1" i="0" u="none" strike="noStrike" baseline="0" dirty="0">
                <a:latin typeface="Times New Roman" panose="02020603050405020304" pitchFamily="18" charset="0"/>
                <a:cs typeface="Times New Roman" panose="02020603050405020304" pitchFamily="18" charset="0"/>
              </a:rPr>
              <a:t>Biotin</a:t>
            </a:r>
            <a:r>
              <a:rPr lang="en-US" sz="2400" b="0" i="0" u="none" strike="noStrike" baseline="0" dirty="0">
                <a:latin typeface="Times New Roman" panose="02020603050405020304" pitchFamily="18" charset="0"/>
                <a:cs typeface="Times New Roman" panose="02020603050405020304" pitchFamily="18" charset="0"/>
              </a:rPr>
              <a:t>.</a:t>
            </a:r>
          </a:p>
          <a:p>
            <a:r>
              <a:rPr lang="en-US" sz="2400" b="1" i="0" u="none" strike="noStrike" baseline="0" dirty="0">
                <a:latin typeface="Times New Roman" panose="02020603050405020304" pitchFamily="18" charset="0"/>
                <a:cs typeface="Times New Roman" panose="02020603050405020304" pitchFamily="18" charset="0"/>
              </a:rPr>
              <a:t>Carnitine, oxazepam, and vitamin </a:t>
            </a:r>
            <a:r>
              <a:rPr lang="en-US" sz="1800" b="1" i="0" u="none" strike="noStrike" baseline="0" dirty="0">
                <a:latin typeface="UniversLTStd-BoldCn"/>
              </a:rPr>
              <a:t>E</a:t>
            </a:r>
            <a:r>
              <a:rPr lang="en-US" sz="1800" b="0" i="0" u="none" strike="noStrike" baseline="0" dirty="0">
                <a:latin typeface="KeplerStd-Regular"/>
              </a:rPr>
              <a:t>.</a:t>
            </a:r>
            <a:endParaRPr lang="en-US" dirty="0"/>
          </a:p>
        </p:txBody>
      </p:sp>
      <p:sp>
        <p:nvSpPr>
          <p:cNvPr id="4" name="Date Placeholder 3">
            <a:extLst>
              <a:ext uri="{FF2B5EF4-FFF2-40B4-BE49-F238E27FC236}">
                <a16:creationId xmlns:a16="http://schemas.microsoft.com/office/drawing/2014/main" id="{157969D6-60B1-600F-0B53-1EF03D93BCAA}"/>
              </a:ext>
            </a:extLst>
          </p:cNvPr>
          <p:cNvSpPr>
            <a:spLocks noGrp="1"/>
          </p:cNvSpPr>
          <p:nvPr>
            <p:ph type="dt" sz="half" idx="10"/>
          </p:nvPr>
        </p:nvSpPr>
        <p:spPr/>
        <p:txBody>
          <a:bodyPr/>
          <a:lstStyle/>
          <a:p>
            <a:fld id="{0D202CFA-3129-43AC-A5B9-765B9C281597}" type="datetime1">
              <a:rPr lang="en-US" smtClean="0"/>
              <a:t>10/16/2024</a:t>
            </a:fld>
            <a:endParaRPr lang="en-US"/>
          </a:p>
        </p:txBody>
      </p:sp>
      <p:sp>
        <p:nvSpPr>
          <p:cNvPr id="5" name="Slide Number Placeholder 4">
            <a:extLst>
              <a:ext uri="{FF2B5EF4-FFF2-40B4-BE49-F238E27FC236}">
                <a16:creationId xmlns:a16="http://schemas.microsoft.com/office/drawing/2014/main" id="{732C11BA-CC13-22CC-D56F-42ED0F9B7015}"/>
              </a:ext>
            </a:extLst>
          </p:cNvPr>
          <p:cNvSpPr>
            <a:spLocks noGrp="1"/>
          </p:cNvSpPr>
          <p:nvPr>
            <p:ph type="sldNum" sz="quarter" idx="12"/>
          </p:nvPr>
        </p:nvSpPr>
        <p:spPr/>
        <p:txBody>
          <a:bodyPr/>
          <a:lstStyle/>
          <a:p>
            <a:fld id="{1A07817A-143A-4CFE-A4F0-60ED38DDB8AF}" type="slidenum">
              <a:rPr lang="en-US" smtClean="0"/>
              <a:t>26</a:t>
            </a:fld>
            <a:endParaRPr lang="en-US"/>
          </a:p>
        </p:txBody>
      </p:sp>
    </p:spTree>
    <p:extLst>
      <p:ext uri="{BB962C8B-B14F-4D97-AF65-F5344CB8AC3E}">
        <p14:creationId xmlns:p14="http://schemas.microsoft.com/office/powerpoint/2010/main" val="28162091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A2767C-792B-03FD-52C7-98F7B1DBE2F5}"/>
              </a:ext>
            </a:extLst>
          </p:cNvPr>
          <p:cNvSpPr>
            <a:spLocks noGrp="1"/>
          </p:cNvSpPr>
          <p:nvPr>
            <p:ph type="title"/>
          </p:nvPr>
        </p:nvSpPr>
        <p:spPr/>
        <p:txBody>
          <a:bodyPr>
            <a:normAutofit/>
          </a:bodyPr>
          <a:lstStyle/>
          <a:p>
            <a:r>
              <a:rPr lang="en-US" sz="2800" b="1" i="0" u="none" strike="noStrike" baseline="0" dirty="0">
                <a:solidFill>
                  <a:srgbClr val="FF0000"/>
                </a:solidFill>
                <a:latin typeface="Times New Roman" panose="02020603050405020304" pitchFamily="18" charset="0"/>
                <a:cs typeface="Times New Roman" panose="02020603050405020304" pitchFamily="18" charset="0"/>
              </a:rPr>
              <a:t>NAUSEA AND VOMITING</a:t>
            </a:r>
            <a:endParaRPr lang="en-US" sz="2800" dirty="0">
              <a:solidFill>
                <a:srgbClr val="FF0000"/>
              </a:solidFill>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5FABD3C9-2A04-E2D4-34E1-DAE83316825E}"/>
              </a:ext>
            </a:extLst>
          </p:cNvPr>
          <p:cNvSpPr>
            <a:spLocks noGrp="1"/>
          </p:cNvSpPr>
          <p:nvPr>
            <p:ph idx="1"/>
          </p:nvPr>
        </p:nvSpPr>
        <p:spPr>
          <a:xfrm>
            <a:off x="677334" y="1418253"/>
            <a:ext cx="8596668" cy="4623109"/>
          </a:xfrm>
        </p:spPr>
        <p:txBody>
          <a:bodyPr>
            <a:noAutofit/>
          </a:bodyPr>
          <a:lstStyle/>
          <a:p>
            <a:pPr algn="l"/>
            <a:r>
              <a:rPr lang="en-US" sz="2000" b="0" i="0" u="none" strike="noStrike" baseline="0" dirty="0">
                <a:solidFill>
                  <a:schemeClr val="tx1"/>
                </a:solidFill>
                <a:latin typeface="Times New Roman" panose="02020603050405020304" pitchFamily="18" charset="0"/>
                <a:cs typeface="Times New Roman" panose="02020603050405020304" pitchFamily="18" charset="0"/>
              </a:rPr>
              <a:t>Nausea or vomiting occurs in up to 10% of routine dialysis treatments. </a:t>
            </a:r>
          </a:p>
          <a:p>
            <a:pPr algn="l"/>
            <a:r>
              <a:rPr lang="en-US" sz="2000" b="0" i="0" u="none" strike="noStrike" baseline="0" dirty="0">
                <a:solidFill>
                  <a:schemeClr val="tx1"/>
                </a:solidFill>
                <a:latin typeface="Times New Roman" panose="02020603050405020304" pitchFamily="18" charset="0"/>
                <a:cs typeface="Times New Roman" panose="02020603050405020304" pitchFamily="18" charset="0"/>
              </a:rPr>
              <a:t>Nausea or vomiting can also be an early manifestation of the disequilibrium syndrome described below. </a:t>
            </a:r>
          </a:p>
          <a:p>
            <a:pPr algn="l"/>
            <a:r>
              <a:rPr lang="en-US" sz="2000" b="0" i="0" u="none" strike="noStrike" baseline="0" dirty="0">
                <a:solidFill>
                  <a:schemeClr val="tx1"/>
                </a:solidFill>
                <a:latin typeface="Times New Roman" panose="02020603050405020304" pitchFamily="18" charset="0"/>
                <a:cs typeface="Times New Roman" panose="02020603050405020304" pitchFamily="18" charset="0"/>
              </a:rPr>
              <a:t>Both type A and type B varieties of dialyzer reactions can cause nausea</a:t>
            </a:r>
          </a:p>
          <a:p>
            <a:pPr marL="0" indent="0" algn="l">
              <a:buNone/>
            </a:pPr>
            <a:r>
              <a:rPr lang="en-US" sz="2000" b="0" i="0" u="none" strike="noStrike" baseline="0" dirty="0">
                <a:solidFill>
                  <a:schemeClr val="tx1"/>
                </a:solidFill>
                <a:latin typeface="Times New Roman" panose="02020603050405020304" pitchFamily="18" charset="0"/>
                <a:cs typeface="Times New Roman" panose="02020603050405020304" pitchFamily="18" charset="0"/>
              </a:rPr>
              <a:t>and vomiting.</a:t>
            </a:r>
          </a:p>
          <a:p>
            <a:pPr algn="l"/>
            <a:r>
              <a:rPr lang="en-US" sz="2000" b="0" i="0" u="none" strike="noStrike" baseline="0" dirty="0">
                <a:solidFill>
                  <a:schemeClr val="tx1"/>
                </a:solidFill>
                <a:latin typeface="Times New Roman" panose="02020603050405020304" pitchFamily="18" charset="0"/>
                <a:cs typeface="Times New Roman" panose="02020603050405020304" pitchFamily="18" charset="0"/>
              </a:rPr>
              <a:t> Gastroparesis, very common in diabetes but also seen in nondiabetic patients, is exacerbated by hemodialysis</a:t>
            </a:r>
          </a:p>
          <a:p>
            <a:pPr algn="l"/>
            <a:r>
              <a:rPr lang="en-US" sz="2000" b="0" i="0" u="none" strike="noStrike" baseline="0" dirty="0">
                <a:solidFill>
                  <a:schemeClr val="tx1"/>
                </a:solidFill>
                <a:latin typeface="Times New Roman" panose="02020603050405020304" pitchFamily="18" charset="0"/>
                <a:cs typeface="Times New Roman" panose="02020603050405020304" pitchFamily="18" charset="0"/>
              </a:rPr>
              <a:t> Contaminated or incorrectly formulated dialysis solution (high sodium,</a:t>
            </a:r>
          </a:p>
          <a:p>
            <a:pPr marL="0" indent="0" algn="l">
              <a:buNone/>
            </a:pPr>
            <a:r>
              <a:rPr lang="en-US" sz="2000" b="0" i="0" u="none" strike="noStrike" baseline="0" dirty="0">
                <a:solidFill>
                  <a:schemeClr val="tx1"/>
                </a:solidFill>
                <a:latin typeface="Times New Roman" panose="02020603050405020304" pitchFamily="18" charset="0"/>
                <a:cs typeface="Times New Roman" panose="02020603050405020304" pitchFamily="18" charset="0"/>
              </a:rPr>
              <a:t>calcium) may cause nausea and vomiting</a:t>
            </a:r>
            <a:endParaRPr lang="en-US" sz="2000" dirty="0">
              <a:solidFill>
                <a:schemeClr val="tx1"/>
              </a:solidFill>
              <a:latin typeface="Times New Roman" panose="02020603050405020304" pitchFamily="18" charset="0"/>
              <a:cs typeface="Times New Roman" panose="02020603050405020304" pitchFamily="18" charset="0"/>
            </a:endParaRPr>
          </a:p>
        </p:txBody>
      </p:sp>
      <p:sp>
        <p:nvSpPr>
          <p:cNvPr id="4" name="Date Placeholder 3">
            <a:extLst>
              <a:ext uri="{FF2B5EF4-FFF2-40B4-BE49-F238E27FC236}">
                <a16:creationId xmlns:a16="http://schemas.microsoft.com/office/drawing/2014/main" id="{0A412A92-E630-096B-7E75-367DC03CC40C}"/>
              </a:ext>
            </a:extLst>
          </p:cNvPr>
          <p:cNvSpPr>
            <a:spLocks noGrp="1"/>
          </p:cNvSpPr>
          <p:nvPr>
            <p:ph type="dt" sz="half" idx="10"/>
          </p:nvPr>
        </p:nvSpPr>
        <p:spPr/>
        <p:txBody>
          <a:bodyPr/>
          <a:lstStyle/>
          <a:p>
            <a:fld id="{0D202CFA-3129-43AC-A5B9-765B9C281597}" type="datetime1">
              <a:rPr lang="en-US" smtClean="0"/>
              <a:t>10/16/2024</a:t>
            </a:fld>
            <a:endParaRPr lang="en-US"/>
          </a:p>
        </p:txBody>
      </p:sp>
      <p:sp>
        <p:nvSpPr>
          <p:cNvPr id="5" name="Slide Number Placeholder 4">
            <a:extLst>
              <a:ext uri="{FF2B5EF4-FFF2-40B4-BE49-F238E27FC236}">
                <a16:creationId xmlns:a16="http://schemas.microsoft.com/office/drawing/2014/main" id="{B8F649AD-2653-0F21-0252-A9C17F113BB8}"/>
              </a:ext>
            </a:extLst>
          </p:cNvPr>
          <p:cNvSpPr>
            <a:spLocks noGrp="1"/>
          </p:cNvSpPr>
          <p:nvPr>
            <p:ph type="sldNum" sz="quarter" idx="12"/>
          </p:nvPr>
        </p:nvSpPr>
        <p:spPr/>
        <p:txBody>
          <a:bodyPr/>
          <a:lstStyle/>
          <a:p>
            <a:fld id="{1A07817A-143A-4CFE-A4F0-60ED38DDB8AF}" type="slidenum">
              <a:rPr lang="en-US" smtClean="0"/>
              <a:t>27</a:t>
            </a:fld>
            <a:endParaRPr lang="en-US"/>
          </a:p>
        </p:txBody>
      </p:sp>
    </p:spTree>
    <p:extLst>
      <p:ext uri="{BB962C8B-B14F-4D97-AF65-F5344CB8AC3E}">
        <p14:creationId xmlns:p14="http://schemas.microsoft.com/office/powerpoint/2010/main" val="17689154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3F6952-CB21-7EAD-BAE2-644223E28441}"/>
              </a:ext>
            </a:extLst>
          </p:cNvPr>
          <p:cNvSpPr>
            <a:spLocks noGrp="1"/>
          </p:cNvSpPr>
          <p:nvPr>
            <p:ph type="title"/>
          </p:nvPr>
        </p:nvSpPr>
        <p:spPr/>
        <p:txBody>
          <a:bodyPr>
            <a:normAutofit/>
          </a:bodyPr>
          <a:lstStyle/>
          <a:p>
            <a:r>
              <a:rPr lang="en-US" sz="2800" b="1" i="0" u="none" strike="noStrike" baseline="0" dirty="0">
                <a:solidFill>
                  <a:srgbClr val="FF0000"/>
                </a:solidFill>
                <a:latin typeface="Times New Roman" panose="02020603050405020304" pitchFamily="18" charset="0"/>
                <a:cs typeface="Times New Roman" panose="02020603050405020304" pitchFamily="18" charset="0"/>
              </a:rPr>
              <a:t>Management</a:t>
            </a:r>
            <a:endParaRPr lang="en-US" sz="2800" dirty="0">
              <a:solidFill>
                <a:srgbClr val="FF0000"/>
              </a:solidFill>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7C63E5F0-C65A-19D5-08F6-6BF5D75097AB}"/>
              </a:ext>
            </a:extLst>
          </p:cNvPr>
          <p:cNvSpPr>
            <a:spLocks noGrp="1"/>
          </p:cNvSpPr>
          <p:nvPr>
            <p:ph idx="1"/>
          </p:nvPr>
        </p:nvSpPr>
        <p:spPr/>
        <p:txBody>
          <a:bodyPr>
            <a:normAutofit/>
          </a:bodyPr>
          <a:lstStyle/>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The first step is to treat any associated hypotension.</a:t>
            </a:r>
          </a:p>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Antiemetics can be administered for other causes of vomiting as needed.</a:t>
            </a:r>
          </a:p>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 Avoidance of hypotension during dialysis is of prime</a:t>
            </a:r>
            <a:endParaRPr lang="en-US" sz="2400" dirty="0">
              <a:solidFill>
                <a:schemeClr val="tx1"/>
              </a:solidFill>
              <a:latin typeface="Times New Roman" panose="02020603050405020304" pitchFamily="18" charset="0"/>
              <a:cs typeface="Times New Roman" panose="02020603050405020304" pitchFamily="18" charset="0"/>
            </a:endParaRPr>
          </a:p>
        </p:txBody>
      </p:sp>
      <p:sp>
        <p:nvSpPr>
          <p:cNvPr id="4" name="Date Placeholder 3">
            <a:extLst>
              <a:ext uri="{FF2B5EF4-FFF2-40B4-BE49-F238E27FC236}">
                <a16:creationId xmlns:a16="http://schemas.microsoft.com/office/drawing/2014/main" id="{C2804AD5-E1D8-2C63-F1C0-318DA5C789B3}"/>
              </a:ext>
            </a:extLst>
          </p:cNvPr>
          <p:cNvSpPr>
            <a:spLocks noGrp="1"/>
          </p:cNvSpPr>
          <p:nvPr>
            <p:ph type="dt" sz="half" idx="10"/>
          </p:nvPr>
        </p:nvSpPr>
        <p:spPr/>
        <p:txBody>
          <a:bodyPr/>
          <a:lstStyle/>
          <a:p>
            <a:fld id="{0D202CFA-3129-43AC-A5B9-765B9C281597}" type="datetime1">
              <a:rPr lang="en-US" smtClean="0"/>
              <a:t>10/16/2024</a:t>
            </a:fld>
            <a:endParaRPr lang="en-US"/>
          </a:p>
        </p:txBody>
      </p:sp>
      <p:sp>
        <p:nvSpPr>
          <p:cNvPr id="5" name="Slide Number Placeholder 4">
            <a:extLst>
              <a:ext uri="{FF2B5EF4-FFF2-40B4-BE49-F238E27FC236}">
                <a16:creationId xmlns:a16="http://schemas.microsoft.com/office/drawing/2014/main" id="{BF080513-6F35-5F57-F7B1-37B46C5F0EA2}"/>
              </a:ext>
            </a:extLst>
          </p:cNvPr>
          <p:cNvSpPr>
            <a:spLocks noGrp="1"/>
          </p:cNvSpPr>
          <p:nvPr>
            <p:ph type="sldNum" sz="quarter" idx="12"/>
          </p:nvPr>
        </p:nvSpPr>
        <p:spPr/>
        <p:txBody>
          <a:bodyPr/>
          <a:lstStyle/>
          <a:p>
            <a:fld id="{1A07817A-143A-4CFE-A4F0-60ED38DDB8AF}" type="slidenum">
              <a:rPr lang="en-US" smtClean="0"/>
              <a:t>28</a:t>
            </a:fld>
            <a:endParaRPr lang="en-US"/>
          </a:p>
        </p:txBody>
      </p:sp>
    </p:spTree>
    <p:extLst>
      <p:ext uri="{BB962C8B-B14F-4D97-AF65-F5344CB8AC3E}">
        <p14:creationId xmlns:p14="http://schemas.microsoft.com/office/powerpoint/2010/main" val="28737051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AFF74D-249B-269D-844E-9145976C2DCE}"/>
              </a:ext>
            </a:extLst>
          </p:cNvPr>
          <p:cNvSpPr>
            <a:spLocks noGrp="1"/>
          </p:cNvSpPr>
          <p:nvPr>
            <p:ph type="title"/>
          </p:nvPr>
        </p:nvSpPr>
        <p:spPr/>
        <p:txBody>
          <a:bodyPr>
            <a:normAutofit/>
          </a:bodyPr>
          <a:lstStyle/>
          <a:p>
            <a:r>
              <a:rPr lang="en-US" sz="2800" b="1" i="0" u="none" strike="noStrike" baseline="0" dirty="0">
                <a:solidFill>
                  <a:srgbClr val="FF0000"/>
                </a:solidFill>
                <a:latin typeface="Times New Roman" panose="02020603050405020304" pitchFamily="18" charset="0"/>
                <a:cs typeface="Times New Roman" panose="02020603050405020304" pitchFamily="18" charset="0"/>
              </a:rPr>
              <a:t>HEADACHE</a:t>
            </a:r>
            <a:endParaRPr lang="en-US" sz="2800" dirty="0">
              <a:solidFill>
                <a:srgbClr val="FF0000"/>
              </a:solidFill>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0B2AF617-A15C-6F66-598C-9EF2CD3F5E36}"/>
              </a:ext>
            </a:extLst>
          </p:cNvPr>
          <p:cNvSpPr>
            <a:spLocks noGrp="1"/>
          </p:cNvSpPr>
          <p:nvPr>
            <p:ph idx="1"/>
          </p:nvPr>
        </p:nvSpPr>
        <p:spPr/>
        <p:txBody>
          <a:bodyPr>
            <a:normAutofit/>
          </a:bodyPr>
          <a:lstStyle/>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It may be a subtle manifestation of the disequilibrium syndrome </a:t>
            </a:r>
          </a:p>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In patients who are coffee drinkers, headache may be a manifestation of caffeine withdrawal as the blood caffeine</a:t>
            </a:r>
          </a:p>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Dialysis may precipitate migraine headaches in those with a history of the disorder. </a:t>
            </a:r>
          </a:p>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With atypical or particularly severe headache, a neurologic cause (particularly a bleeding event precipitated by anticoagulation) should be considered.</a:t>
            </a:r>
            <a:endParaRPr lang="en-US" sz="2400" dirty="0">
              <a:solidFill>
                <a:schemeClr val="tx1"/>
              </a:solidFill>
              <a:latin typeface="Times New Roman" panose="02020603050405020304" pitchFamily="18" charset="0"/>
              <a:cs typeface="Times New Roman" panose="02020603050405020304" pitchFamily="18" charset="0"/>
            </a:endParaRPr>
          </a:p>
        </p:txBody>
      </p:sp>
      <p:sp>
        <p:nvSpPr>
          <p:cNvPr id="4" name="Date Placeholder 3">
            <a:extLst>
              <a:ext uri="{FF2B5EF4-FFF2-40B4-BE49-F238E27FC236}">
                <a16:creationId xmlns:a16="http://schemas.microsoft.com/office/drawing/2014/main" id="{6EFCB3D4-CD56-3BFE-2718-E80B977202C1}"/>
              </a:ext>
            </a:extLst>
          </p:cNvPr>
          <p:cNvSpPr>
            <a:spLocks noGrp="1"/>
          </p:cNvSpPr>
          <p:nvPr>
            <p:ph type="dt" sz="half" idx="10"/>
          </p:nvPr>
        </p:nvSpPr>
        <p:spPr/>
        <p:txBody>
          <a:bodyPr/>
          <a:lstStyle/>
          <a:p>
            <a:fld id="{0D202CFA-3129-43AC-A5B9-765B9C281597}" type="datetime1">
              <a:rPr lang="en-US" smtClean="0"/>
              <a:t>10/16/2024</a:t>
            </a:fld>
            <a:endParaRPr lang="en-US"/>
          </a:p>
        </p:txBody>
      </p:sp>
      <p:sp>
        <p:nvSpPr>
          <p:cNvPr id="5" name="Slide Number Placeholder 4">
            <a:extLst>
              <a:ext uri="{FF2B5EF4-FFF2-40B4-BE49-F238E27FC236}">
                <a16:creationId xmlns:a16="http://schemas.microsoft.com/office/drawing/2014/main" id="{B373E8A8-E78C-4F7C-939F-68B933317952}"/>
              </a:ext>
            </a:extLst>
          </p:cNvPr>
          <p:cNvSpPr>
            <a:spLocks noGrp="1"/>
          </p:cNvSpPr>
          <p:nvPr>
            <p:ph type="sldNum" sz="quarter" idx="12"/>
          </p:nvPr>
        </p:nvSpPr>
        <p:spPr/>
        <p:txBody>
          <a:bodyPr/>
          <a:lstStyle/>
          <a:p>
            <a:fld id="{1A07817A-143A-4CFE-A4F0-60ED38DDB8AF}" type="slidenum">
              <a:rPr lang="en-US" smtClean="0"/>
              <a:t>29</a:t>
            </a:fld>
            <a:endParaRPr lang="en-US"/>
          </a:p>
        </p:txBody>
      </p:sp>
    </p:spTree>
    <p:extLst>
      <p:ext uri="{BB962C8B-B14F-4D97-AF65-F5344CB8AC3E}">
        <p14:creationId xmlns:p14="http://schemas.microsoft.com/office/powerpoint/2010/main" val="6801160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622" y="0"/>
            <a:ext cx="10390762" cy="1341950"/>
          </a:xfrm>
        </p:spPr>
        <p:txBody>
          <a:bodyPr>
            <a:normAutofit/>
          </a:bodyPr>
          <a:lstStyle/>
          <a:p>
            <a:pPr algn="l"/>
            <a:br>
              <a:rPr lang="en-US" dirty="0">
                <a:solidFill>
                  <a:srgbClr val="FF0000"/>
                </a:solidFill>
                <a:latin typeface="Times New Roman" panose="02020603050405020304" pitchFamily="18" charset="0"/>
                <a:cs typeface="Times New Roman" panose="02020603050405020304" pitchFamily="18" charset="0"/>
              </a:rPr>
            </a:br>
            <a:r>
              <a:rPr lang="en-US" dirty="0">
                <a:solidFill>
                  <a:srgbClr val="FF0000"/>
                </a:solidFill>
                <a:latin typeface="Times New Roman" panose="02020603050405020304" pitchFamily="18" charset="0"/>
                <a:cs typeface="Times New Roman" panose="02020603050405020304" pitchFamily="18" charset="0"/>
              </a:rPr>
              <a:t>INTRADIALYTIC HYPOTENSION.</a:t>
            </a:r>
          </a:p>
        </p:txBody>
      </p:sp>
      <p:sp>
        <p:nvSpPr>
          <p:cNvPr id="3" name="Content Placeholder 2"/>
          <p:cNvSpPr>
            <a:spLocks noGrp="1"/>
          </p:cNvSpPr>
          <p:nvPr>
            <p:ph idx="1"/>
          </p:nvPr>
        </p:nvSpPr>
        <p:spPr>
          <a:xfrm>
            <a:off x="539622" y="1235414"/>
            <a:ext cx="9947988" cy="5214025"/>
          </a:xfrm>
        </p:spPr>
        <p:txBody>
          <a:bodyPr>
            <a:normAutofit/>
          </a:bodyPr>
          <a:lstStyle/>
          <a:p>
            <a:pPr marL="0" indent="0">
              <a:buNone/>
            </a:pPr>
            <a:endParaRPr lang="en-US" sz="2800" dirty="0">
              <a:solidFill>
                <a:schemeClr val="tx1"/>
              </a:solidFill>
              <a:latin typeface="Times New Roman" panose="02020603050405020304" pitchFamily="18" charset="0"/>
              <a:cs typeface="Times New Roman" panose="02020603050405020304" pitchFamily="18" charset="0"/>
            </a:endParaRPr>
          </a:p>
          <a:p>
            <a:pPr marL="0" indent="0">
              <a:buNone/>
            </a:pPr>
            <a:r>
              <a:rPr lang="en-US" sz="2800" dirty="0">
                <a:solidFill>
                  <a:schemeClr val="tx1"/>
                </a:solidFill>
                <a:latin typeface="Times New Roman" panose="02020603050405020304" pitchFamily="18" charset="0"/>
                <a:cs typeface="Times New Roman" panose="02020603050405020304" pitchFamily="18" charset="0"/>
              </a:rPr>
              <a:t>Intradialytic hypotension (IDH) is important not only because it can cause distressing symptoms. </a:t>
            </a:r>
          </a:p>
          <a:p>
            <a:pPr marL="0" indent="0">
              <a:buNone/>
            </a:pPr>
            <a:r>
              <a:rPr lang="en-US" sz="2800" dirty="0">
                <a:solidFill>
                  <a:schemeClr val="tx1"/>
                </a:solidFill>
                <a:latin typeface="Times New Roman" panose="02020603050405020304" pitchFamily="18" charset="0"/>
                <a:cs typeface="Times New Roman" panose="02020603050405020304" pitchFamily="18" charset="0"/>
              </a:rPr>
              <a:t> Because it is associated with poor long-term outcomes. </a:t>
            </a:r>
          </a:p>
          <a:p>
            <a:pPr marL="0" indent="0">
              <a:buNone/>
            </a:pPr>
            <a:r>
              <a:rPr lang="en-US" sz="2800" dirty="0">
                <a:solidFill>
                  <a:schemeClr val="tx1"/>
                </a:solidFill>
                <a:latin typeface="Times New Roman" panose="02020603050405020304" pitchFamily="18" charset="0"/>
                <a:cs typeface="Times New Roman" panose="02020603050405020304" pitchFamily="18" charset="0"/>
              </a:rPr>
              <a:t>There are various definitions for IDH, including a systolic BP less than 90 mm Hg, a fall in systolic BP of 20 or 30 mm Hg, or a fall in some percentage of the starting blood pressure. </a:t>
            </a:r>
          </a:p>
          <a:p>
            <a:pPr marL="0" indent="0">
              <a:buNone/>
            </a:pPr>
            <a:endParaRPr lang="en-US" sz="1800" b="1" dirty="0">
              <a:solidFill>
                <a:schemeClr val="tx1"/>
              </a:solidFill>
              <a:latin typeface="Raavi" panose="020B0502040204020203" pitchFamily="34" charset="0"/>
              <a:cs typeface="Raavi" panose="020B0502040204020203" pitchFamily="34" charset="0"/>
            </a:endParaRPr>
          </a:p>
          <a:p>
            <a:pPr marL="0" indent="0">
              <a:buNone/>
            </a:pPr>
            <a:endParaRPr lang="en-US" sz="1800" b="1" dirty="0">
              <a:solidFill>
                <a:schemeClr val="accent1"/>
              </a:solidFill>
              <a:latin typeface="Raavi" panose="020B0502040204020203" pitchFamily="34" charset="0"/>
              <a:cs typeface="Raavi" panose="020B0502040204020203" pitchFamily="34" charset="0"/>
            </a:endParaRPr>
          </a:p>
          <a:p>
            <a:pPr marL="0" indent="0">
              <a:buNone/>
            </a:pPr>
            <a:endParaRPr lang="en-US" sz="1800" b="1" dirty="0">
              <a:solidFill>
                <a:schemeClr val="accent1"/>
              </a:solidFill>
              <a:latin typeface="Raavi" panose="020B0502040204020203" pitchFamily="34" charset="0"/>
              <a:cs typeface="Raavi" panose="020B0502040204020203" pitchFamily="34" charset="0"/>
            </a:endParaRPr>
          </a:p>
          <a:p>
            <a:pPr marL="0" indent="0">
              <a:buNone/>
            </a:pPr>
            <a:endParaRPr lang="en-US" sz="1800" b="1" dirty="0">
              <a:solidFill>
                <a:schemeClr val="accent1"/>
              </a:solidFill>
              <a:latin typeface="Raavi" panose="020B0502040204020203" pitchFamily="34" charset="0"/>
              <a:cs typeface="Raavi" panose="020B0502040204020203" pitchFamily="34"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1A07817A-143A-4CFE-A4F0-60ED38DDB8AF}" type="slidenum">
              <a:rPr lang="en-US" smtClean="0"/>
              <a:t>3</a:t>
            </a:fld>
            <a:endParaRPr lang="en-US"/>
          </a:p>
        </p:txBody>
      </p:sp>
    </p:spTree>
    <p:extLst>
      <p:ext uri="{BB962C8B-B14F-4D97-AF65-F5344CB8AC3E}">
        <p14:creationId xmlns:p14="http://schemas.microsoft.com/office/powerpoint/2010/main" val="13179297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70E5DF-2B53-5B87-15A5-ED70DDE071FE}"/>
              </a:ext>
            </a:extLst>
          </p:cNvPr>
          <p:cNvSpPr>
            <a:spLocks noGrp="1"/>
          </p:cNvSpPr>
          <p:nvPr>
            <p:ph type="title"/>
          </p:nvPr>
        </p:nvSpPr>
        <p:spPr/>
        <p:txBody>
          <a:bodyPr>
            <a:normAutofit/>
          </a:bodyPr>
          <a:lstStyle/>
          <a:p>
            <a:r>
              <a:rPr lang="en-US" b="1" i="0" u="none" strike="noStrike" baseline="0" dirty="0">
                <a:solidFill>
                  <a:srgbClr val="FF0000"/>
                </a:solidFill>
                <a:latin typeface="Times New Roman" panose="02020603050405020304" pitchFamily="18" charset="0"/>
                <a:cs typeface="Times New Roman" panose="02020603050405020304" pitchFamily="18" charset="0"/>
              </a:rPr>
              <a:t>ITCHING</a:t>
            </a:r>
            <a:endParaRPr lang="en-US" dirty="0">
              <a:solidFill>
                <a:srgbClr val="FF0000"/>
              </a:solidFill>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1FA5CD9C-8EA5-538D-FE73-2C788E08C8B7}"/>
              </a:ext>
            </a:extLst>
          </p:cNvPr>
          <p:cNvSpPr>
            <a:spLocks noGrp="1"/>
          </p:cNvSpPr>
          <p:nvPr>
            <p:ph idx="1"/>
          </p:nvPr>
        </p:nvSpPr>
        <p:spPr>
          <a:xfrm>
            <a:off x="677334" y="1464907"/>
            <a:ext cx="8596668" cy="5159828"/>
          </a:xfrm>
        </p:spPr>
        <p:txBody>
          <a:bodyPr>
            <a:normAutofit/>
          </a:bodyPr>
          <a:lstStyle/>
          <a:p>
            <a:pPr algn="l"/>
            <a:r>
              <a:rPr lang="en-US" sz="2000" b="0" i="0" u="none" strike="noStrike" baseline="0" dirty="0">
                <a:solidFill>
                  <a:schemeClr val="tx1"/>
                </a:solidFill>
                <a:latin typeface="Times New Roman" panose="02020603050405020304" pitchFamily="18" charset="0"/>
                <a:cs typeface="Times New Roman" panose="02020603050405020304" pitchFamily="18" charset="0"/>
              </a:rPr>
              <a:t>Viral (or drug induced) hepatitis and scabies</a:t>
            </a:r>
          </a:p>
          <a:p>
            <a:pPr algn="l"/>
            <a:r>
              <a:rPr lang="en-US" sz="2000" b="0" i="0" u="none" strike="noStrike" baseline="0" dirty="0">
                <a:solidFill>
                  <a:schemeClr val="tx1"/>
                </a:solidFill>
                <a:latin typeface="Times New Roman" panose="02020603050405020304" pitchFamily="18" charset="0"/>
                <a:cs typeface="Times New Roman" panose="02020603050405020304" pitchFamily="18" charset="0"/>
              </a:rPr>
              <a:t>Chronically, general moisturizing and lubrication of the skin using emollients is recommended, and this should be the first line of therapy.</a:t>
            </a:r>
          </a:p>
          <a:p>
            <a:pPr algn="l"/>
            <a:r>
              <a:rPr lang="en-US" sz="2000" b="0" i="0" u="none" strike="noStrike" baseline="0" dirty="0">
                <a:solidFill>
                  <a:schemeClr val="tx1"/>
                </a:solidFill>
                <a:latin typeface="Times New Roman" panose="02020603050405020304" pitchFamily="18" charset="0"/>
                <a:cs typeface="Times New Roman" panose="02020603050405020304" pitchFamily="18" charset="0"/>
              </a:rPr>
              <a:t> One should make sure that dialysis is adequate, and that a </a:t>
            </a:r>
            <a:r>
              <a:rPr lang="en-US" sz="2000" b="0" i="1" u="none" strike="noStrike" baseline="0" dirty="0">
                <a:solidFill>
                  <a:schemeClr val="tx1"/>
                </a:solidFill>
                <a:latin typeface="Times New Roman" panose="02020603050405020304" pitchFamily="18" charset="0"/>
                <a:cs typeface="Times New Roman" panose="02020603050405020304" pitchFamily="18" charset="0"/>
              </a:rPr>
              <a:t>Kt/V </a:t>
            </a:r>
            <a:r>
              <a:rPr lang="en-US" sz="2000" b="0" i="0" u="none" strike="noStrike" baseline="0" dirty="0">
                <a:solidFill>
                  <a:schemeClr val="tx1"/>
                </a:solidFill>
                <a:latin typeface="Times New Roman" panose="02020603050405020304" pitchFamily="18" charset="0"/>
                <a:cs typeface="Times New Roman" panose="02020603050405020304" pitchFamily="18" charset="0"/>
              </a:rPr>
              <a:t>of at least 1.2 and possibly higher is being delivered,</a:t>
            </a:r>
          </a:p>
          <a:p>
            <a:pPr algn="l"/>
            <a:r>
              <a:rPr lang="en-US" sz="2000" b="0" i="0" u="none" strike="noStrike" baseline="0" dirty="0">
                <a:solidFill>
                  <a:schemeClr val="tx1"/>
                </a:solidFill>
                <a:latin typeface="Times New Roman" panose="02020603050405020304" pitchFamily="18" charset="0"/>
                <a:cs typeface="Times New Roman" panose="02020603050405020304" pitchFamily="18" charset="0"/>
              </a:rPr>
              <a:t>though the evidence that higher </a:t>
            </a:r>
            <a:r>
              <a:rPr lang="en-US" sz="2000" b="0" i="1" u="none" strike="noStrike" baseline="0" dirty="0">
                <a:solidFill>
                  <a:schemeClr val="tx1"/>
                </a:solidFill>
                <a:latin typeface="Times New Roman" panose="02020603050405020304" pitchFamily="18" charset="0"/>
                <a:cs typeface="Times New Roman" panose="02020603050405020304" pitchFamily="18" charset="0"/>
              </a:rPr>
              <a:t>Kt/V </a:t>
            </a:r>
            <a:r>
              <a:rPr lang="en-US" sz="2000" b="0" i="0" u="none" strike="noStrike" baseline="0" dirty="0">
                <a:solidFill>
                  <a:schemeClr val="tx1"/>
                </a:solidFill>
                <a:latin typeface="Times New Roman" panose="02020603050405020304" pitchFamily="18" charset="0"/>
                <a:cs typeface="Times New Roman" panose="02020603050405020304" pitchFamily="18" charset="0"/>
              </a:rPr>
              <a:t>improves pruritus is not strong. </a:t>
            </a:r>
          </a:p>
          <a:p>
            <a:pPr algn="l"/>
            <a:r>
              <a:rPr lang="en-US" sz="2000" b="0" i="0" u="none" strike="noStrike" baseline="0" dirty="0">
                <a:solidFill>
                  <a:schemeClr val="tx1"/>
                </a:solidFill>
                <a:latin typeface="Times New Roman" panose="02020603050405020304" pitchFamily="18" charset="0"/>
                <a:cs typeface="Times New Roman" panose="02020603050405020304" pitchFamily="18" charset="0"/>
              </a:rPr>
              <a:t>Pruritus is often found in patients with elevated serum calcium or phosphorus levels and/or substantially elevated parathyroid hormone (PTH) level; reductions in phosphorus, calcium (to the lower end of the normal range), and PTH levels are indicated.</a:t>
            </a:r>
          </a:p>
          <a:p>
            <a:pPr algn="l"/>
            <a:r>
              <a:rPr lang="en-US" sz="2000" b="0" i="0" u="none" strike="noStrike" baseline="0" dirty="0">
                <a:solidFill>
                  <a:schemeClr val="tx1"/>
                </a:solidFill>
                <a:latin typeface="Times New Roman" panose="02020603050405020304" pitchFamily="18" charset="0"/>
                <a:cs typeface="Times New Roman" panose="02020603050405020304" pitchFamily="18" charset="0"/>
              </a:rPr>
              <a:t>Standard symptomatic treatment using antihistamines is useful.</a:t>
            </a:r>
          </a:p>
          <a:p>
            <a:pPr algn="l"/>
            <a:r>
              <a:rPr lang="en-US" sz="2000" b="0" i="0" u="none" strike="noStrike" baseline="0" dirty="0">
                <a:solidFill>
                  <a:schemeClr val="tx1"/>
                </a:solidFill>
                <a:latin typeface="Times New Roman" panose="02020603050405020304" pitchFamily="18" charset="0"/>
                <a:cs typeface="Times New Roman" panose="02020603050405020304" pitchFamily="18" charset="0"/>
              </a:rPr>
              <a:t> Gabapentin (or pregabalin), UVB (ultraviolet light B) therapy, oral charcoal, or </a:t>
            </a:r>
            <a:r>
              <a:rPr lang="en-US" sz="2000" b="0" i="0" u="none" strike="noStrike" baseline="0" dirty="0" err="1">
                <a:solidFill>
                  <a:schemeClr val="tx1"/>
                </a:solidFill>
                <a:latin typeface="Times New Roman" panose="02020603050405020304" pitchFamily="18" charset="0"/>
                <a:cs typeface="Times New Roman" panose="02020603050405020304" pitchFamily="18" charset="0"/>
              </a:rPr>
              <a:t>nalfuralfine</a:t>
            </a:r>
            <a:r>
              <a:rPr lang="en-US" sz="2000" b="0" i="0" u="none" strike="noStrike" baseline="0" dirty="0">
                <a:solidFill>
                  <a:schemeClr val="tx1"/>
                </a:solidFill>
                <a:latin typeface="Times New Roman" panose="02020603050405020304" pitchFamily="18" charset="0"/>
                <a:cs typeface="Times New Roman" panose="02020603050405020304" pitchFamily="18" charset="0"/>
              </a:rPr>
              <a:t> might be the next line of therapy, followed by naltrexone or tacrolimus ointment</a:t>
            </a:r>
            <a:endParaRPr lang="en-US" sz="2000" dirty="0">
              <a:solidFill>
                <a:schemeClr val="tx1"/>
              </a:solidFill>
              <a:latin typeface="Times New Roman" panose="02020603050405020304" pitchFamily="18" charset="0"/>
              <a:cs typeface="Times New Roman" panose="02020603050405020304" pitchFamily="18" charset="0"/>
            </a:endParaRPr>
          </a:p>
        </p:txBody>
      </p:sp>
      <p:sp>
        <p:nvSpPr>
          <p:cNvPr id="4" name="Date Placeholder 3">
            <a:extLst>
              <a:ext uri="{FF2B5EF4-FFF2-40B4-BE49-F238E27FC236}">
                <a16:creationId xmlns:a16="http://schemas.microsoft.com/office/drawing/2014/main" id="{58618CBA-1A3E-76A4-6C27-EE02C26EF080}"/>
              </a:ext>
            </a:extLst>
          </p:cNvPr>
          <p:cNvSpPr>
            <a:spLocks noGrp="1"/>
          </p:cNvSpPr>
          <p:nvPr>
            <p:ph type="dt" sz="half" idx="10"/>
          </p:nvPr>
        </p:nvSpPr>
        <p:spPr/>
        <p:txBody>
          <a:bodyPr/>
          <a:lstStyle/>
          <a:p>
            <a:fld id="{0D202CFA-3129-43AC-A5B9-765B9C281597}" type="datetime1">
              <a:rPr lang="en-US" smtClean="0"/>
              <a:t>10/16/2024</a:t>
            </a:fld>
            <a:endParaRPr lang="en-US"/>
          </a:p>
        </p:txBody>
      </p:sp>
      <p:sp>
        <p:nvSpPr>
          <p:cNvPr id="5" name="Slide Number Placeholder 4">
            <a:extLst>
              <a:ext uri="{FF2B5EF4-FFF2-40B4-BE49-F238E27FC236}">
                <a16:creationId xmlns:a16="http://schemas.microsoft.com/office/drawing/2014/main" id="{CD001D17-EF1C-2996-D781-44DDD3DADDD1}"/>
              </a:ext>
            </a:extLst>
          </p:cNvPr>
          <p:cNvSpPr>
            <a:spLocks noGrp="1"/>
          </p:cNvSpPr>
          <p:nvPr>
            <p:ph type="sldNum" sz="quarter" idx="12"/>
          </p:nvPr>
        </p:nvSpPr>
        <p:spPr/>
        <p:txBody>
          <a:bodyPr/>
          <a:lstStyle/>
          <a:p>
            <a:fld id="{1A07817A-143A-4CFE-A4F0-60ED38DDB8AF}" type="slidenum">
              <a:rPr lang="en-US" smtClean="0"/>
              <a:t>30</a:t>
            </a:fld>
            <a:endParaRPr lang="en-US"/>
          </a:p>
        </p:txBody>
      </p:sp>
    </p:spTree>
    <p:extLst>
      <p:ext uri="{BB962C8B-B14F-4D97-AF65-F5344CB8AC3E}">
        <p14:creationId xmlns:p14="http://schemas.microsoft.com/office/powerpoint/2010/main" val="7078372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66043D06-8C66-BF08-FBD0-F73C4123E7F9}"/>
              </a:ext>
            </a:extLst>
          </p:cNvPr>
          <p:cNvPicPr>
            <a:picLocks noGrp="1" noChangeAspect="1"/>
          </p:cNvPicPr>
          <p:nvPr>
            <p:ph idx="1"/>
          </p:nvPr>
        </p:nvPicPr>
        <p:blipFill rotWithShape="1">
          <a:blip r:embed="rId2"/>
          <a:srcRect l="35220" t="15732" r="29217" b="11670"/>
          <a:stretch/>
        </p:blipFill>
        <p:spPr>
          <a:xfrm>
            <a:off x="1698171" y="91851"/>
            <a:ext cx="5812383" cy="6674298"/>
          </a:xfrm>
        </p:spPr>
      </p:pic>
      <p:sp>
        <p:nvSpPr>
          <p:cNvPr id="4" name="Date Placeholder 3">
            <a:extLst>
              <a:ext uri="{FF2B5EF4-FFF2-40B4-BE49-F238E27FC236}">
                <a16:creationId xmlns:a16="http://schemas.microsoft.com/office/drawing/2014/main" id="{69ADE80F-4B57-822E-ABA5-1081923B4E87}"/>
              </a:ext>
            </a:extLst>
          </p:cNvPr>
          <p:cNvSpPr>
            <a:spLocks noGrp="1"/>
          </p:cNvSpPr>
          <p:nvPr>
            <p:ph type="dt" sz="half" idx="10"/>
          </p:nvPr>
        </p:nvSpPr>
        <p:spPr/>
        <p:txBody>
          <a:bodyPr/>
          <a:lstStyle/>
          <a:p>
            <a:fld id="{0D202CFA-3129-43AC-A5B9-765B9C281597}" type="datetime1">
              <a:rPr lang="en-US" smtClean="0"/>
              <a:t>10/16/2024</a:t>
            </a:fld>
            <a:endParaRPr lang="en-US"/>
          </a:p>
        </p:txBody>
      </p:sp>
      <p:sp>
        <p:nvSpPr>
          <p:cNvPr id="5" name="Slide Number Placeholder 4">
            <a:extLst>
              <a:ext uri="{FF2B5EF4-FFF2-40B4-BE49-F238E27FC236}">
                <a16:creationId xmlns:a16="http://schemas.microsoft.com/office/drawing/2014/main" id="{64EC99D5-28DF-86EF-78CE-563A67027C08}"/>
              </a:ext>
            </a:extLst>
          </p:cNvPr>
          <p:cNvSpPr>
            <a:spLocks noGrp="1"/>
          </p:cNvSpPr>
          <p:nvPr>
            <p:ph type="sldNum" sz="quarter" idx="12"/>
          </p:nvPr>
        </p:nvSpPr>
        <p:spPr/>
        <p:txBody>
          <a:bodyPr/>
          <a:lstStyle/>
          <a:p>
            <a:fld id="{1A07817A-143A-4CFE-A4F0-60ED38DDB8AF}" type="slidenum">
              <a:rPr lang="en-US" smtClean="0"/>
              <a:t>31</a:t>
            </a:fld>
            <a:endParaRPr lang="en-US"/>
          </a:p>
        </p:txBody>
      </p:sp>
    </p:spTree>
    <p:extLst>
      <p:ext uri="{BB962C8B-B14F-4D97-AF65-F5344CB8AC3E}">
        <p14:creationId xmlns:p14="http://schemas.microsoft.com/office/powerpoint/2010/main" val="298779022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F2C28-1F91-4DCB-DAAB-079D77DBDE14}"/>
              </a:ext>
            </a:extLst>
          </p:cNvPr>
          <p:cNvSpPr>
            <a:spLocks noGrp="1"/>
          </p:cNvSpPr>
          <p:nvPr>
            <p:ph type="title"/>
          </p:nvPr>
        </p:nvSpPr>
        <p:spPr/>
        <p:txBody>
          <a:bodyPr>
            <a:normAutofit/>
          </a:bodyPr>
          <a:lstStyle/>
          <a:p>
            <a:r>
              <a:rPr lang="en-US" sz="2800" i="0" u="none" strike="noStrike" baseline="0" dirty="0">
                <a:solidFill>
                  <a:srgbClr val="FF0000"/>
                </a:solidFill>
                <a:latin typeface="Times New Roman" panose="02020603050405020304" pitchFamily="18" charset="0"/>
                <a:cs typeface="Times New Roman" panose="02020603050405020304" pitchFamily="18" charset="0"/>
              </a:rPr>
              <a:t>DISEQUILIBRIUM SYNDROME</a:t>
            </a:r>
            <a:endParaRPr lang="en-US" sz="2800" dirty="0">
              <a:solidFill>
                <a:srgbClr val="FF0000"/>
              </a:solidFill>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7F8C1370-7294-F02E-8762-680BC45FBD91}"/>
              </a:ext>
            </a:extLst>
          </p:cNvPr>
          <p:cNvSpPr>
            <a:spLocks noGrp="1"/>
          </p:cNvSpPr>
          <p:nvPr>
            <p:ph idx="1"/>
          </p:nvPr>
        </p:nvSpPr>
        <p:spPr/>
        <p:txBody>
          <a:bodyPr>
            <a:normAutofit/>
          </a:bodyPr>
          <a:lstStyle/>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The disequilibrium syndrome is a set of systemic and neurologic symptoms often associated with characteristic electroencephalographic findings that can occur either during or following dialysis. </a:t>
            </a:r>
          </a:p>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Early manifestations include nausea, vomiting, restlessness, and headache.</a:t>
            </a:r>
          </a:p>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 More serious manifestations include seizures, obtundation, and coma</a:t>
            </a:r>
            <a:endParaRPr lang="en-US" sz="2400" dirty="0">
              <a:solidFill>
                <a:schemeClr val="tx1"/>
              </a:solidFill>
              <a:latin typeface="Times New Roman" panose="02020603050405020304" pitchFamily="18" charset="0"/>
              <a:cs typeface="Times New Roman" panose="02020603050405020304" pitchFamily="18" charset="0"/>
            </a:endParaRPr>
          </a:p>
        </p:txBody>
      </p:sp>
      <p:sp>
        <p:nvSpPr>
          <p:cNvPr id="4" name="Date Placeholder 3">
            <a:extLst>
              <a:ext uri="{FF2B5EF4-FFF2-40B4-BE49-F238E27FC236}">
                <a16:creationId xmlns:a16="http://schemas.microsoft.com/office/drawing/2014/main" id="{8FE49E2F-225C-933C-C594-B21627F7F830}"/>
              </a:ext>
            </a:extLst>
          </p:cNvPr>
          <p:cNvSpPr>
            <a:spLocks noGrp="1"/>
          </p:cNvSpPr>
          <p:nvPr>
            <p:ph type="dt" sz="half" idx="10"/>
          </p:nvPr>
        </p:nvSpPr>
        <p:spPr/>
        <p:txBody>
          <a:bodyPr/>
          <a:lstStyle/>
          <a:p>
            <a:fld id="{0D202CFA-3129-43AC-A5B9-765B9C281597}" type="datetime1">
              <a:rPr lang="en-US" smtClean="0"/>
              <a:t>10/16/2024</a:t>
            </a:fld>
            <a:endParaRPr lang="en-US"/>
          </a:p>
        </p:txBody>
      </p:sp>
      <p:sp>
        <p:nvSpPr>
          <p:cNvPr id="5" name="Slide Number Placeholder 4">
            <a:extLst>
              <a:ext uri="{FF2B5EF4-FFF2-40B4-BE49-F238E27FC236}">
                <a16:creationId xmlns:a16="http://schemas.microsoft.com/office/drawing/2014/main" id="{AEFE998D-8E82-BE01-1CFA-C491F7459000}"/>
              </a:ext>
            </a:extLst>
          </p:cNvPr>
          <p:cNvSpPr>
            <a:spLocks noGrp="1"/>
          </p:cNvSpPr>
          <p:nvPr>
            <p:ph type="sldNum" sz="quarter" idx="12"/>
          </p:nvPr>
        </p:nvSpPr>
        <p:spPr/>
        <p:txBody>
          <a:bodyPr/>
          <a:lstStyle/>
          <a:p>
            <a:fld id="{1A07817A-143A-4CFE-A4F0-60ED38DDB8AF}" type="slidenum">
              <a:rPr lang="en-US" smtClean="0"/>
              <a:t>32</a:t>
            </a:fld>
            <a:endParaRPr lang="en-US"/>
          </a:p>
        </p:txBody>
      </p:sp>
    </p:spTree>
    <p:extLst>
      <p:ext uri="{BB962C8B-B14F-4D97-AF65-F5344CB8AC3E}">
        <p14:creationId xmlns:p14="http://schemas.microsoft.com/office/powerpoint/2010/main" val="38033409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2755EE-F237-84A4-0681-854A1F741C79}"/>
              </a:ext>
            </a:extLst>
          </p:cNvPr>
          <p:cNvSpPr>
            <a:spLocks noGrp="1"/>
          </p:cNvSpPr>
          <p:nvPr>
            <p:ph type="title"/>
          </p:nvPr>
        </p:nvSpPr>
        <p:spPr/>
        <p:txBody>
          <a:bodyPr>
            <a:normAutofit/>
          </a:bodyPr>
          <a:lstStyle/>
          <a:p>
            <a:r>
              <a:rPr lang="en-US" sz="4000" b="0" i="0" u="none" strike="noStrike" baseline="0" dirty="0">
                <a:solidFill>
                  <a:srgbClr val="FF0000"/>
                </a:solidFill>
                <a:latin typeface="Times New Roman" panose="02020603050405020304" pitchFamily="18" charset="0"/>
                <a:cs typeface="Times New Roman" panose="02020603050405020304" pitchFamily="18" charset="0"/>
              </a:rPr>
              <a:t>Hypertension</a:t>
            </a:r>
            <a:endParaRPr lang="en-US" sz="4000" dirty="0">
              <a:solidFill>
                <a:srgbClr val="FF0000"/>
              </a:solidFill>
              <a:latin typeface="Times New Roman" panose="02020603050405020304" pitchFamily="18" charset="0"/>
              <a:cs typeface="Times New Roman" panose="02020603050405020304" pitchFamily="18" charset="0"/>
            </a:endParaRPr>
          </a:p>
        </p:txBody>
      </p:sp>
      <p:pic>
        <p:nvPicPr>
          <p:cNvPr id="7" name="Content Placeholder 6">
            <a:extLst>
              <a:ext uri="{FF2B5EF4-FFF2-40B4-BE49-F238E27FC236}">
                <a16:creationId xmlns:a16="http://schemas.microsoft.com/office/drawing/2014/main" id="{B86497F0-C09F-2E74-01A4-62850FB71E05}"/>
              </a:ext>
            </a:extLst>
          </p:cNvPr>
          <p:cNvPicPr>
            <a:picLocks noGrp="1" noChangeAspect="1"/>
          </p:cNvPicPr>
          <p:nvPr>
            <p:ph idx="1"/>
          </p:nvPr>
        </p:nvPicPr>
        <p:blipFill>
          <a:blip r:embed="rId2"/>
          <a:srcRect l="35625" t="21982" r="31515" b="28712"/>
          <a:stretch/>
        </p:blipFill>
        <p:spPr>
          <a:xfrm>
            <a:off x="1651518" y="1418254"/>
            <a:ext cx="6232849" cy="5261016"/>
          </a:xfrm>
        </p:spPr>
      </p:pic>
      <p:sp>
        <p:nvSpPr>
          <p:cNvPr id="4" name="Date Placeholder 3">
            <a:extLst>
              <a:ext uri="{FF2B5EF4-FFF2-40B4-BE49-F238E27FC236}">
                <a16:creationId xmlns:a16="http://schemas.microsoft.com/office/drawing/2014/main" id="{D098C3E3-8373-BBDE-6DB9-3709A217B15B}"/>
              </a:ext>
            </a:extLst>
          </p:cNvPr>
          <p:cNvSpPr>
            <a:spLocks noGrp="1"/>
          </p:cNvSpPr>
          <p:nvPr>
            <p:ph type="dt" sz="half" idx="10"/>
          </p:nvPr>
        </p:nvSpPr>
        <p:spPr/>
        <p:txBody>
          <a:bodyPr/>
          <a:lstStyle/>
          <a:p>
            <a:fld id="{0D202CFA-3129-43AC-A5B9-765B9C281597}" type="datetime1">
              <a:rPr lang="en-US" smtClean="0"/>
              <a:t>10/16/2024</a:t>
            </a:fld>
            <a:endParaRPr lang="en-US"/>
          </a:p>
        </p:txBody>
      </p:sp>
      <p:sp>
        <p:nvSpPr>
          <p:cNvPr id="5" name="Slide Number Placeholder 4">
            <a:extLst>
              <a:ext uri="{FF2B5EF4-FFF2-40B4-BE49-F238E27FC236}">
                <a16:creationId xmlns:a16="http://schemas.microsoft.com/office/drawing/2014/main" id="{F50034E0-2AC2-1A8F-5146-826DBF83EECA}"/>
              </a:ext>
            </a:extLst>
          </p:cNvPr>
          <p:cNvSpPr>
            <a:spLocks noGrp="1"/>
          </p:cNvSpPr>
          <p:nvPr>
            <p:ph type="sldNum" sz="quarter" idx="12"/>
          </p:nvPr>
        </p:nvSpPr>
        <p:spPr/>
        <p:txBody>
          <a:bodyPr/>
          <a:lstStyle/>
          <a:p>
            <a:fld id="{1A07817A-143A-4CFE-A4F0-60ED38DDB8AF}" type="slidenum">
              <a:rPr lang="en-US" smtClean="0"/>
              <a:t>33</a:t>
            </a:fld>
            <a:endParaRPr lang="en-US"/>
          </a:p>
        </p:txBody>
      </p:sp>
    </p:spTree>
    <p:extLst>
      <p:ext uri="{BB962C8B-B14F-4D97-AF65-F5344CB8AC3E}">
        <p14:creationId xmlns:p14="http://schemas.microsoft.com/office/powerpoint/2010/main" val="31018685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C3059-3F01-1ADE-5EE7-5C396FA6F19A}"/>
              </a:ext>
            </a:extLst>
          </p:cNvPr>
          <p:cNvSpPr>
            <a:spLocks noGrp="1"/>
          </p:cNvSpPr>
          <p:nvPr>
            <p:ph type="title"/>
          </p:nvPr>
        </p:nvSpPr>
        <p:spPr/>
        <p:txBody>
          <a:bodyPr/>
          <a:lstStyle/>
          <a:p>
            <a:r>
              <a:rPr lang="en-US" dirty="0">
                <a:solidFill>
                  <a:srgbClr val="FF0000"/>
                </a:solidFill>
                <a:latin typeface="Times New Roman" panose="02020603050405020304" pitchFamily="18" charset="0"/>
                <a:cs typeface="Times New Roman" panose="02020603050405020304" pitchFamily="18" charset="0"/>
              </a:rPr>
              <a:t>The best time for checking blood pressure</a:t>
            </a:r>
          </a:p>
        </p:txBody>
      </p:sp>
      <p:sp>
        <p:nvSpPr>
          <p:cNvPr id="3" name="Content Placeholder 2">
            <a:extLst>
              <a:ext uri="{FF2B5EF4-FFF2-40B4-BE49-F238E27FC236}">
                <a16:creationId xmlns:a16="http://schemas.microsoft.com/office/drawing/2014/main" id="{178BD3E1-5830-4DA7-7DCD-685F34E7A326}"/>
              </a:ext>
            </a:extLst>
          </p:cNvPr>
          <p:cNvSpPr>
            <a:spLocks noGrp="1"/>
          </p:cNvSpPr>
          <p:nvPr>
            <p:ph idx="1"/>
          </p:nvPr>
        </p:nvSpPr>
        <p:spPr/>
        <p:txBody>
          <a:bodyPr/>
          <a:lstStyle/>
          <a:p>
            <a:r>
              <a:rPr lang="en-US" sz="2400" dirty="0">
                <a:solidFill>
                  <a:schemeClr val="tx1"/>
                </a:solidFill>
                <a:latin typeface="Times New Roman" panose="02020603050405020304" pitchFamily="18" charset="0"/>
                <a:cs typeface="Times New Roman" panose="02020603050405020304" pitchFamily="18" charset="0"/>
              </a:rPr>
              <a:t>Two daily home measurements one in the morning and the other before night sleep ,taken the day after a mid week dialysis session ,average over 4 weeks </a:t>
            </a:r>
            <a:r>
              <a:rPr lang="en-US" dirty="0"/>
              <a:t>.</a:t>
            </a:r>
          </a:p>
        </p:txBody>
      </p:sp>
      <p:sp>
        <p:nvSpPr>
          <p:cNvPr id="4" name="Date Placeholder 3">
            <a:extLst>
              <a:ext uri="{FF2B5EF4-FFF2-40B4-BE49-F238E27FC236}">
                <a16:creationId xmlns:a16="http://schemas.microsoft.com/office/drawing/2014/main" id="{C64CE1F9-D077-983C-2A77-2EE7E5598FF1}"/>
              </a:ext>
            </a:extLst>
          </p:cNvPr>
          <p:cNvSpPr>
            <a:spLocks noGrp="1"/>
          </p:cNvSpPr>
          <p:nvPr>
            <p:ph type="dt" sz="half" idx="10"/>
          </p:nvPr>
        </p:nvSpPr>
        <p:spPr/>
        <p:txBody>
          <a:bodyPr/>
          <a:lstStyle/>
          <a:p>
            <a:fld id="{0D202CFA-3129-43AC-A5B9-765B9C281597}" type="datetime1">
              <a:rPr lang="en-US" smtClean="0"/>
              <a:t>10/16/2024</a:t>
            </a:fld>
            <a:endParaRPr lang="en-US"/>
          </a:p>
        </p:txBody>
      </p:sp>
      <p:sp>
        <p:nvSpPr>
          <p:cNvPr id="5" name="Slide Number Placeholder 4">
            <a:extLst>
              <a:ext uri="{FF2B5EF4-FFF2-40B4-BE49-F238E27FC236}">
                <a16:creationId xmlns:a16="http://schemas.microsoft.com/office/drawing/2014/main" id="{838572C9-0252-554F-5E38-B1E036ED1C3F}"/>
              </a:ext>
            </a:extLst>
          </p:cNvPr>
          <p:cNvSpPr>
            <a:spLocks noGrp="1"/>
          </p:cNvSpPr>
          <p:nvPr>
            <p:ph type="sldNum" sz="quarter" idx="12"/>
          </p:nvPr>
        </p:nvSpPr>
        <p:spPr/>
        <p:txBody>
          <a:bodyPr/>
          <a:lstStyle/>
          <a:p>
            <a:fld id="{1A07817A-143A-4CFE-A4F0-60ED38DDB8AF}" type="slidenum">
              <a:rPr lang="en-US" smtClean="0"/>
              <a:t>34</a:t>
            </a:fld>
            <a:endParaRPr lang="en-US"/>
          </a:p>
        </p:txBody>
      </p:sp>
    </p:spTree>
    <p:extLst>
      <p:ext uri="{BB962C8B-B14F-4D97-AF65-F5344CB8AC3E}">
        <p14:creationId xmlns:p14="http://schemas.microsoft.com/office/powerpoint/2010/main" val="32604911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1A2904-712E-F039-47EA-DD94C7B60FBA}"/>
              </a:ext>
            </a:extLst>
          </p:cNvPr>
          <p:cNvSpPr>
            <a:spLocks noGrp="1"/>
          </p:cNvSpPr>
          <p:nvPr>
            <p:ph type="title"/>
          </p:nvPr>
        </p:nvSpPr>
        <p:spPr/>
        <p:txBody>
          <a:bodyPr/>
          <a:lstStyle/>
          <a:p>
            <a:r>
              <a:rPr lang="en-US" dirty="0">
                <a:solidFill>
                  <a:srgbClr val="FF0000"/>
                </a:solidFill>
                <a:latin typeface="Times New Roman" panose="02020603050405020304" pitchFamily="18" charset="0"/>
                <a:cs typeface="Times New Roman" panose="02020603050405020304" pitchFamily="18" charset="0"/>
              </a:rPr>
              <a:t>Continue……</a:t>
            </a:r>
          </a:p>
        </p:txBody>
      </p:sp>
      <p:sp>
        <p:nvSpPr>
          <p:cNvPr id="3" name="Content Placeholder 2">
            <a:extLst>
              <a:ext uri="{FF2B5EF4-FFF2-40B4-BE49-F238E27FC236}">
                <a16:creationId xmlns:a16="http://schemas.microsoft.com/office/drawing/2014/main" id="{EB47ECD8-2ADB-90E8-DBDF-52E055635042}"/>
              </a:ext>
            </a:extLst>
          </p:cNvPr>
          <p:cNvSpPr>
            <a:spLocks noGrp="1"/>
          </p:cNvSpPr>
          <p:nvPr>
            <p:ph idx="1"/>
          </p:nvPr>
        </p:nvSpPr>
        <p:spPr/>
        <p:txBody>
          <a:bodyPr>
            <a:normAutofit/>
          </a:bodyPr>
          <a:lstStyle/>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The frequency of measurements should be higher when BP lability is noted.</a:t>
            </a:r>
          </a:p>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 Midweek median intradialytic BP is a more sensitive indicator of the prevailing BP burden than pre dialysis or pos </a:t>
            </a:r>
            <a:r>
              <a:rPr lang="en-US" sz="2400" b="0" i="0" u="none" strike="noStrike" baseline="0" dirty="0" err="1">
                <a:solidFill>
                  <a:schemeClr val="tx1"/>
                </a:solidFill>
                <a:latin typeface="Times New Roman" panose="02020603050405020304" pitchFamily="18" charset="0"/>
                <a:cs typeface="Times New Roman" panose="02020603050405020304" pitchFamily="18" charset="0"/>
              </a:rPr>
              <a:t>tdialysis</a:t>
            </a:r>
            <a:r>
              <a:rPr lang="en-US" sz="2400" b="0" i="0" u="none" strike="noStrike" baseline="0" dirty="0">
                <a:solidFill>
                  <a:schemeClr val="tx1"/>
                </a:solidFill>
                <a:latin typeface="Times New Roman" panose="02020603050405020304" pitchFamily="18" charset="0"/>
                <a:cs typeface="Times New Roman" panose="02020603050405020304" pitchFamily="18" charset="0"/>
              </a:rPr>
              <a:t> BP and may be applied when home measurements are not feasible</a:t>
            </a:r>
            <a:endParaRPr lang="en-US" sz="2400" dirty="0">
              <a:solidFill>
                <a:schemeClr val="tx1"/>
              </a:solidFill>
              <a:latin typeface="Times New Roman" panose="02020603050405020304" pitchFamily="18" charset="0"/>
              <a:cs typeface="Times New Roman" panose="02020603050405020304" pitchFamily="18" charset="0"/>
            </a:endParaRPr>
          </a:p>
        </p:txBody>
      </p:sp>
      <p:sp>
        <p:nvSpPr>
          <p:cNvPr id="4" name="Date Placeholder 3">
            <a:extLst>
              <a:ext uri="{FF2B5EF4-FFF2-40B4-BE49-F238E27FC236}">
                <a16:creationId xmlns:a16="http://schemas.microsoft.com/office/drawing/2014/main" id="{79F51A13-26CA-2D7F-D95C-E7898A11E5B6}"/>
              </a:ext>
            </a:extLst>
          </p:cNvPr>
          <p:cNvSpPr>
            <a:spLocks noGrp="1"/>
          </p:cNvSpPr>
          <p:nvPr>
            <p:ph type="dt" sz="half" idx="10"/>
          </p:nvPr>
        </p:nvSpPr>
        <p:spPr/>
        <p:txBody>
          <a:bodyPr/>
          <a:lstStyle/>
          <a:p>
            <a:fld id="{0D202CFA-3129-43AC-A5B9-765B9C281597}" type="datetime1">
              <a:rPr lang="en-US" smtClean="0"/>
              <a:t>10/16/2024</a:t>
            </a:fld>
            <a:endParaRPr lang="en-US"/>
          </a:p>
        </p:txBody>
      </p:sp>
      <p:sp>
        <p:nvSpPr>
          <p:cNvPr id="5" name="Slide Number Placeholder 4">
            <a:extLst>
              <a:ext uri="{FF2B5EF4-FFF2-40B4-BE49-F238E27FC236}">
                <a16:creationId xmlns:a16="http://schemas.microsoft.com/office/drawing/2014/main" id="{FBECDA8A-96A2-C397-93FA-60771C26E16F}"/>
              </a:ext>
            </a:extLst>
          </p:cNvPr>
          <p:cNvSpPr>
            <a:spLocks noGrp="1"/>
          </p:cNvSpPr>
          <p:nvPr>
            <p:ph type="sldNum" sz="quarter" idx="12"/>
          </p:nvPr>
        </p:nvSpPr>
        <p:spPr/>
        <p:txBody>
          <a:bodyPr/>
          <a:lstStyle/>
          <a:p>
            <a:fld id="{1A07817A-143A-4CFE-A4F0-60ED38DDB8AF}" type="slidenum">
              <a:rPr lang="en-US" smtClean="0"/>
              <a:t>35</a:t>
            </a:fld>
            <a:endParaRPr lang="en-US"/>
          </a:p>
        </p:txBody>
      </p:sp>
    </p:spTree>
    <p:extLst>
      <p:ext uri="{BB962C8B-B14F-4D97-AF65-F5344CB8AC3E}">
        <p14:creationId xmlns:p14="http://schemas.microsoft.com/office/powerpoint/2010/main" val="35660475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CEBF3E-89C0-69AE-3483-85B328CF361B}"/>
              </a:ext>
            </a:extLst>
          </p:cNvPr>
          <p:cNvSpPr>
            <a:spLocks noGrp="1"/>
          </p:cNvSpPr>
          <p:nvPr>
            <p:ph type="title"/>
          </p:nvPr>
        </p:nvSpPr>
        <p:spPr/>
        <p:txBody>
          <a:bodyPr>
            <a:normAutofit/>
          </a:bodyPr>
          <a:lstStyle/>
          <a:p>
            <a:r>
              <a:rPr lang="en-US" sz="2400" b="1" i="0" u="none" strike="noStrike" baseline="0" dirty="0">
                <a:solidFill>
                  <a:srgbClr val="FF0000"/>
                </a:solidFill>
                <a:latin typeface="Times New Roman" panose="02020603050405020304" pitchFamily="18" charset="0"/>
                <a:cs typeface="Times New Roman" panose="02020603050405020304" pitchFamily="18" charset="0"/>
              </a:rPr>
              <a:t>Angiotensin-converting enzyme (ACE) inhibitors and angiotensin II</a:t>
            </a:r>
            <a:br>
              <a:rPr lang="en-US" sz="2400" b="1" i="0" u="none" strike="noStrike" baseline="0" dirty="0">
                <a:solidFill>
                  <a:srgbClr val="FF0000"/>
                </a:solidFill>
                <a:latin typeface="Times New Roman" panose="02020603050405020304" pitchFamily="18" charset="0"/>
                <a:cs typeface="Times New Roman" panose="02020603050405020304" pitchFamily="18" charset="0"/>
              </a:rPr>
            </a:br>
            <a:r>
              <a:rPr lang="en-US" sz="2400" b="1" i="0" u="none" strike="noStrike" baseline="0" dirty="0">
                <a:solidFill>
                  <a:srgbClr val="FF0000"/>
                </a:solidFill>
                <a:latin typeface="Times New Roman" panose="02020603050405020304" pitchFamily="18" charset="0"/>
                <a:cs typeface="Times New Roman" panose="02020603050405020304" pitchFamily="18" charset="0"/>
              </a:rPr>
              <a:t>receptor blockers (ARBs).</a:t>
            </a:r>
            <a:endParaRPr lang="en-US" sz="2400" dirty="0">
              <a:solidFill>
                <a:srgbClr val="FF0000"/>
              </a:solidFill>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AA5306F8-DF70-634E-4D72-F7F95709B16E}"/>
              </a:ext>
            </a:extLst>
          </p:cNvPr>
          <p:cNvSpPr>
            <a:spLocks noGrp="1"/>
          </p:cNvSpPr>
          <p:nvPr>
            <p:ph idx="1"/>
          </p:nvPr>
        </p:nvSpPr>
        <p:spPr/>
        <p:txBody>
          <a:bodyPr>
            <a:normAutofit lnSpcReduction="10000"/>
          </a:bodyPr>
          <a:lstStyle/>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Because angiotensin II is strongly implicated in LVH even independently of hypertension, the use of this class of drugs would in theory be particularly useful in dialysis patients, as so many have LVH to begin </a:t>
            </a:r>
            <a:r>
              <a:rPr lang="en-US" sz="1800" b="0" i="0" u="none" strike="noStrike" baseline="0" dirty="0">
                <a:latin typeface="KeplerStd-Regular"/>
              </a:rPr>
              <a:t>.</a:t>
            </a:r>
          </a:p>
          <a:p>
            <a:pPr marL="0" indent="0" algn="l">
              <a:buNone/>
            </a:pPr>
            <a:r>
              <a:rPr lang="en-US" sz="2400" b="0" i="0" u="none" strike="noStrike" baseline="0" dirty="0">
                <a:solidFill>
                  <a:schemeClr val="tx1"/>
                </a:solidFill>
                <a:latin typeface="Times New Roman" panose="02020603050405020304" pitchFamily="18" charset="0"/>
                <a:cs typeface="Times New Roman" panose="02020603050405020304" pitchFamily="18" charset="0"/>
              </a:rPr>
              <a:t>ACE inhibitors have been associated:</a:t>
            </a:r>
          </a:p>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hyperkalemia in patients with renal insufficiency,</a:t>
            </a:r>
          </a:p>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cough, skin rash, alteration of taste</a:t>
            </a:r>
          </a:p>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 rarely, agranulocytosis or angioedema.</a:t>
            </a:r>
          </a:p>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Worsening of anemia and erythropoietin resistance</a:t>
            </a:r>
            <a:endParaRPr lang="en-US" sz="2400" dirty="0">
              <a:solidFill>
                <a:schemeClr val="tx1"/>
              </a:solidFill>
              <a:latin typeface="Times New Roman" panose="02020603050405020304" pitchFamily="18" charset="0"/>
              <a:cs typeface="Times New Roman" panose="02020603050405020304" pitchFamily="18" charset="0"/>
            </a:endParaRPr>
          </a:p>
        </p:txBody>
      </p:sp>
      <p:sp>
        <p:nvSpPr>
          <p:cNvPr id="4" name="Date Placeholder 3">
            <a:extLst>
              <a:ext uri="{FF2B5EF4-FFF2-40B4-BE49-F238E27FC236}">
                <a16:creationId xmlns:a16="http://schemas.microsoft.com/office/drawing/2014/main" id="{2426A5A0-D603-32C4-2331-770B61C8E41B}"/>
              </a:ext>
            </a:extLst>
          </p:cNvPr>
          <p:cNvSpPr>
            <a:spLocks noGrp="1"/>
          </p:cNvSpPr>
          <p:nvPr>
            <p:ph type="dt" sz="half" idx="10"/>
          </p:nvPr>
        </p:nvSpPr>
        <p:spPr/>
        <p:txBody>
          <a:bodyPr/>
          <a:lstStyle/>
          <a:p>
            <a:fld id="{0D202CFA-3129-43AC-A5B9-765B9C281597}" type="datetime1">
              <a:rPr lang="en-US" smtClean="0"/>
              <a:t>10/16/2024</a:t>
            </a:fld>
            <a:endParaRPr lang="en-US"/>
          </a:p>
        </p:txBody>
      </p:sp>
      <p:sp>
        <p:nvSpPr>
          <p:cNvPr id="5" name="Slide Number Placeholder 4">
            <a:extLst>
              <a:ext uri="{FF2B5EF4-FFF2-40B4-BE49-F238E27FC236}">
                <a16:creationId xmlns:a16="http://schemas.microsoft.com/office/drawing/2014/main" id="{E793D1F8-6DC1-E8CA-4F02-C1398FDCD1E0}"/>
              </a:ext>
            </a:extLst>
          </p:cNvPr>
          <p:cNvSpPr>
            <a:spLocks noGrp="1"/>
          </p:cNvSpPr>
          <p:nvPr>
            <p:ph type="sldNum" sz="quarter" idx="12"/>
          </p:nvPr>
        </p:nvSpPr>
        <p:spPr/>
        <p:txBody>
          <a:bodyPr/>
          <a:lstStyle/>
          <a:p>
            <a:fld id="{1A07817A-143A-4CFE-A4F0-60ED38DDB8AF}" type="slidenum">
              <a:rPr lang="en-US" smtClean="0"/>
              <a:t>36</a:t>
            </a:fld>
            <a:endParaRPr lang="en-US"/>
          </a:p>
        </p:txBody>
      </p:sp>
    </p:spTree>
    <p:extLst>
      <p:ext uri="{BB962C8B-B14F-4D97-AF65-F5344CB8AC3E}">
        <p14:creationId xmlns:p14="http://schemas.microsoft.com/office/powerpoint/2010/main" val="207952850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5BE4FF-63AD-A0A4-D8EE-DC44F232DA86}"/>
              </a:ext>
            </a:extLst>
          </p:cNvPr>
          <p:cNvSpPr>
            <a:spLocks noGrp="1"/>
          </p:cNvSpPr>
          <p:nvPr>
            <p:ph type="title"/>
          </p:nvPr>
        </p:nvSpPr>
        <p:spPr/>
        <p:txBody>
          <a:bodyPr>
            <a:normAutofit/>
          </a:bodyPr>
          <a:lstStyle/>
          <a:p>
            <a:r>
              <a:rPr lang="sv-SE" sz="2400" b="1" i="0" u="none" strike="noStrike" baseline="0" dirty="0">
                <a:solidFill>
                  <a:srgbClr val="FF0000"/>
                </a:solidFill>
                <a:latin typeface="Times New Roman" panose="02020603050405020304" pitchFamily="18" charset="0"/>
                <a:cs typeface="Times New Roman" panose="02020603050405020304" pitchFamily="18" charset="0"/>
              </a:rPr>
              <a:t>Beta-, alpha/beta-, and alpha-adrenergic blockers</a:t>
            </a:r>
            <a:endParaRPr lang="en-US" sz="2400" dirty="0">
              <a:solidFill>
                <a:srgbClr val="FF0000"/>
              </a:solidFill>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606D314C-16B5-6E05-3DC2-EA2F69EB2068}"/>
              </a:ext>
            </a:extLst>
          </p:cNvPr>
          <p:cNvSpPr>
            <a:spLocks noGrp="1"/>
          </p:cNvSpPr>
          <p:nvPr>
            <p:ph idx="1"/>
          </p:nvPr>
        </p:nvSpPr>
        <p:spPr/>
        <p:txBody>
          <a:bodyPr>
            <a:normAutofit/>
          </a:bodyPr>
          <a:lstStyle/>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Beta-blockers counteract the cardiovascular effects of high sympathetic activity and lower plasma renin activity (PRA) and angiotensin II, which may all participate in causing high BP in dialysis patients.</a:t>
            </a:r>
          </a:p>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 Many show a documented cardioprotective effect in the setting of myocardial ischemia or infarction. High plasma noradrenaline associates with cardiovascular</a:t>
            </a:r>
          </a:p>
          <a:p>
            <a:pPr algn="l"/>
            <a:r>
              <a:rPr lang="it-IT" sz="2400" b="0" i="0" u="none" strike="noStrike" baseline="0" dirty="0">
                <a:solidFill>
                  <a:schemeClr val="tx1"/>
                </a:solidFill>
                <a:latin typeface="Times New Roman" panose="02020603050405020304" pitchFamily="18" charset="0"/>
                <a:cs typeface="Times New Roman" panose="02020603050405020304" pitchFamily="18" charset="0"/>
              </a:rPr>
              <a:t>Carvedilol, </a:t>
            </a:r>
            <a:r>
              <a:rPr lang="en-US" sz="2400" b="0" i="0" u="none" strike="noStrike" baseline="0" dirty="0">
                <a:solidFill>
                  <a:schemeClr val="tx1"/>
                </a:solidFill>
                <a:latin typeface="Times New Roman" panose="02020603050405020304" pitchFamily="18" charset="0"/>
                <a:cs typeface="Times New Roman" panose="02020603050405020304" pitchFamily="18" charset="0"/>
              </a:rPr>
              <a:t>an alpha/beta-blocker, reduces morbidity and mortality in dialysis patients with systolic dysfunction </a:t>
            </a:r>
            <a:endParaRPr lang="en-US" sz="2400" dirty="0">
              <a:solidFill>
                <a:schemeClr val="tx1"/>
              </a:solidFill>
              <a:latin typeface="Times New Roman" panose="02020603050405020304" pitchFamily="18" charset="0"/>
              <a:cs typeface="Times New Roman" panose="02020603050405020304" pitchFamily="18" charset="0"/>
            </a:endParaRPr>
          </a:p>
        </p:txBody>
      </p:sp>
      <p:sp>
        <p:nvSpPr>
          <p:cNvPr id="4" name="Date Placeholder 3">
            <a:extLst>
              <a:ext uri="{FF2B5EF4-FFF2-40B4-BE49-F238E27FC236}">
                <a16:creationId xmlns:a16="http://schemas.microsoft.com/office/drawing/2014/main" id="{715E653B-2396-6DFB-2949-31008AB082F4}"/>
              </a:ext>
            </a:extLst>
          </p:cNvPr>
          <p:cNvSpPr>
            <a:spLocks noGrp="1"/>
          </p:cNvSpPr>
          <p:nvPr>
            <p:ph type="dt" sz="half" idx="10"/>
          </p:nvPr>
        </p:nvSpPr>
        <p:spPr/>
        <p:txBody>
          <a:bodyPr/>
          <a:lstStyle/>
          <a:p>
            <a:fld id="{0D202CFA-3129-43AC-A5B9-765B9C281597}" type="datetime1">
              <a:rPr lang="en-US" smtClean="0"/>
              <a:t>10/16/2024</a:t>
            </a:fld>
            <a:endParaRPr lang="en-US"/>
          </a:p>
        </p:txBody>
      </p:sp>
      <p:sp>
        <p:nvSpPr>
          <p:cNvPr id="5" name="Slide Number Placeholder 4">
            <a:extLst>
              <a:ext uri="{FF2B5EF4-FFF2-40B4-BE49-F238E27FC236}">
                <a16:creationId xmlns:a16="http://schemas.microsoft.com/office/drawing/2014/main" id="{54B2F909-87F0-4F01-C7FF-FF72C0314D21}"/>
              </a:ext>
            </a:extLst>
          </p:cNvPr>
          <p:cNvSpPr>
            <a:spLocks noGrp="1"/>
          </p:cNvSpPr>
          <p:nvPr>
            <p:ph type="sldNum" sz="quarter" idx="12"/>
          </p:nvPr>
        </p:nvSpPr>
        <p:spPr/>
        <p:txBody>
          <a:bodyPr/>
          <a:lstStyle/>
          <a:p>
            <a:fld id="{1A07817A-143A-4CFE-A4F0-60ED38DDB8AF}" type="slidenum">
              <a:rPr lang="en-US" smtClean="0"/>
              <a:t>37</a:t>
            </a:fld>
            <a:endParaRPr lang="en-US"/>
          </a:p>
        </p:txBody>
      </p:sp>
    </p:spTree>
    <p:extLst>
      <p:ext uri="{BB962C8B-B14F-4D97-AF65-F5344CB8AC3E}">
        <p14:creationId xmlns:p14="http://schemas.microsoft.com/office/powerpoint/2010/main" val="119622056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11A9F4-B616-DCB8-8A74-34BCB76B4D01}"/>
              </a:ext>
            </a:extLst>
          </p:cNvPr>
          <p:cNvSpPr>
            <a:spLocks noGrp="1"/>
          </p:cNvSpPr>
          <p:nvPr>
            <p:ph type="title"/>
          </p:nvPr>
        </p:nvSpPr>
        <p:spPr>
          <a:xfrm>
            <a:off x="677334" y="189723"/>
            <a:ext cx="8596668" cy="1320800"/>
          </a:xfrm>
        </p:spPr>
        <p:txBody>
          <a:bodyPr>
            <a:normAutofit/>
          </a:bodyPr>
          <a:lstStyle/>
          <a:p>
            <a:r>
              <a:rPr lang="en-US" sz="3200" b="1" i="0" u="none" strike="noStrike" baseline="0" dirty="0">
                <a:solidFill>
                  <a:srgbClr val="FF0000"/>
                </a:solidFill>
                <a:latin typeface="Times New Roman" panose="02020603050405020304" pitchFamily="18" charset="0"/>
                <a:cs typeface="Times New Roman" panose="02020603050405020304" pitchFamily="18" charset="0"/>
              </a:rPr>
              <a:t>Side effects and dosing adjustments.</a:t>
            </a:r>
            <a:endParaRPr lang="en-US" sz="3200" dirty="0">
              <a:solidFill>
                <a:srgbClr val="FF0000"/>
              </a:solidFill>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57102843-71B0-59A9-DDD0-2E0C48620B8F}"/>
              </a:ext>
            </a:extLst>
          </p:cNvPr>
          <p:cNvSpPr>
            <a:spLocks noGrp="1"/>
          </p:cNvSpPr>
          <p:nvPr>
            <p:ph idx="1"/>
          </p:nvPr>
        </p:nvSpPr>
        <p:spPr>
          <a:xfrm>
            <a:off x="587829" y="1184988"/>
            <a:ext cx="8686173" cy="5906277"/>
          </a:xfrm>
        </p:spPr>
        <p:txBody>
          <a:bodyPr>
            <a:noAutofit/>
          </a:bodyPr>
          <a:lstStyle/>
          <a:p>
            <a:pPr algn="l"/>
            <a:r>
              <a:rPr lang="en-US" sz="2000" b="0" i="0" u="none" strike="noStrike" baseline="0" dirty="0">
                <a:solidFill>
                  <a:schemeClr val="tx1"/>
                </a:solidFill>
                <a:latin typeface="Times New Roman" panose="02020603050405020304" pitchFamily="18" charset="0"/>
                <a:cs typeface="Times New Roman" panose="02020603050405020304" pitchFamily="18" charset="0"/>
              </a:rPr>
              <a:t>Alpha-blockers may cause postural hypotension. </a:t>
            </a:r>
          </a:p>
          <a:p>
            <a:pPr algn="l"/>
            <a:r>
              <a:rPr lang="en-US" sz="2000" b="0" i="0" u="none" strike="noStrike" baseline="0" dirty="0">
                <a:solidFill>
                  <a:schemeClr val="tx1"/>
                </a:solidFill>
                <a:latin typeface="Times New Roman" panose="02020603050405020304" pitchFamily="18" charset="0"/>
                <a:cs typeface="Times New Roman" panose="02020603050405020304" pitchFamily="18" charset="0"/>
              </a:rPr>
              <a:t>Prazosin has been associated with first-dose syncope, so the first dose must be administered at bedtime.</a:t>
            </a:r>
          </a:p>
          <a:p>
            <a:pPr algn="l"/>
            <a:r>
              <a:rPr lang="en-US" sz="2000" b="0" i="0" u="none" strike="noStrike" baseline="0" dirty="0">
                <a:solidFill>
                  <a:schemeClr val="tx1"/>
                </a:solidFill>
                <a:latin typeface="Times New Roman" panose="02020603050405020304" pitchFamily="18" charset="0"/>
                <a:cs typeface="Times New Roman" panose="02020603050405020304" pitchFamily="18" charset="0"/>
              </a:rPr>
              <a:t> Beta-adrenergic blockers have a high incidence of side effects, such as drowsiness,</a:t>
            </a:r>
          </a:p>
          <a:p>
            <a:pPr algn="l"/>
            <a:r>
              <a:rPr lang="en-US" sz="2000" b="0" i="0" u="none" strike="noStrike" baseline="0" dirty="0">
                <a:solidFill>
                  <a:schemeClr val="tx1"/>
                </a:solidFill>
                <a:latin typeface="Times New Roman" panose="02020603050405020304" pitchFamily="18" charset="0"/>
                <a:cs typeface="Times New Roman" panose="02020603050405020304" pitchFamily="18" charset="0"/>
              </a:rPr>
              <a:t>lethargy, and depression.</a:t>
            </a:r>
          </a:p>
          <a:p>
            <a:pPr algn="l"/>
            <a:r>
              <a:rPr lang="en-US" sz="2000" b="0" i="0" u="none" strike="noStrike" baseline="0" dirty="0">
                <a:solidFill>
                  <a:schemeClr val="tx1"/>
                </a:solidFill>
                <a:latin typeface="Times New Roman" panose="02020603050405020304" pitchFamily="18" charset="0"/>
                <a:cs typeface="Times New Roman" panose="02020603050405020304" pitchFamily="18" charset="0"/>
              </a:rPr>
              <a:t> Non-selective beta-blockers need to be used cautiously in patients with a tendency</a:t>
            </a:r>
          </a:p>
          <a:p>
            <a:pPr algn="l"/>
            <a:r>
              <a:rPr lang="en-US" sz="2000" b="0" i="0" u="none" strike="noStrike" baseline="0" dirty="0">
                <a:solidFill>
                  <a:schemeClr val="tx1"/>
                </a:solidFill>
                <a:latin typeface="Times New Roman" panose="02020603050405020304" pitchFamily="18" charset="0"/>
                <a:cs typeface="Times New Roman" panose="02020603050405020304" pitchFamily="18" charset="0"/>
              </a:rPr>
              <a:t>pulmonary edema or asthma and in patients already being treated with some calcium channel blockers.</a:t>
            </a:r>
          </a:p>
          <a:p>
            <a:pPr algn="l"/>
            <a:r>
              <a:rPr lang="en-US" sz="2000" b="0" i="0" u="none" strike="noStrike" baseline="0" dirty="0">
                <a:solidFill>
                  <a:schemeClr val="tx1"/>
                </a:solidFill>
                <a:latin typeface="Times New Roman" panose="02020603050405020304" pitchFamily="18" charset="0"/>
                <a:cs typeface="Times New Roman" panose="02020603050405020304" pitchFamily="18" charset="0"/>
              </a:rPr>
              <a:t>Beta-blockers have an adverse effect on serum lipids; they may also have an adverse effect on cell potassium uptake, tending to increase the serum potassium level. </a:t>
            </a:r>
          </a:p>
          <a:p>
            <a:pPr algn="l"/>
            <a:r>
              <a:rPr lang="en-US" sz="2000" b="0" i="0" u="none" strike="noStrike" baseline="0" dirty="0">
                <a:solidFill>
                  <a:schemeClr val="tx1"/>
                </a:solidFill>
                <a:latin typeface="Times New Roman" panose="02020603050405020304" pitchFamily="18" charset="0"/>
                <a:cs typeface="Times New Roman" panose="02020603050405020304" pitchFamily="18" charset="0"/>
              </a:rPr>
              <a:t>They can mask the symptoms of hypoglycemia </a:t>
            </a:r>
            <a:endParaRPr lang="en-US" sz="2000" dirty="0">
              <a:solidFill>
                <a:schemeClr val="tx1"/>
              </a:solidFill>
              <a:latin typeface="Times New Roman" panose="02020603050405020304" pitchFamily="18" charset="0"/>
              <a:cs typeface="Times New Roman" panose="02020603050405020304" pitchFamily="18" charset="0"/>
            </a:endParaRPr>
          </a:p>
        </p:txBody>
      </p:sp>
      <p:sp>
        <p:nvSpPr>
          <p:cNvPr id="4" name="Date Placeholder 3">
            <a:extLst>
              <a:ext uri="{FF2B5EF4-FFF2-40B4-BE49-F238E27FC236}">
                <a16:creationId xmlns:a16="http://schemas.microsoft.com/office/drawing/2014/main" id="{F7589109-BE13-86EE-10A3-CB060B64F649}"/>
              </a:ext>
            </a:extLst>
          </p:cNvPr>
          <p:cNvSpPr>
            <a:spLocks noGrp="1"/>
          </p:cNvSpPr>
          <p:nvPr>
            <p:ph type="dt" sz="half" idx="10"/>
          </p:nvPr>
        </p:nvSpPr>
        <p:spPr/>
        <p:txBody>
          <a:bodyPr/>
          <a:lstStyle/>
          <a:p>
            <a:fld id="{0D202CFA-3129-43AC-A5B9-765B9C281597}" type="datetime1">
              <a:rPr lang="en-US" smtClean="0"/>
              <a:t>10/16/2024</a:t>
            </a:fld>
            <a:endParaRPr lang="en-US"/>
          </a:p>
        </p:txBody>
      </p:sp>
      <p:sp>
        <p:nvSpPr>
          <p:cNvPr id="5" name="Slide Number Placeholder 4">
            <a:extLst>
              <a:ext uri="{FF2B5EF4-FFF2-40B4-BE49-F238E27FC236}">
                <a16:creationId xmlns:a16="http://schemas.microsoft.com/office/drawing/2014/main" id="{011090A4-DFF1-9FD0-F232-F3624C8CA8DB}"/>
              </a:ext>
            </a:extLst>
          </p:cNvPr>
          <p:cNvSpPr>
            <a:spLocks noGrp="1"/>
          </p:cNvSpPr>
          <p:nvPr>
            <p:ph type="sldNum" sz="quarter" idx="12"/>
          </p:nvPr>
        </p:nvSpPr>
        <p:spPr/>
        <p:txBody>
          <a:bodyPr/>
          <a:lstStyle/>
          <a:p>
            <a:fld id="{1A07817A-143A-4CFE-A4F0-60ED38DDB8AF}" type="slidenum">
              <a:rPr lang="en-US" smtClean="0"/>
              <a:t>38</a:t>
            </a:fld>
            <a:endParaRPr lang="en-US"/>
          </a:p>
        </p:txBody>
      </p:sp>
    </p:spTree>
    <p:extLst>
      <p:ext uri="{BB962C8B-B14F-4D97-AF65-F5344CB8AC3E}">
        <p14:creationId xmlns:p14="http://schemas.microsoft.com/office/powerpoint/2010/main" val="144010213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DC0D53-6F39-EBD8-8AC2-39F3C4CA4664}"/>
              </a:ext>
            </a:extLst>
          </p:cNvPr>
          <p:cNvSpPr>
            <a:spLocks noGrp="1"/>
          </p:cNvSpPr>
          <p:nvPr>
            <p:ph type="title"/>
          </p:nvPr>
        </p:nvSpPr>
        <p:spPr/>
        <p:txBody>
          <a:bodyPr>
            <a:normAutofit/>
          </a:bodyPr>
          <a:lstStyle/>
          <a:p>
            <a:r>
              <a:rPr lang="en-US" sz="3200" b="0" i="0" u="none" strike="noStrike" baseline="0" dirty="0">
                <a:solidFill>
                  <a:srgbClr val="FF0000"/>
                </a:solidFill>
                <a:latin typeface="Times New Roman" panose="02020603050405020304" pitchFamily="18" charset="0"/>
                <a:cs typeface="Times New Roman" panose="02020603050405020304" pitchFamily="18" charset="0"/>
              </a:rPr>
              <a:t>5. </a:t>
            </a:r>
            <a:r>
              <a:rPr lang="en-US" sz="3200" b="1" i="0" u="none" strike="noStrike" baseline="0" dirty="0">
                <a:solidFill>
                  <a:srgbClr val="FF0000"/>
                </a:solidFill>
                <a:latin typeface="Times New Roman" panose="02020603050405020304" pitchFamily="18" charset="0"/>
                <a:cs typeface="Times New Roman" panose="02020603050405020304" pitchFamily="18" charset="0"/>
              </a:rPr>
              <a:t>Vasodilators</a:t>
            </a:r>
            <a:endParaRPr lang="en-US" sz="3200" dirty="0">
              <a:solidFill>
                <a:srgbClr val="FF0000"/>
              </a:solidFill>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6EAF6F3E-351C-ECA5-D79F-382155924470}"/>
              </a:ext>
            </a:extLst>
          </p:cNvPr>
          <p:cNvSpPr>
            <a:spLocks noGrp="1"/>
          </p:cNvSpPr>
          <p:nvPr>
            <p:ph idx="1"/>
          </p:nvPr>
        </p:nvSpPr>
        <p:spPr/>
        <p:txBody>
          <a:bodyPr>
            <a:normAutofit/>
          </a:bodyPr>
          <a:lstStyle/>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hydralazine, minoxidil These are </a:t>
            </a:r>
            <a:r>
              <a:rPr lang="en-US" sz="2400" b="0" i="0" u="none" strike="noStrike" baseline="0" dirty="0" err="1">
                <a:solidFill>
                  <a:schemeClr val="tx1"/>
                </a:solidFill>
                <a:latin typeface="Times New Roman" panose="02020603050405020304" pitchFamily="18" charset="0"/>
                <a:cs typeface="Times New Roman" panose="02020603050405020304" pitchFamily="18" charset="0"/>
              </a:rPr>
              <a:t>thirdline</a:t>
            </a:r>
            <a:r>
              <a:rPr lang="en-US" sz="2400" dirty="0">
                <a:solidFill>
                  <a:schemeClr val="tx1"/>
                </a:solidFill>
                <a:latin typeface="Times New Roman" panose="02020603050405020304" pitchFamily="18" charset="0"/>
                <a:cs typeface="Times New Roman" panose="02020603050405020304" pitchFamily="18" charset="0"/>
              </a:rPr>
              <a:t> </a:t>
            </a:r>
            <a:r>
              <a:rPr lang="en-US" sz="2400" b="0" i="0" u="none" strike="noStrike" baseline="0" dirty="0">
                <a:solidFill>
                  <a:schemeClr val="tx1"/>
                </a:solidFill>
                <a:latin typeface="Times New Roman" panose="02020603050405020304" pitchFamily="18" charset="0"/>
                <a:cs typeface="Times New Roman" panose="02020603050405020304" pitchFamily="18" charset="0"/>
              </a:rPr>
              <a:t>drugs. </a:t>
            </a:r>
          </a:p>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 They usually require addition of a sympatholytic or beta-blocking drug because they tend to cause reflex tachycardia.</a:t>
            </a:r>
          </a:p>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 Side effects of both drugs relate primarily to this reflex tachycardia and resulting palpitations,</a:t>
            </a:r>
            <a:endParaRPr lang="en-US" sz="2400" dirty="0">
              <a:solidFill>
                <a:schemeClr val="tx1"/>
              </a:solidFill>
              <a:latin typeface="Times New Roman" panose="02020603050405020304" pitchFamily="18" charset="0"/>
              <a:cs typeface="Times New Roman" panose="02020603050405020304" pitchFamily="18" charset="0"/>
            </a:endParaRPr>
          </a:p>
        </p:txBody>
      </p:sp>
      <p:sp>
        <p:nvSpPr>
          <p:cNvPr id="4" name="Date Placeholder 3">
            <a:extLst>
              <a:ext uri="{FF2B5EF4-FFF2-40B4-BE49-F238E27FC236}">
                <a16:creationId xmlns:a16="http://schemas.microsoft.com/office/drawing/2014/main" id="{C9524FCC-6DF5-3940-C5A5-ECD4BC8BC368}"/>
              </a:ext>
            </a:extLst>
          </p:cNvPr>
          <p:cNvSpPr>
            <a:spLocks noGrp="1"/>
          </p:cNvSpPr>
          <p:nvPr>
            <p:ph type="dt" sz="half" idx="10"/>
          </p:nvPr>
        </p:nvSpPr>
        <p:spPr/>
        <p:txBody>
          <a:bodyPr/>
          <a:lstStyle/>
          <a:p>
            <a:fld id="{0D202CFA-3129-43AC-A5B9-765B9C281597}" type="datetime1">
              <a:rPr lang="en-US" smtClean="0"/>
              <a:t>10/16/2024</a:t>
            </a:fld>
            <a:endParaRPr lang="en-US"/>
          </a:p>
        </p:txBody>
      </p:sp>
      <p:sp>
        <p:nvSpPr>
          <p:cNvPr id="5" name="Slide Number Placeholder 4">
            <a:extLst>
              <a:ext uri="{FF2B5EF4-FFF2-40B4-BE49-F238E27FC236}">
                <a16:creationId xmlns:a16="http://schemas.microsoft.com/office/drawing/2014/main" id="{E83E463C-51A2-0EE7-EDD3-8D69F1700EBD}"/>
              </a:ext>
            </a:extLst>
          </p:cNvPr>
          <p:cNvSpPr>
            <a:spLocks noGrp="1"/>
          </p:cNvSpPr>
          <p:nvPr>
            <p:ph type="sldNum" sz="quarter" idx="12"/>
          </p:nvPr>
        </p:nvSpPr>
        <p:spPr/>
        <p:txBody>
          <a:bodyPr/>
          <a:lstStyle/>
          <a:p>
            <a:fld id="{1A07817A-143A-4CFE-A4F0-60ED38DDB8AF}" type="slidenum">
              <a:rPr lang="en-US" smtClean="0"/>
              <a:t>39</a:t>
            </a:fld>
            <a:endParaRPr lang="en-US"/>
          </a:p>
        </p:txBody>
      </p:sp>
    </p:spTree>
    <p:extLst>
      <p:ext uri="{BB962C8B-B14F-4D97-AF65-F5344CB8AC3E}">
        <p14:creationId xmlns:p14="http://schemas.microsoft.com/office/powerpoint/2010/main" val="10381280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i="0" u="none" strike="noStrike" baseline="0" dirty="0">
                <a:solidFill>
                  <a:srgbClr val="FF0000"/>
                </a:solidFill>
                <a:latin typeface="Times New Roman" panose="02020603050405020304" pitchFamily="18" charset="0"/>
                <a:cs typeface="Times New Roman" panose="02020603050405020304" pitchFamily="18" charset="0"/>
              </a:rPr>
              <a:t>IDH related to blood volume changes</a:t>
            </a:r>
            <a:r>
              <a:rPr lang="en-US" sz="1800" b="0" i="0" u="none" strike="noStrike" baseline="0" dirty="0">
                <a:latin typeface="KeplerStd-Regular"/>
              </a:rPr>
              <a:t>.</a:t>
            </a:r>
            <a:endParaRPr lang="en-US" dirty="0">
              <a:solidFill>
                <a:srgbClr val="FF000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39795" y="1690024"/>
            <a:ext cx="9797307" cy="4351338"/>
          </a:xfrm>
        </p:spPr>
        <p:txBody>
          <a:bodyPr>
            <a:normAutofit/>
          </a:bodyPr>
          <a:lstStyle/>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Volume-related causes of IDH are most important in that the blood pressure during hemodialysis normally does not decrease if fluid is not removed. </a:t>
            </a:r>
          </a:p>
          <a:p>
            <a:pPr marL="0" indent="0" algn="l">
              <a:buNone/>
            </a:pPr>
            <a:endParaRPr lang="en-US" sz="2400" dirty="0">
              <a:solidFill>
                <a:schemeClr val="tx1"/>
              </a:solidFill>
              <a:latin typeface="Times New Roman" panose="02020603050405020304" pitchFamily="18" charset="0"/>
              <a:cs typeface="Times New Roman" panose="02020603050405020304" pitchFamily="18" charset="0"/>
            </a:endParaRPr>
          </a:p>
          <a:p>
            <a:pPr marL="0" indent="0" algn="l">
              <a:buNone/>
            </a:pPr>
            <a:endParaRPr lang="en-US" sz="2400" b="0" i="0" u="none" strike="noStrike" baseline="0" dirty="0">
              <a:solidFill>
                <a:schemeClr val="tx1"/>
              </a:solidFill>
              <a:latin typeface="Times New Roman" panose="02020603050405020304" pitchFamily="18" charset="0"/>
              <a:cs typeface="Times New Roman" panose="02020603050405020304" pitchFamily="18" charset="0"/>
            </a:endParaRPr>
          </a:p>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Thus, any maneuver that slows the ultrafiltration rate, whether it be extending the weekly time on dialysis, reducing the weekly volume of fluid ingestion, or increasing the volume of urine excreted, should reduce the rate of IDH</a:t>
            </a:r>
            <a:r>
              <a:rPr lang="en-US" sz="2400" b="0" i="0" u="none" strike="noStrike" baseline="0" dirty="0">
                <a:latin typeface="KeplerStd-Regular"/>
              </a:rPr>
              <a:t>.</a:t>
            </a:r>
            <a:endParaRPr lang="en-US" sz="2400" dirty="0">
              <a:latin typeface="Times New Roman" panose="02020603050405020304" pitchFamily="18" charset="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1A07817A-143A-4CFE-A4F0-60ED38DDB8AF}" type="slidenum">
              <a:rPr lang="en-US" smtClean="0"/>
              <a:t>4</a:t>
            </a:fld>
            <a:endParaRPr lang="en-US"/>
          </a:p>
        </p:txBody>
      </p:sp>
      <p:pic>
        <p:nvPicPr>
          <p:cNvPr id="7" name="Picture 6">
            <a:extLst>
              <a:ext uri="{FF2B5EF4-FFF2-40B4-BE49-F238E27FC236}">
                <a16:creationId xmlns:a16="http://schemas.microsoft.com/office/drawing/2014/main" id="{73C41DEB-37F8-42B1-8617-9D141AD8E4BB}"/>
              </a:ext>
            </a:extLst>
          </p:cNvPr>
          <p:cNvPicPr>
            <a:picLocks noChangeAspect="1"/>
          </p:cNvPicPr>
          <p:nvPr/>
        </p:nvPicPr>
        <p:blipFill>
          <a:blip r:embed="rId2"/>
          <a:stretch>
            <a:fillRect/>
          </a:stretch>
        </p:blipFill>
        <p:spPr>
          <a:xfrm>
            <a:off x="5300402" y="6221560"/>
            <a:ext cx="1732695" cy="499915"/>
          </a:xfrm>
          <a:prstGeom prst="rect">
            <a:avLst/>
          </a:prstGeom>
        </p:spPr>
      </p:pic>
    </p:spTree>
    <p:extLst>
      <p:ext uri="{BB962C8B-B14F-4D97-AF65-F5344CB8AC3E}">
        <p14:creationId xmlns:p14="http://schemas.microsoft.com/office/powerpoint/2010/main" val="359979287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1F8D31-DCC2-B48B-6278-68811280E966}"/>
              </a:ext>
            </a:extLst>
          </p:cNvPr>
          <p:cNvSpPr>
            <a:spLocks noGrp="1"/>
          </p:cNvSpPr>
          <p:nvPr>
            <p:ph type="title"/>
          </p:nvPr>
        </p:nvSpPr>
        <p:spPr/>
        <p:txBody>
          <a:bodyPr/>
          <a:lstStyle/>
          <a:p>
            <a:r>
              <a:rPr lang="en-US" dirty="0">
                <a:solidFill>
                  <a:srgbClr val="FF0000"/>
                </a:solidFill>
                <a:latin typeface="Times New Roman" panose="02020603050405020304" pitchFamily="18" charset="0"/>
                <a:cs typeface="Times New Roman" panose="02020603050405020304" pitchFamily="18" charset="0"/>
              </a:rPr>
              <a:t>Continue…….</a:t>
            </a:r>
          </a:p>
        </p:txBody>
      </p:sp>
      <p:sp>
        <p:nvSpPr>
          <p:cNvPr id="3" name="Content Placeholder 2">
            <a:extLst>
              <a:ext uri="{FF2B5EF4-FFF2-40B4-BE49-F238E27FC236}">
                <a16:creationId xmlns:a16="http://schemas.microsoft.com/office/drawing/2014/main" id="{19A608EF-5E9E-DE60-9650-064D9ADE4FF4}"/>
              </a:ext>
            </a:extLst>
          </p:cNvPr>
          <p:cNvSpPr>
            <a:spLocks noGrp="1"/>
          </p:cNvSpPr>
          <p:nvPr>
            <p:ph idx="1"/>
          </p:nvPr>
        </p:nvSpPr>
        <p:spPr/>
        <p:txBody>
          <a:bodyPr>
            <a:normAutofit/>
          </a:bodyPr>
          <a:lstStyle/>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Hydralazine is effective and inexpensive, but can cause a lupus-like syndrome</a:t>
            </a:r>
            <a:r>
              <a:rPr lang="en-US" sz="2400" dirty="0">
                <a:solidFill>
                  <a:schemeClr val="tx1"/>
                </a:solidFill>
                <a:latin typeface="Times New Roman" panose="02020603050405020304" pitchFamily="18" charset="0"/>
                <a:cs typeface="Times New Roman" panose="02020603050405020304" pitchFamily="18" charset="0"/>
              </a:rPr>
              <a:t> </a:t>
            </a:r>
            <a:r>
              <a:rPr lang="en-US" sz="2400" b="0" i="0" u="none" strike="noStrike" baseline="0" dirty="0">
                <a:solidFill>
                  <a:schemeClr val="tx1"/>
                </a:solidFill>
                <a:latin typeface="Times New Roman" panose="02020603050405020304" pitchFamily="18" charset="0"/>
                <a:cs typeface="Times New Roman" panose="02020603050405020304" pitchFamily="18" charset="0"/>
              </a:rPr>
              <a:t>at dosages of more than 200 mg per day.</a:t>
            </a:r>
          </a:p>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 Minoxidil has been associated with pericarditis and is generally avoided in women because of hypertrichosis.</a:t>
            </a:r>
          </a:p>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Minoxidil is usually reserved to treat resistant hypertension.</a:t>
            </a:r>
            <a:endParaRPr lang="en-US" sz="2400" dirty="0">
              <a:solidFill>
                <a:schemeClr val="tx1"/>
              </a:solidFill>
              <a:latin typeface="Times New Roman" panose="02020603050405020304" pitchFamily="18" charset="0"/>
              <a:cs typeface="Times New Roman" panose="02020603050405020304" pitchFamily="18" charset="0"/>
            </a:endParaRPr>
          </a:p>
        </p:txBody>
      </p:sp>
      <p:sp>
        <p:nvSpPr>
          <p:cNvPr id="4" name="Date Placeholder 3">
            <a:extLst>
              <a:ext uri="{FF2B5EF4-FFF2-40B4-BE49-F238E27FC236}">
                <a16:creationId xmlns:a16="http://schemas.microsoft.com/office/drawing/2014/main" id="{3C982D72-1337-2547-FB5D-D808940592A1}"/>
              </a:ext>
            </a:extLst>
          </p:cNvPr>
          <p:cNvSpPr>
            <a:spLocks noGrp="1"/>
          </p:cNvSpPr>
          <p:nvPr>
            <p:ph type="dt" sz="half" idx="10"/>
          </p:nvPr>
        </p:nvSpPr>
        <p:spPr/>
        <p:txBody>
          <a:bodyPr/>
          <a:lstStyle/>
          <a:p>
            <a:fld id="{0D202CFA-3129-43AC-A5B9-765B9C281597}" type="datetime1">
              <a:rPr lang="en-US" smtClean="0"/>
              <a:t>10/16/2024</a:t>
            </a:fld>
            <a:endParaRPr lang="en-US"/>
          </a:p>
        </p:txBody>
      </p:sp>
      <p:sp>
        <p:nvSpPr>
          <p:cNvPr id="5" name="Slide Number Placeholder 4">
            <a:extLst>
              <a:ext uri="{FF2B5EF4-FFF2-40B4-BE49-F238E27FC236}">
                <a16:creationId xmlns:a16="http://schemas.microsoft.com/office/drawing/2014/main" id="{6E918BFB-8288-F1BC-119E-AE1124D96DA9}"/>
              </a:ext>
            </a:extLst>
          </p:cNvPr>
          <p:cNvSpPr>
            <a:spLocks noGrp="1"/>
          </p:cNvSpPr>
          <p:nvPr>
            <p:ph type="sldNum" sz="quarter" idx="12"/>
          </p:nvPr>
        </p:nvSpPr>
        <p:spPr/>
        <p:txBody>
          <a:bodyPr/>
          <a:lstStyle/>
          <a:p>
            <a:fld id="{1A07817A-143A-4CFE-A4F0-60ED38DDB8AF}" type="slidenum">
              <a:rPr lang="en-US" smtClean="0"/>
              <a:t>40</a:t>
            </a:fld>
            <a:endParaRPr lang="en-US"/>
          </a:p>
        </p:txBody>
      </p:sp>
    </p:spTree>
    <p:extLst>
      <p:ext uri="{BB962C8B-B14F-4D97-AF65-F5344CB8AC3E}">
        <p14:creationId xmlns:p14="http://schemas.microsoft.com/office/powerpoint/2010/main" val="206187031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DDA47FC0-9638-EE64-DF3A-27BC40E97D3E}"/>
              </a:ext>
            </a:extLst>
          </p:cNvPr>
          <p:cNvPicPr>
            <a:picLocks noGrp="1" noChangeAspect="1"/>
          </p:cNvPicPr>
          <p:nvPr>
            <p:ph idx="1"/>
          </p:nvPr>
        </p:nvPicPr>
        <p:blipFill>
          <a:blip r:embed="rId2"/>
          <a:srcRect l="66231" t="42174" r="9610" b="28712"/>
          <a:stretch/>
        </p:blipFill>
        <p:spPr>
          <a:xfrm>
            <a:off x="1176587" y="853750"/>
            <a:ext cx="7598162" cy="5150499"/>
          </a:xfrm>
        </p:spPr>
      </p:pic>
      <p:sp>
        <p:nvSpPr>
          <p:cNvPr id="4" name="Date Placeholder 3">
            <a:extLst>
              <a:ext uri="{FF2B5EF4-FFF2-40B4-BE49-F238E27FC236}">
                <a16:creationId xmlns:a16="http://schemas.microsoft.com/office/drawing/2014/main" id="{2EF4E885-D4AF-250E-6143-E1E2B3A9CD90}"/>
              </a:ext>
            </a:extLst>
          </p:cNvPr>
          <p:cNvSpPr>
            <a:spLocks noGrp="1"/>
          </p:cNvSpPr>
          <p:nvPr>
            <p:ph type="dt" sz="half" idx="10"/>
          </p:nvPr>
        </p:nvSpPr>
        <p:spPr/>
        <p:txBody>
          <a:bodyPr/>
          <a:lstStyle/>
          <a:p>
            <a:fld id="{0D202CFA-3129-43AC-A5B9-765B9C281597}" type="datetime1">
              <a:rPr lang="en-US" smtClean="0"/>
              <a:t>10/16/2024</a:t>
            </a:fld>
            <a:endParaRPr lang="en-US"/>
          </a:p>
        </p:txBody>
      </p:sp>
      <p:sp>
        <p:nvSpPr>
          <p:cNvPr id="5" name="Slide Number Placeholder 4">
            <a:extLst>
              <a:ext uri="{FF2B5EF4-FFF2-40B4-BE49-F238E27FC236}">
                <a16:creationId xmlns:a16="http://schemas.microsoft.com/office/drawing/2014/main" id="{5A78C284-7EFF-AC41-9288-C694055593A6}"/>
              </a:ext>
            </a:extLst>
          </p:cNvPr>
          <p:cNvSpPr>
            <a:spLocks noGrp="1"/>
          </p:cNvSpPr>
          <p:nvPr>
            <p:ph type="sldNum" sz="quarter" idx="12"/>
          </p:nvPr>
        </p:nvSpPr>
        <p:spPr/>
        <p:txBody>
          <a:bodyPr/>
          <a:lstStyle/>
          <a:p>
            <a:fld id="{1A07817A-143A-4CFE-A4F0-60ED38DDB8AF}" type="slidenum">
              <a:rPr lang="en-US" smtClean="0"/>
              <a:t>41</a:t>
            </a:fld>
            <a:endParaRPr lang="en-US"/>
          </a:p>
        </p:txBody>
      </p:sp>
    </p:spTree>
    <p:extLst>
      <p:ext uri="{BB962C8B-B14F-4D97-AF65-F5344CB8AC3E}">
        <p14:creationId xmlns:p14="http://schemas.microsoft.com/office/powerpoint/2010/main" val="3584420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3FF795-85D8-4AF6-BA5A-A969FA61CA03}"/>
              </a:ext>
            </a:extLst>
          </p:cNvPr>
          <p:cNvSpPr>
            <a:spLocks noGrp="1"/>
          </p:cNvSpPr>
          <p:nvPr>
            <p:ph type="title"/>
          </p:nvPr>
        </p:nvSpPr>
        <p:spPr>
          <a:xfrm>
            <a:off x="615820" y="293806"/>
            <a:ext cx="8658182" cy="1115116"/>
          </a:xfrm>
        </p:spPr>
        <p:txBody>
          <a:bodyPr>
            <a:normAutofit/>
          </a:bodyPr>
          <a:lstStyle/>
          <a:p>
            <a:r>
              <a:rPr lang="en-US" sz="3200" i="0" u="none" strike="noStrike" baseline="0" dirty="0">
                <a:solidFill>
                  <a:srgbClr val="FF0000"/>
                </a:solidFill>
                <a:latin typeface="Times New Roman" panose="02020603050405020304" pitchFamily="18" charset="0"/>
                <a:cs typeface="Times New Roman" panose="02020603050405020304" pitchFamily="18" charset="0"/>
              </a:rPr>
              <a:t>Avoid large interdialytic weight gains.</a:t>
            </a:r>
            <a:endParaRPr lang="en-US" sz="3200" dirty="0">
              <a:solidFill>
                <a:srgbClr val="FF0000"/>
              </a:solidFill>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CBCC6B23-7C09-4EED-A229-D6C9EF97BA07}"/>
              </a:ext>
            </a:extLst>
          </p:cNvPr>
          <p:cNvSpPr>
            <a:spLocks noGrp="1"/>
          </p:cNvSpPr>
          <p:nvPr>
            <p:ph idx="1"/>
          </p:nvPr>
        </p:nvSpPr>
        <p:spPr>
          <a:xfrm>
            <a:off x="119109" y="1500327"/>
            <a:ext cx="9939292" cy="3854750"/>
          </a:xfrm>
        </p:spPr>
        <p:txBody>
          <a:bodyPr>
            <a:normAutofit/>
          </a:bodyPr>
          <a:lstStyle/>
          <a:p>
            <a:pPr algn="l"/>
            <a:r>
              <a:rPr lang="en-US" sz="2800" b="0" i="0" u="none" strike="noStrike" baseline="0" dirty="0">
                <a:solidFill>
                  <a:schemeClr val="tx1"/>
                </a:solidFill>
                <a:latin typeface="Times New Roman" panose="02020603050405020304" pitchFamily="18" charset="0"/>
                <a:cs typeface="Times New Roman" panose="02020603050405020304" pitchFamily="18" charset="0"/>
              </a:rPr>
              <a:t>Emphasizing salt restriction is far more effective in decreasing interdialytic weight gain (IDWG) than focusing on fluid restriction </a:t>
            </a:r>
          </a:p>
          <a:p>
            <a:pPr algn="l"/>
            <a:endParaRPr lang="en-US" sz="2800" dirty="0">
              <a:solidFill>
                <a:schemeClr val="tx1"/>
              </a:solidFill>
              <a:latin typeface="Times New Roman" panose="02020603050405020304" pitchFamily="18" charset="0"/>
              <a:cs typeface="Times New Roman" panose="02020603050405020304" pitchFamily="18" charset="0"/>
            </a:endParaRPr>
          </a:p>
          <a:p>
            <a:pPr algn="l"/>
            <a:r>
              <a:rPr lang="en-US" sz="2800" b="0" i="0" u="none" strike="noStrike" baseline="0" dirty="0">
                <a:solidFill>
                  <a:schemeClr val="tx1"/>
                </a:solidFill>
                <a:latin typeface="Times New Roman" panose="02020603050405020304" pitchFamily="18" charset="0"/>
                <a:cs typeface="Times New Roman" panose="02020603050405020304" pitchFamily="18" charset="0"/>
              </a:rPr>
              <a:t>Observational data find an association between a higher Sodium intake and poor outcome</a:t>
            </a:r>
            <a:endParaRPr lang="en-US" sz="2800" dirty="0">
              <a:solidFill>
                <a:schemeClr val="tx1"/>
              </a:solidFill>
              <a:latin typeface="Times New Roman" panose="02020603050405020304" pitchFamily="18" charset="0"/>
              <a:cs typeface="Times New Roman" panose="02020603050405020304" pitchFamily="18" charset="0"/>
            </a:endParaRPr>
          </a:p>
        </p:txBody>
      </p:sp>
      <p:sp>
        <p:nvSpPr>
          <p:cNvPr id="4" name="Date Placeholder 3">
            <a:extLst>
              <a:ext uri="{FF2B5EF4-FFF2-40B4-BE49-F238E27FC236}">
                <a16:creationId xmlns:a16="http://schemas.microsoft.com/office/drawing/2014/main" id="{9768A07F-FF7B-4997-BF1D-152633CF8834}"/>
              </a:ext>
            </a:extLst>
          </p:cNvPr>
          <p:cNvSpPr>
            <a:spLocks noGrp="1"/>
          </p:cNvSpPr>
          <p:nvPr>
            <p:ph type="dt" sz="half" idx="10"/>
          </p:nvPr>
        </p:nvSpPr>
        <p:spPr/>
        <p:txBody>
          <a:bodyPr/>
          <a:lstStyle/>
          <a:p>
            <a:fld id="{0D202CFA-3129-43AC-A5B9-765B9C281597}" type="datetime1">
              <a:rPr lang="en-US" smtClean="0"/>
              <a:t>10/16/2024</a:t>
            </a:fld>
            <a:endParaRPr lang="en-US"/>
          </a:p>
        </p:txBody>
      </p:sp>
      <p:sp>
        <p:nvSpPr>
          <p:cNvPr id="5" name="Slide Number Placeholder 4">
            <a:extLst>
              <a:ext uri="{FF2B5EF4-FFF2-40B4-BE49-F238E27FC236}">
                <a16:creationId xmlns:a16="http://schemas.microsoft.com/office/drawing/2014/main" id="{7E62E948-B63F-44DA-821C-A56510291D3C}"/>
              </a:ext>
            </a:extLst>
          </p:cNvPr>
          <p:cNvSpPr>
            <a:spLocks noGrp="1"/>
          </p:cNvSpPr>
          <p:nvPr>
            <p:ph type="sldNum" sz="quarter" idx="12"/>
          </p:nvPr>
        </p:nvSpPr>
        <p:spPr/>
        <p:txBody>
          <a:bodyPr/>
          <a:lstStyle/>
          <a:p>
            <a:fld id="{1A07817A-143A-4CFE-A4F0-60ED38DDB8AF}" type="slidenum">
              <a:rPr lang="en-US" smtClean="0"/>
              <a:t>5</a:t>
            </a:fld>
            <a:endParaRPr lang="en-US"/>
          </a:p>
        </p:txBody>
      </p:sp>
    </p:spTree>
    <p:extLst>
      <p:ext uri="{BB962C8B-B14F-4D97-AF65-F5344CB8AC3E}">
        <p14:creationId xmlns:p14="http://schemas.microsoft.com/office/powerpoint/2010/main" val="25575210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D98A0AD6-B813-D3E1-37EA-0C7020E1C502}"/>
              </a:ext>
            </a:extLst>
          </p:cNvPr>
          <p:cNvPicPr>
            <a:picLocks noGrp="1" noChangeAspect="1"/>
          </p:cNvPicPr>
          <p:nvPr>
            <p:ph idx="1"/>
          </p:nvPr>
        </p:nvPicPr>
        <p:blipFill rotWithShape="1">
          <a:blip r:embed="rId2"/>
          <a:srcRect l="34951" t="28471" r="33769" b="23450"/>
          <a:stretch/>
        </p:blipFill>
        <p:spPr>
          <a:xfrm>
            <a:off x="1922836" y="163841"/>
            <a:ext cx="7009496" cy="6060083"/>
          </a:xfrm>
        </p:spPr>
      </p:pic>
      <p:sp>
        <p:nvSpPr>
          <p:cNvPr id="4" name="Date Placeholder 3">
            <a:extLst>
              <a:ext uri="{FF2B5EF4-FFF2-40B4-BE49-F238E27FC236}">
                <a16:creationId xmlns:a16="http://schemas.microsoft.com/office/drawing/2014/main" id="{4535F8D1-B4D4-6F11-81BB-9DFC0EEDAD37}"/>
              </a:ext>
            </a:extLst>
          </p:cNvPr>
          <p:cNvSpPr>
            <a:spLocks noGrp="1"/>
          </p:cNvSpPr>
          <p:nvPr>
            <p:ph type="dt" sz="half" idx="10"/>
          </p:nvPr>
        </p:nvSpPr>
        <p:spPr/>
        <p:txBody>
          <a:bodyPr/>
          <a:lstStyle/>
          <a:p>
            <a:fld id="{0D202CFA-3129-43AC-A5B9-765B9C281597}" type="datetime1">
              <a:rPr lang="en-US" smtClean="0"/>
              <a:t>10/16/2024</a:t>
            </a:fld>
            <a:endParaRPr lang="en-US"/>
          </a:p>
        </p:txBody>
      </p:sp>
      <p:sp>
        <p:nvSpPr>
          <p:cNvPr id="5" name="Slide Number Placeholder 4">
            <a:extLst>
              <a:ext uri="{FF2B5EF4-FFF2-40B4-BE49-F238E27FC236}">
                <a16:creationId xmlns:a16="http://schemas.microsoft.com/office/drawing/2014/main" id="{D6067AC2-4AB1-0448-9A1C-7D10D0F81839}"/>
              </a:ext>
            </a:extLst>
          </p:cNvPr>
          <p:cNvSpPr>
            <a:spLocks noGrp="1"/>
          </p:cNvSpPr>
          <p:nvPr>
            <p:ph type="sldNum" sz="quarter" idx="12"/>
          </p:nvPr>
        </p:nvSpPr>
        <p:spPr/>
        <p:txBody>
          <a:bodyPr/>
          <a:lstStyle/>
          <a:p>
            <a:fld id="{1A07817A-143A-4CFE-A4F0-60ED38DDB8AF}" type="slidenum">
              <a:rPr lang="en-US" smtClean="0"/>
              <a:t>6</a:t>
            </a:fld>
            <a:endParaRPr lang="en-US"/>
          </a:p>
        </p:txBody>
      </p:sp>
    </p:spTree>
    <p:extLst>
      <p:ext uri="{BB962C8B-B14F-4D97-AF65-F5344CB8AC3E}">
        <p14:creationId xmlns:p14="http://schemas.microsoft.com/office/powerpoint/2010/main" val="41692306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3BC2B1-B62D-C55C-9B72-6A78B9B9217F}"/>
              </a:ext>
            </a:extLst>
          </p:cNvPr>
          <p:cNvSpPr>
            <a:spLocks noGrp="1"/>
          </p:cNvSpPr>
          <p:nvPr>
            <p:ph type="title"/>
          </p:nvPr>
        </p:nvSpPr>
        <p:spPr/>
        <p:txBody>
          <a:bodyPr>
            <a:normAutofit/>
          </a:bodyPr>
          <a:lstStyle/>
          <a:p>
            <a:r>
              <a:rPr lang="en-US" sz="3200" i="0" u="none" strike="noStrike" baseline="0" dirty="0">
                <a:solidFill>
                  <a:srgbClr val="FF0000"/>
                </a:solidFill>
                <a:latin typeface="Times New Roman" panose="02020603050405020304" pitchFamily="18" charset="0"/>
                <a:cs typeface="Times New Roman" panose="02020603050405020304" pitchFamily="18" charset="0"/>
              </a:rPr>
              <a:t>Increasing</a:t>
            </a:r>
            <a:r>
              <a:rPr lang="en-US" sz="3200" b="1" i="0" u="none" strike="noStrike" baseline="0" dirty="0">
                <a:solidFill>
                  <a:srgbClr val="FF0000"/>
                </a:solidFill>
                <a:latin typeface="Times New Roman" panose="02020603050405020304" pitchFamily="18" charset="0"/>
                <a:cs typeface="Times New Roman" panose="02020603050405020304" pitchFamily="18" charset="0"/>
              </a:rPr>
              <a:t> </a:t>
            </a:r>
            <a:r>
              <a:rPr lang="en-US" sz="3200" i="0" u="none" strike="noStrike" baseline="0" dirty="0">
                <a:solidFill>
                  <a:srgbClr val="FF0000"/>
                </a:solidFill>
                <a:latin typeface="Times New Roman" panose="02020603050405020304" pitchFamily="18" charset="0"/>
                <a:cs typeface="Times New Roman" panose="02020603050405020304" pitchFamily="18" charset="0"/>
              </a:rPr>
              <a:t>weekly treatment time</a:t>
            </a:r>
            <a:r>
              <a:rPr lang="en-US" sz="3200" dirty="0">
                <a:solidFill>
                  <a:srgbClr val="FF0000"/>
                </a:solidFill>
                <a:latin typeface="Times New Roman" panose="02020603050405020304" pitchFamily="18" charset="0"/>
                <a:cs typeface="Times New Roman" panose="02020603050405020304" pitchFamily="18" charset="0"/>
              </a:rPr>
              <a:t>:</a:t>
            </a:r>
          </a:p>
        </p:txBody>
      </p:sp>
      <p:sp>
        <p:nvSpPr>
          <p:cNvPr id="3" name="Content Placeholder 2">
            <a:extLst>
              <a:ext uri="{FF2B5EF4-FFF2-40B4-BE49-F238E27FC236}">
                <a16:creationId xmlns:a16="http://schemas.microsoft.com/office/drawing/2014/main" id="{83139956-668E-3184-4C03-21F101F4C6CB}"/>
              </a:ext>
            </a:extLst>
          </p:cNvPr>
          <p:cNvSpPr>
            <a:spLocks noGrp="1"/>
          </p:cNvSpPr>
          <p:nvPr>
            <p:ph idx="1"/>
          </p:nvPr>
        </p:nvSpPr>
        <p:spPr/>
        <p:txBody>
          <a:bodyPr>
            <a:noAutofit/>
          </a:bodyPr>
          <a:lstStyle/>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Increasing weekly treatment time will, by definition, decrease the required ultrafiltration rate (same weight loss, longer time), and this will decrease the frequency of IDH. </a:t>
            </a:r>
          </a:p>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The weekend long interdialytic interval is associated with a higher IDWG; </a:t>
            </a:r>
          </a:p>
          <a:p>
            <a:pPr algn="l"/>
            <a:endParaRPr lang="en-US" sz="2400" dirty="0">
              <a:solidFill>
                <a:schemeClr val="tx1"/>
              </a:solidFill>
              <a:latin typeface="Times New Roman" panose="02020603050405020304" pitchFamily="18" charset="0"/>
              <a:cs typeface="Times New Roman" panose="02020603050405020304" pitchFamily="18" charset="0"/>
            </a:endParaRPr>
          </a:p>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The KDOQI 2006 adequacy guidelines recommend that treatment time not be reduced below 3 hours ( for thrice-weekly dialysis) in patients with little or no residual urine output, regardless of how high their </a:t>
            </a:r>
            <a:r>
              <a:rPr lang="en-US" sz="2400" b="0" i="1" u="none" strike="noStrike" baseline="0" dirty="0">
                <a:solidFill>
                  <a:schemeClr val="tx1"/>
                </a:solidFill>
                <a:latin typeface="Times New Roman" panose="02020603050405020304" pitchFamily="18" charset="0"/>
                <a:cs typeface="Times New Roman" panose="02020603050405020304" pitchFamily="18" charset="0"/>
              </a:rPr>
              <a:t>Kt/V </a:t>
            </a:r>
            <a:r>
              <a:rPr lang="en-US" sz="2400" b="0" i="0" u="none" strike="noStrike" baseline="0" dirty="0">
                <a:solidFill>
                  <a:schemeClr val="tx1"/>
                </a:solidFill>
                <a:latin typeface="Times New Roman" panose="02020603050405020304" pitchFamily="18" charset="0"/>
                <a:cs typeface="Times New Roman" panose="02020603050405020304" pitchFamily="18" charset="0"/>
              </a:rPr>
              <a:t>may be.</a:t>
            </a:r>
            <a:endParaRPr lang="en-US" sz="2400" dirty="0">
              <a:solidFill>
                <a:schemeClr val="tx1"/>
              </a:solidFill>
              <a:latin typeface="Times New Roman" panose="02020603050405020304" pitchFamily="18" charset="0"/>
              <a:cs typeface="Times New Roman" panose="02020603050405020304" pitchFamily="18" charset="0"/>
            </a:endParaRPr>
          </a:p>
        </p:txBody>
      </p:sp>
      <p:sp>
        <p:nvSpPr>
          <p:cNvPr id="4" name="Date Placeholder 3">
            <a:extLst>
              <a:ext uri="{FF2B5EF4-FFF2-40B4-BE49-F238E27FC236}">
                <a16:creationId xmlns:a16="http://schemas.microsoft.com/office/drawing/2014/main" id="{2D2425D7-6AC3-FE85-43BD-8D3C7EFF841A}"/>
              </a:ext>
            </a:extLst>
          </p:cNvPr>
          <p:cNvSpPr>
            <a:spLocks noGrp="1"/>
          </p:cNvSpPr>
          <p:nvPr>
            <p:ph type="dt" sz="half" idx="10"/>
          </p:nvPr>
        </p:nvSpPr>
        <p:spPr/>
        <p:txBody>
          <a:bodyPr/>
          <a:lstStyle/>
          <a:p>
            <a:fld id="{0D202CFA-3129-43AC-A5B9-765B9C281597}" type="datetime1">
              <a:rPr lang="en-US" smtClean="0"/>
              <a:t>10/16/2024</a:t>
            </a:fld>
            <a:endParaRPr lang="en-US"/>
          </a:p>
        </p:txBody>
      </p:sp>
      <p:sp>
        <p:nvSpPr>
          <p:cNvPr id="5" name="Slide Number Placeholder 4">
            <a:extLst>
              <a:ext uri="{FF2B5EF4-FFF2-40B4-BE49-F238E27FC236}">
                <a16:creationId xmlns:a16="http://schemas.microsoft.com/office/drawing/2014/main" id="{0B76E1D5-AF02-EDC0-33CF-9E19B812E8CE}"/>
              </a:ext>
            </a:extLst>
          </p:cNvPr>
          <p:cNvSpPr>
            <a:spLocks noGrp="1"/>
          </p:cNvSpPr>
          <p:nvPr>
            <p:ph type="sldNum" sz="quarter" idx="12"/>
          </p:nvPr>
        </p:nvSpPr>
        <p:spPr/>
        <p:txBody>
          <a:bodyPr/>
          <a:lstStyle/>
          <a:p>
            <a:fld id="{1A07817A-143A-4CFE-A4F0-60ED38DDB8AF}" type="slidenum">
              <a:rPr lang="en-US" smtClean="0"/>
              <a:t>7</a:t>
            </a:fld>
            <a:endParaRPr lang="en-US"/>
          </a:p>
        </p:txBody>
      </p:sp>
    </p:spTree>
    <p:extLst>
      <p:ext uri="{BB962C8B-B14F-4D97-AF65-F5344CB8AC3E}">
        <p14:creationId xmlns:p14="http://schemas.microsoft.com/office/powerpoint/2010/main" val="33855671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6DFC22-E33F-EC00-566C-A9BC8BA4A49D}"/>
              </a:ext>
            </a:extLst>
          </p:cNvPr>
          <p:cNvSpPr>
            <a:spLocks noGrp="1"/>
          </p:cNvSpPr>
          <p:nvPr>
            <p:ph type="title"/>
          </p:nvPr>
        </p:nvSpPr>
        <p:spPr/>
        <p:txBody>
          <a:bodyPr>
            <a:normAutofit/>
          </a:bodyPr>
          <a:lstStyle/>
          <a:p>
            <a:r>
              <a:rPr lang="en-US" i="0" u="none" strike="noStrike" baseline="0" dirty="0">
                <a:solidFill>
                  <a:srgbClr val="FF0000"/>
                </a:solidFill>
                <a:latin typeface="Times New Roman" panose="02020603050405020304" pitchFamily="18" charset="0"/>
                <a:cs typeface="Times New Roman" panose="02020603050405020304" pitchFamily="18" charset="0"/>
              </a:rPr>
              <a:t>Maintaining and increasing urinary volume.</a:t>
            </a:r>
            <a:endParaRPr lang="en-US" dirty="0">
              <a:solidFill>
                <a:srgbClr val="FF0000"/>
              </a:solidFill>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D6927800-FDB2-447F-6A74-D40C7C857242}"/>
              </a:ext>
            </a:extLst>
          </p:cNvPr>
          <p:cNvSpPr>
            <a:spLocks noGrp="1"/>
          </p:cNvSpPr>
          <p:nvPr>
            <p:ph idx="1"/>
          </p:nvPr>
        </p:nvSpPr>
        <p:spPr/>
        <p:txBody>
          <a:bodyPr>
            <a:normAutofit/>
          </a:bodyPr>
          <a:lstStyle/>
          <a:p>
            <a:pPr algn="l"/>
            <a:r>
              <a:rPr lang="en-US" sz="2800" b="0" i="0" u="none" strike="noStrike" baseline="0" dirty="0">
                <a:solidFill>
                  <a:schemeClr val="tx1"/>
                </a:solidFill>
                <a:latin typeface="Times New Roman" panose="02020603050405020304" pitchFamily="18" charset="0"/>
                <a:cs typeface="Times New Roman" panose="02020603050405020304" pitchFamily="18" charset="0"/>
              </a:rPr>
              <a:t>In patients with residual</a:t>
            </a:r>
            <a:r>
              <a:rPr lang="en-US" sz="2800" dirty="0">
                <a:solidFill>
                  <a:schemeClr val="tx1"/>
                </a:solidFill>
                <a:latin typeface="Times New Roman" panose="02020603050405020304" pitchFamily="18" charset="0"/>
                <a:cs typeface="Times New Roman" panose="02020603050405020304" pitchFamily="18" charset="0"/>
              </a:rPr>
              <a:t> </a:t>
            </a:r>
            <a:r>
              <a:rPr lang="en-US" sz="2800" b="0" i="0" u="none" strike="noStrike" baseline="0" dirty="0">
                <a:solidFill>
                  <a:schemeClr val="tx1"/>
                </a:solidFill>
                <a:latin typeface="Times New Roman" panose="02020603050405020304" pitchFamily="18" charset="0"/>
                <a:cs typeface="Times New Roman" panose="02020603050405020304" pitchFamily="18" charset="0"/>
              </a:rPr>
              <a:t>kidney function, the amount of urine volume Directly subtracts from the amount of fluid that needs to be removed during dialysis.</a:t>
            </a:r>
          </a:p>
          <a:p>
            <a:pPr algn="l"/>
            <a:r>
              <a:rPr lang="en-US" sz="2800" b="0" i="0" u="none" strike="noStrike" baseline="0" dirty="0">
                <a:solidFill>
                  <a:schemeClr val="tx1"/>
                </a:solidFill>
                <a:latin typeface="Times New Roman" panose="02020603050405020304" pitchFamily="18" charset="0"/>
                <a:cs typeface="Times New Roman" panose="02020603050405020304" pitchFamily="18" charset="0"/>
              </a:rPr>
              <a:t> Urine volume can be increased using diuretic therapy</a:t>
            </a:r>
            <a:endParaRPr lang="en-US" sz="2800" dirty="0">
              <a:solidFill>
                <a:schemeClr val="tx1"/>
              </a:solidFill>
              <a:latin typeface="Times New Roman" panose="02020603050405020304" pitchFamily="18" charset="0"/>
              <a:cs typeface="Times New Roman" panose="02020603050405020304" pitchFamily="18" charset="0"/>
            </a:endParaRPr>
          </a:p>
        </p:txBody>
      </p:sp>
      <p:sp>
        <p:nvSpPr>
          <p:cNvPr id="4" name="Date Placeholder 3">
            <a:extLst>
              <a:ext uri="{FF2B5EF4-FFF2-40B4-BE49-F238E27FC236}">
                <a16:creationId xmlns:a16="http://schemas.microsoft.com/office/drawing/2014/main" id="{7D314AD3-9CCF-8327-5DF2-9AF7824A7FC3}"/>
              </a:ext>
            </a:extLst>
          </p:cNvPr>
          <p:cNvSpPr>
            <a:spLocks noGrp="1"/>
          </p:cNvSpPr>
          <p:nvPr>
            <p:ph type="dt" sz="half" idx="10"/>
          </p:nvPr>
        </p:nvSpPr>
        <p:spPr/>
        <p:txBody>
          <a:bodyPr/>
          <a:lstStyle/>
          <a:p>
            <a:fld id="{0D202CFA-3129-43AC-A5B9-765B9C281597}" type="datetime1">
              <a:rPr lang="en-US" smtClean="0"/>
              <a:t>10/16/2024</a:t>
            </a:fld>
            <a:endParaRPr lang="en-US"/>
          </a:p>
        </p:txBody>
      </p:sp>
      <p:sp>
        <p:nvSpPr>
          <p:cNvPr id="5" name="Slide Number Placeholder 4">
            <a:extLst>
              <a:ext uri="{FF2B5EF4-FFF2-40B4-BE49-F238E27FC236}">
                <a16:creationId xmlns:a16="http://schemas.microsoft.com/office/drawing/2014/main" id="{EB1DB88E-71F6-8E43-F0EC-990820B83F62}"/>
              </a:ext>
            </a:extLst>
          </p:cNvPr>
          <p:cNvSpPr>
            <a:spLocks noGrp="1"/>
          </p:cNvSpPr>
          <p:nvPr>
            <p:ph type="sldNum" sz="quarter" idx="12"/>
          </p:nvPr>
        </p:nvSpPr>
        <p:spPr/>
        <p:txBody>
          <a:bodyPr/>
          <a:lstStyle/>
          <a:p>
            <a:fld id="{1A07817A-143A-4CFE-A4F0-60ED38DDB8AF}" type="slidenum">
              <a:rPr lang="en-US" smtClean="0"/>
              <a:t>8</a:t>
            </a:fld>
            <a:endParaRPr lang="en-US"/>
          </a:p>
        </p:txBody>
      </p:sp>
    </p:spTree>
    <p:extLst>
      <p:ext uri="{BB962C8B-B14F-4D97-AF65-F5344CB8AC3E}">
        <p14:creationId xmlns:p14="http://schemas.microsoft.com/office/powerpoint/2010/main" val="9972202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F51D2-097B-2216-E4D8-99F5F309A063}"/>
              </a:ext>
            </a:extLst>
          </p:cNvPr>
          <p:cNvSpPr>
            <a:spLocks noGrp="1"/>
          </p:cNvSpPr>
          <p:nvPr>
            <p:ph type="title"/>
          </p:nvPr>
        </p:nvSpPr>
        <p:spPr/>
        <p:txBody>
          <a:bodyPr>
            <a:normAutofit/>
          </a:bodyPr>
          <a:lstStyle/>
          <a:p>
            <a:r>
              <a:rPr lang="en-US" sz="3200" i="0" u="none" strike="noStrike" baseline="0" dirty="0">
                <a:solidFill>
                  <a:srgbClr val="FF0000"/>
                </a:solidFill>
                <a:latin typeface="Times New Roman" panose="02020603050405020304" pitchFamily="18" charset="0"/>
                <a:cs typeface="Times New Roman" panose="02020603050405020304" pitchFamily="18" charset="0"/>
              </a:rPr>
              <a:t> Choose target weight carefully:</a:t>
            </a:r>
            <a:endParaRPr lang="en-US" sz="3200" dirty="0">
              <a:solidFill>
                <a:srgbClr val="FF0000"/>
              </a:solidFill>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E3AA331D-FFB9-5638-1796-5B5048FB726D}"/>
              </a:ext>
            </a:extLst>
          </p:cNvPr>
          <p:cNvSpPr>
            <a:spLocks noGrp="1"/>
          </p:cNvSpPr>
          <p:nvPr>
            <p:ph idx="1"/>
          </p:nvPr>
        </p:nvSpPr>
        <p:spPr/>
        <p:txBody>
          <a:bodyPr>
            <a:noAutofit/>
          </a:bodyPr>
          <a:lstStyle/>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A patient’s target weight or “dry weight” is usually chosen primarily on a clinical basis taking into account a patient’s blood pressure, presence of edema, and tolerance of ultrafiltration to the chosen weight.</a:t>
            </a:r>
          </a:p>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The decision can be aided with the results of testing that is slowly making its way into the clinic (e.g., bioimpedance devices, measurement of serum atrial natriuretic factor levels, relative blood volume monitors, and pulmonary ultrasound).</a:t>
            </a:r>
          </a:p>
          <a:p>
            <a:pPr algn="l"/>
            <a:r>
              <a:rPr lang="en-US" sz="2400" b="0" i="0" u="none" strike="noStrike" baseline="0" dirty="0">
                <a:solidFill>
                  <a:schemeClr val="tx1"/>
                </a:solidFill>
                <a:latin typeface="Times New Roman" panose="02020603050405020304" pitchFamily="18" charset="0"/>
                <a:cs typeface="Times New Roman" panose="02020603050405020304" pitchFamily="18" charset="0"/>
              </a:rPr>
              <a:t>The term “target weight” may be more appropriate than “dry weight,”</a:t>
            </a:r>
            <a:endParaRPr lang="en-US" sz="2400" dirty="0">
              <a:solidFill>
                <a:schemeClr val="tx1"/>
              </a:solidFill>
              <a:latin typeface="Times New Roman" panose="02020603050405020304" pitchFamily="18" charset="0"/>
              <a:cs typeface="Times New Roman" panose="02020603050405020304" pitchFamily="18" charset="0"/>
            </a:endParaRPr>
          </a:p>
        </p:txBody>
      </p:sp>
      <p:sp>
        <p:nvSpPr>
          <p:cNvPr id="4" name="Date Placeholder 3">
            <a:extLst>
              <a:ext uri="{FF2B5EF4-FFF2-40B4-BE49-F238E27FC236}">
                <a16:creationId xmlns:a16="http://schemas.microsoft.com/office/drawing/2014/main" id="{3D9998DA-D892-4DF0-3F07-9648104BAC33}"/>
              </a:ext>
            </a:extLst>
          </p:cNvPr>
          <p:cNvSpPr>
            <a:spLocks noGrp="1"/>
          </p:cNvSpPr>
          <p:nvPr>
            <p:ph type="dt" sz="half" idx="10"/>
          </p:nvPr>
        </p:nvSpPr>
        <p:spPr/>
        <p:txBody>
          <a:bodyPr/>
          <a:lstStyle/>
          <a:p>
            <a:fld id="{0D202CFA-3129-43AC-A5B9-765B9C281597}" type="datetime1">
              <a:rPr lang="en-US" smtClean="0"/>
              <a:t>10/16/2024</a:t>
            </a:fld>
            <a:endParaRPr lang="en-US"/>
          </a:p>
        </p:txBody>
      </p:sp>
      <p:sp>
        <p:nvSpPr>
          <p:cNvPr id="5" name="Slide Number Placeholder 4">
            <a:extLst>
              <a:ext uri="{FF2B5EF4-FFF2-40B4-BE49-F238E27FC236}">
                <a16:creationId xmlns:a16="http://schemas.microsoft.com/office/drawing/2014/main" id="{CCE57E19-03E7-B7DD-4512-3353E83A87F5}"/>
              </a:ext>
            </a:extLst>
          </p:cNvPr>
          <p:cNvSpPr>
            <a:spLocks noGrp="1"/>
          </p:cNvSpPr>
          <p:nvPr>
            <p:ph type="sldNum" sz="quarter" idx="12"/>
          </p:nvPr>
        </p:nvSpPr>
        <p:spPr/>
        <p:txBody>
          <a:bodyPr/>
          <a:lstStyle/>
          <a:p>
            <a:fld id="{1A07817A-143A-4CFE-A4F0-60ED38DDB8AF}" type="slidenum">
              <a:rPr lang="en-US" smtClean="0"/>
              <a:t>9</a:t>
            </a:fld>
            <a:endParaRPr lang="en-US"/>
          </a:p>
        </p:txBody>
      </p:sp>
    </p:spTree>
    <p:extLst>
      <p:ext uri="{BB962C8B-B14F-4D97-AF65-F5344CB8AC3E}">
        <p14:creationId xmlns:p14="http://schemas.microsoft.com/office/powerpoint/2010/main" val="428204627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14030</TotalTime>
  <Words>2346</Words>
  <Application>Microsoft Office PowerPoint</Application>
  <PresentationFormat>Widescreen</PresentationFormat>
  <Paragraphs>248</Paragraphs>
  <Slides>41</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41</vt:i4>
      </vt:variant>
    </vt:vector>
  </HeadingPairs>
  <TitlesOfParts>
    <vt:vector size="51" baseType="lpstr">
      <vt:lpstr>Arial</vt:lpstr>
      <vt:lpstr>Calibri</vt:lpstr>
      <vt:lpstr>KeplerStd-Regular</vt:lpstr>
      <vt:lpstr>Raavi</vt:lpstr>
      <vt:lpstr>Times New Roman</vt:lpstr>
      <vt:lpstr>Trebuchet MS</vt:lpstr>
      <vt:lpstr>UniversLTStd-BoldCn</vt:lpstr>
      <vt:lpstr>Wingdings</vt:lpstr>
      <vt:lpstr>Wingdings 3</vt:lpstr>
      <vt:lpstr>Facet</vt:lpstr>
      <vt:lpstr>Complications during Hemodialysis</vt:lpstr>
      <vt:lpstr>سوال :</vt:lpstr>
      <vt:lpstr> INTRADIALYTIC HYPOTENSION.</vt:lpstr>
      <vt:lpstr>IDH related to blood volume changes.</vt:lpstr>
      <vt:lpstr>Avoid large interdialytic weight gains.</vt:lpstr>
      <vt:lpstr>PowerPoint Presentation</vt:lpstr>
      <vt:lpstr>Increasing weekly treatment time:</vt:lpstr>
      <vt:lpstr>Maintaining and increasing urinary volume.</vt:lpstr>
      <vt:lpstr> Choose target weight carefully:</vt:lpstr>
      <vt:lpstr>Use an appropriate dialysis solution sodium level:</vt:lpstr>
      <vt:lpstr>Hypotension related to lack of vasoconstriction.</vt:lpstr>
      <vt:lpstr>Continue……</vt:lpstr>
      <vt:lpstr>Avoid intradialytic food ingestion in hypotension-prone patients.</vt:lpstr>
      <vt:lpstr>Midodrine:</vt:lpstr>
      <vt:lpstr> Sertraline:</vt:lpstr>
      <vt:lpstr>Antihypertensive medication:</vt:lpstr>
      <vt:lpstr>Dialysis fluid potassium level:</vt:lpstr>
      <vt:lpstr>Fludrocortisone</vt:lpstr>
      <vt:lpstr>Vasopressin</vt:lpstr>
      <vt:lpstr>Hypotension related to cardiac factors</vt:lpstr>
      <vt:lpstr>Dialysis solution calcium.</vt:lpstr>
      <vt:lpstr>Detection of hypotension.</vt:lpstr>
      <vt:lpstr>Management of IDH.</vt:lpstr>
      <vt:lpstr>MUSCLE CRAMPS</vt:lpstr>
      <vt:lpstr>Management.</vt:lpstr>
      <vt:lpstr>Prevention</vt:lpstr>
      <vt:lpstr>NAUSEA AND VOMITING</vt:lpstr>
      <vt:lpstr>Management</vt:lpstr>
      <vt:lpstr>HEADACHE</vt:lpstr>
      <vt:lpstr>ITCHING</vt:lpstr>
      <vt:lpstr>PowerPoint Presentation</vt:lpstr>
      <vt:lpstr>DISEQUILIBRIUM SYNDROME</vt:lpstr>
      <vt:lpstr>Hypertension</vt:lpstr>
      <vt:lpstr>The best time for checking blood pressure</vt:lpstr>
      <vt:lpstr>Continue……</vt:lpstr>
      <vt:lpstr>Angiotensin-converting enzyme (ACE) inhibitors and angiotensin II receptor blockers (ARBs).</vt:lpstr>
      <vt:lpstr>Beta-, alpha/beta-, and alpha-adrenergic blockers</vt:lpstr>
      <vt:lpstr>Side effects and dosing adjustments.</vt:lpstr>
      <vt:lpstr>5. Vasodilators</vt:lpstr>
      <vt:lpstr>Continue…….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Ofogh Rayaneh</dc:creator>
  <cp:lastModifiedBy>Hooshmand Afzar</cp:lastModifiedBy>
  <cp:revision>752</cp:revision>
  <dcterms:created xsi:type="dcterms:W3CDTF">2020-12-22T18:59:15Z</dcterms:created>
  <dcterms:modified xsi:type="dcterms:W3CDTF">2024-10-16T11:59:21Z</dcterms:modified>
</cp:coreProperties>
</file>