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6"/>
  </p:notesMasterIdLst>
  <p:sldIdLst>
    <p:sldId id="398" r:id="rId2"/>
    <p:sldId id="264" r:id="rId3"/>
    <p:sldId id="397" r:id="rId4"/>
    <p:sldId id="306" r:id="rId5"/>
    <p:sldId id="307" r:id="rId6"/>
    <p:sldId id="308" r:id="rId7"/>
    <p:sldId id="383" r:id="rId8"/>
    <p:sldId id="393" r:id="rId9"/>
    <p:sldId id="401" r:id="rId10"/>
    <p:sldId id="402" r:id="rId11"/>
    <p:sldId id="394" r:id="rId12"/>
    <p:sldId id="395" r:id="rId13"/>
    <p:sldId id="400" r:id="rId14"/>
    <p:sldId id="403" r:id="rId15"/>
    <p:sldId id="272" r:id="rId16"/>
    <p:sldId id="305" r:id="rId17"/>
    <p:sldId id="311" r:id="rId18"/>
    <p:sldId id="310" r:id="rId19"/>
    <p:sldId id="312" r:id="rId20"/>
    <p:sldId id="313" r:id="rId21"/>
    <p:sldId id="384" r:id="rId22"/>
    <p:sldId id="315" r:id="rId23"/>
    <p:sldId id="316" r:id="rId24"/>
    <p:sldId id="317" r:id="rId25"/>
    <p:sldId id="319" r:id="rId26"/>
    <p:sldId id="318" r:id="rId27"/>
    <p:sldId id="278" r:id="rId28"/>
    <p:sldId id="320" r:id="rId29"/>
    <p:sldId id="322" r:id="rId30"/>
    <p:sldId id="325" r:id="rId31"/>
    <p:sldId id="326" r:id="rId32"/>
    <p:sldId id="327" r:id="rId33"/>
    <p:sldId id="328" r:id="rId34"/>
    <p:sldId id="390" r:id="rId35"/>
    <p:sldId id="323" r:id="rId36"/>
    <p:sldId id="330" r:id="rId37"/>
    <p:sldId id="331" r:id="rId38"/>
    <p:sldId id="332" r:id="rId39"/>
    <p:sldId id="333" r:id="rId40"/>
    <p:sldId id="335" r:id="rId41"/>
    <p:sldId id="336" r:id="rId42"/>
    <p:sldId id="345" r:id="rId43"/>
    <p:sldId id="347" r:id="rId44"/>
    <p:sldId id="349" r:id="rId45"/>
    <p:sldId id="290" r:id="rId46"/>
    <p:sldId id="353" r:id="rId47"/>
    <p:sldId id="354" r:id="rId48"/>
    <p:sldId id="355" r:id="rId49"/>
    <p:sldId id="356" r:id="rId50"/>
    <p:sldId id="357" r:id="rId51"/>
    <p:sldId id="360" r:id="rId52"/>
    <p:sldId id="361" r:id="rId53"/>
    <p:sldId id="362" r:id="rId54"/>
    <p:sldId id="363" r:id="rId55"/>
    <p:sldId id="388" r:id="rId56"/>
    <p:sldId id="359" r:id="rId57"/>
    <p:sldId id="364" r:id="rId58"/>
    <p:sldId id="365" r:id="rId59"/>
    <p:sldId id="366" r:id="rId60"/>
    <p:sldId id="389" r:id="rId61"/>
    <p:sldId id="367" r:id="rId62"/>
    <p:sldId id="368" r:id="rId63"/>
    <p:sldId id="369" r:id="rId64"/>
    <p:sldId id="373" r:id="rId65"/>
    <p:sldId id="371" r:id="rId66"/>
    <p:sldId id="378" r:id="rId67"/>
    <p:sldId id="372" r:id="rId68"/>
    <p:sldId id="376" r:id="rId69"/>
    <p:sldId id="377" r:id="rId70"/>
    <p:sldId id="374" r:id="rId71"/>
    <p:sldId id="375" r:id="rId72"/>
    <p:sldId id="379" r:id="rId73"/>
    <p:sldId id="380" r:id="rId74"/>
    <p:sldId id="381" r:id="rId75"/>
  </p:sldIdLst>
  <p:sldSz cx="9144000" cy="6858000" type="screen4x3"/>
  <p:notesSz cx="6858000" cy="9144000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sz="10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0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0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0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0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80">
          <p15:clr>
            <a:srgbClr val="A4A3A4"/>
          </p15:clr>
        </p15:guide>
        <p15:guide id="2" pos="115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3366"/>
    <a:srgbClr val="BDD2F2"/>
    <a:srgbClr val="D4E3F7"/>
    <a:srgbClr val="DDDDDD"/>
    <a:srgbClr val="EAEAEA"/>
    <a:srgbClr val="96B8D6"/>
    <a:srgbClr val="B4CCE2"/>
    <a:srgbClr val="0067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01" autoAdjust="0"/>
    <p:restoredTop sz="90727" autoAdjust="0"/>
  </p:normalViewPr>
  <p:slideViewPr>
    <p:cSldViewPr snapToGrid="0">
      <p:cViewPr>
        <p:scale>
          <a:sx n="73" d="100"/>
          <a:sy n="73" d="100"/>
        </p:scale>
        <p:origin x="-600" y="174"/>
      </p:cViewPr>
      <p:guideLst>
        <p:guide orient="horz" pos="1680"/>
        <p:guide pos="115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b="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2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noProof="0"/>
              <a:t>Click to edit Master text styles</a:t>
            </a:r>
          </a:p>
          <a:p>
            <a:pPr lvl="1"/>
            <a:r>
              <a:rPr lang="en-GB" altLang="en-US" noProof="0"/>
              <a:t>Second level</a:t>
            </a:r>
          </a:p>
          <a:p>
            <a:pPr lvl="2"/>
            <a:r>
              <a:rPr lang="en-GB" altLang="en-US" noProof="0"/>
              <a:t>Third level</a:t>
            </a:r>
          </a:p>
          <a:p>
            <a:pPr lvl="3"/>
            <a:r>
              <a:rPr lang="en-GB" altLang="en-US" noProof="0"/>
              <a:t>Fourth level</a:t>
            </a:r>
          </a:p>
          <a:p>
            <a:pPr lvl="4"/>
            <a:r>
              <a:rPr lang="en-GB" altLang="en-US" noProof="0"/>
              <a:t>Fifth level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b="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8EEEF6CB-C50F-488A-99E7-79215D4B1CC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289866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fld id="{904BF29D-FD31-4101-A04D-CB41AFBEDE45}" type="slidenum">
              <a:rPr lang="en-GB" altLang="en-US" sz="1200" b="0">
                <a:solidFill>
                  <a:schemeClr val="tx1"/>
                </a:solidFill>
              </a:rPr>
              <a:pPr/>
              <a:t>2</a:t>
            </a:fld>
            <a:endParaRPr lang="en-GB" altLang="en-US" sz="1200" b="0">
              <a:solidFill>
                <a:schemeClr val="tx1"/>
              </a:solidFill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427098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1" descr="stuf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2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0"/>
          <p:cNvSpPr>
            <a:spLocks noChangeArrowheads="1"/>
          </p:cNvSpPr>
          <p:nvPr userDrawn="1"/>
        </p:nvSpPr>
        <p:spPr bwMode="auto">
          <a:xfrm>
            <a:off x="0" y="6613525"/>
            <a:ext cx="9144000" cy="244475"/>
          </a:xfrm>
          <a:prstGeom prst="rect">
            <a:avLst/>
          </a:prstGeom>
          <a:solidFill>
            <a:srgbClr val="0033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/>
              <a:t>www.company.com</a:t>
            </a:r>
            <a:endParaRPr lang="fr-FR" altLang="en-US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3429000" y="5029200"/>
            <a:ext cx="5715000" cy="6096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 marL="0" indent="0" algn="ctr"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/>
              <a:t>Click to edit Master subtitle style</a:t>
            </a: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3429000" y="3581400"/>
            <a:ext cx="5715000" cy="1470025"/>
          </a:xfrm>
          <a:solidFill>
            <a:schemeClr val="bg1"/>
          </a:solidFill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1440" anchor="t"/>
          <a:lstStyle>
            <a:lvl1pPr algn="ctr">
              <a:spcBef>
                <a:spcPct val="20000"/>
              </a:spcBef>
              <a:defRPr sz="4000" b="1">
                <a:solidFill>
                  <a:srgbClr val="FCAB1A"/>
                </a:solidFill>
                <a:latin typeface="Verdana" panose="020B0604030504040204" pitchFamily="34" charset="0"/>
              </a:defRPr>
            </a:lvl1pPr>
          </a:lstStyle>
          <a:p>
            <a:pPr lvl="0"/>
            <a:r>
              <a:rPr lang="en-US" alt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851106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75530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5200" y="1400175"/>
            <a:ext cx="1828800" cy="47720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28800" y="1400175"/>
            <a:ext cx="5334000" cy="47720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51924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1400175"/>
            <a:ext cx="7315200" cy="581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828800" y="2133600"/>
            <a:ext cx="7162800" cy="4038600"/>
          </a:xfrm>
        </p:spPr>
        <p:txBody>
          <a:bodyPr/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4949304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1400175"/>
            <a:ext cx="7315200" cy="581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828800" y="2133600"/>
            <a:ext cx="3505200" cy="4038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86400" y="2133600"/>
            <a:ext cx="3505200" cy="4038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3321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8370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27238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0" y="2133600"/>
            <a:ext cx="3505200" cy="4038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86400" y="2133600"/>
            <a:ext cx="3505200" cy="4038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1056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3595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675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5118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41203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27241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0" descr="stuff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2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3"/>
          <p:cNvSpPr>
            <a:spLocks noChangeArrowheads="1"/>
          </p:cNvSpPr>
          <p:nvPr userDrawn="1"/>
        </p:nvSpPr>
        <p:spPr bwMode="auto">
          <a:xfrm>
            <a:off x="1295400" y="1752600"/>
            <a:ext cx="7848600" cy="35052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/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828800" y="1400175"/>
            <a:ext cx="7315200" cy="581025"/>
          </a:xfrm>
          <a:prstGeom prst="rect">
            <a:avLst/>
          </a:prstGeom>
          <a:solidFill>
            <a:srgbClr val="0033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800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828800" y="2133600"/>
            <a:ext cx="71628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/>
              <a:t>Click to edit Master text styles</a:t>
            </a:r>
          </a:p>
          <a:p>
            <a:pPr lvl="1"/>
            <a:r>
              <a:rPr lang="fr-FR" altLang="en-US"/>
              <a:t>Second level</a:t>
            </a:r>
          </a:p>
          <a:p>
            <a:pPr lvl="2"/>
            <a:r>
              <a:rPr lang="fr-FR" altLang="en-US"/>
              <a:t>Third level</a:t>
            </a:r>
          </a:p>
          <a:p>
            <a:pPr lvl="3"/>
            <a:r>
              <a:rPr lang="fr-FR" altLang="en-US"/>
              <a:t>Fourth level</a:t>
            </a:r>
          </a:p>
          <a:p>
            <a:pPr lvl="4"/>
            <a:r>
              <a:rPr lang="fr-FR" altLang="en-US"/>
              <a:t>Fifth level</a:t>
            </a:r>
          </a:p>
        </p:txBody>
      </p:sp>
      <p:sp>
        <p:nvSpPr>
          <p:cNvPr id="1030" name="Rectangle 19"/>
          <p:cNvSpPr>
            <a:spLocks noChangeArrowheads="1"/>
          </p:cNvSpPr>
          <p:nvPr userDrawn="1"/>
        </p:nvSpPr>
        <p:spPr bwMode="auto">
          <a:xfrm>
            <a:off x="0" y="6613525"/>
            <a:ext cx="9144000" cy="244475"/>
          </a:xfrm>
          <a:prstGeom prst="rect">
            <a:avLst/>
          </a:prstGeom>
          <a:solidFill>
            <a:srgbClr val="0033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/>
              <a:t>www.company.com</a:t>
            </a:r>
            <a:endParaRPr lang="fr-FR" altLang="en-US"/>
          </a:p>
        </p:txBody>
      </p:sp>
      <p:sp>
        <p:nvSpPr>
          <p:cNvPr id="1031" name="Oval 23"/>
          <p:cNvSpPr>
            <a:spLocks noChangeArrowheads="1"/>
          </p:cNvSpPr>
          <p:nvPr userDrawn="1"/>
        </p:nvSpPr>
        <p:spPr bwMode="auto">
          <a:xfrm>
            <a:off x="1433513" y="6159500"/>
            <a:ext cx="65087" cy="65088"/>
          </a:xfrm>
          <a:prstGeom prst="ellipse">
            <a:avLst/>
          </a:prstGeom>
          <a:solidFill>
            <a:srgbClr val="BDD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/>
          </a:p>
        </p:txBody>
      </p:sp>
      <p:sp>
        <p:nvSpPr>
          <p:cNvPr id="1032" name="Oval 24"/>
          <p:cNvSpPr>
            <a:spLocks noChangeArrowheads="1"/>
          </p:cNvSpPr>
          <p:nvPr userDrawn="1"/>
        </p:nvSpPr>
        <p:spPr bwMode="auto">
          <a:xfrm>
            <a:off x="2193925" y="6159500"/>
            <a:ext cx="65088" cy="65088"/>
          </a:xfrm>
          <a:prstGeom prst="ellipse">
            <a:avLst/>
          </a:prstGeom>
          <a:solidFill>
            <a:srgbClr val="BDD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/>
          </a:p>
        </p:txBody>
      </p:sp>
      <p:sp>
        <p:nvSpPr>
          <p:cNvPr id="1033" name="Oval 25"/>
          <p:cNvSpPr>
            <a:spLocks noChangeArrowheads="1"/>
          </p:cNvSpPr>
          <p:nvPr userDrawn="1"/>
        </p:nvSpPr>
        <p:spPr bwMode="auto">
          <a:xfrm>
            <a:off x="2954338" y="6159500"/>
            <a:ext cx="65087" cy="65088"/>
          </a:xfrm>
          <a:prstGeom prst="ellipse">
            <a:avLst/>
          </a:prstGeom>
          <a:solidFill>
            <a:srgbClr val="BDD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/>
          </a:p>
        </p:txBody>
      </p:sp>
      <p:sp>
        <p:nvSpPr>
          <p:cNvPr id="1034" name="Oval 26"/>
          <p:cNvSpPr>
            <a:spLocks noChangeArrowheads="1"/>
          </p:cNvSpPr>
          <p:nvPr userDrawn="1"/>
        </p:nvSpPr>
        <p:spPr bwMode="auto">
          <a:xfrm>
            <a:off x="3714750" y="6159500"/>
            <a:ext cx="65088" cy="65088"/>
          </a:xfrm>
          <a:prstGeom prst="ellipse">
            <a:avLst/>
          </a:prstGeom>
          <a:solidFill>
            <a:srgbClr val="BDD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/>
          </a:p>
        </p:txBody>
      </p:sp>
      <p:sp>
        <p:nvSpPr>
          <p:cNvPr id="1035" name="Oval 27"/>
          <p:cNvSpPr>
            <a:spLocks noChangeArrowheads="1"/>
          </p:cNvSpPr>
          <p:nvPr userDrawn="1"/>
        </p:nvSpPr>
        <p:spPr bwMode="auto">
          <a:xfrm>
            <a:off x="4475163" y="6159500"/>
            <a:ext cx="65087" cy="65088"/>
          </a:xfrm>
          <a:prstGeom prst="ellipse">
            <a:avLst/>
          </a:prstGeom>
          <a:solidFill>
            <a:srgbClr val="BDD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/>
          </a:p>
        </p:txBody>
      </p:sp>
      <p:sp>
        <p:nvSpPr>
          <p:cNvPr id="1036" name="Oval 28"/>
          <p:cNvSpPr>
            <a:spLocks noChangeArrowheads="1"/>
          </p:cNvSpPr>
          <p:nvPr userDrawn="1"/>
        </p:nvSpPr>
        <p:spPr bwMode="auto">
          <a:xfrm>
            <a:off x="5237163" y="6159500"/>
            <a:ext cx="65087" cy="65088"/>
          </a:xfrm>
          <a:prstGeom prst="ellipse">
            <a:avLst/>
          </a:prstGeom>
          <a:solidFill>
            <a:srgbClr val="BDD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/>
          </a:p>
        </p:txBody>
      </p:sp>
      <p:sp>
        <p:nvSpPr>
          <p:cNvPr id="1037" name="Oval 29"/>
          <p:cNvSpPr>
            <a:spLocks noChangeArrowheads="1"/>
          </p:cNvSpPr>
          <p:nvPr userDrawn="1"/>
        </p:nvSpPr>
        <p:spPr bwMode="auto">
          <a:xfrm>
            <a:off x="5997575" y="6159500"/>
            <a:ext cx="65088" cy="65088"/>
          </a:xfrm>
          <a:prstGeom prst="ellipse">
            <a:avLst/>
          </a:prstGeom>
          <a:solidFill>
            <a:srgbClr val="BDD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/>
          </a:p>
        </p:txBody>
      </p:sp>
      <p:sp>
        <p:nvSpPr>
          <p:cNvPr id="1038" name="Oval 30"/>
          <p:cNvSpPr>
            <a:spLocks noChangeArrowheads="1"/>
          </p:cNvSpPr>
          <p:nvPr userDrawn="1"/>
        </p:nvSpPr>
        <p:spPr bwMode="auto">
          <a:xfrm>
            <a:off x="6757988" y="6159500"/>
            <a:ext cx="65087" cy="65088"/>
          </a:xfrm>
          <a:prstGeom prst="ellipse">
            <a:avLst/>
          </a:prstGeom>
          <a:solidFill>
            <a:srgbClr val="BDD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/>
          </a:p>
        </p:txBody>
      </p:sp>
      <p:sp>
        <p:nvSpPr>
          <p:cNvPr id="1039" name="Oval 31"/>
          <p:cNvSpPr>
            <a:spLocks noChangeArrowheads="1"/>
          </p:cNvSpPr>
          <p:nvPr userDrawn="1"/>
        </p:nvSpPr>
        <p:spPr bwMode="auto">
          <a:xfrm>
            <a:off x="7518400" y="6159500"/>
            <a:ext cx="65088" cy="65088"/>
          </a:xfrm>
          <a:prstGeom prst="ellipse">
            <a:avLst/>
          </a:prstGeom>
          <a:solidFill>
            <a:srgbClr val="BDD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/>
          </a:p>
        </p:txBody>
      </p:sp>
      <p:sp>
        <p:nvSpPr>
          <p:cNvPr id="1040" name="Oval 32"/>
          <p:cNvSpPr>
            <a:spLocks noChangeArrowheads="1"/>
          </p:cNvSpPr>
          <p:nvPr userDrawn="1"/>
        </p:nvSpPr>
        <p:spPr bwMode="auto">
          <a:xfrm>
            <a:off x="8280400" y="6159500"/>
            <a:ext cx="65088" cy="65088"/>
          </a:xfrm>
          <a:prstGeom prst="ellipse">
            <a:avLst/>
          </a:prstGeom>
          <a:solidFill>
            <a:srgbClr val="BDD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 algn="r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B4CCE2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B4CCE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B4CCE2"/>
        </a:buClr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B4CCE2"/>
        </a:buClr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B4CCE2"/>
        </a:buClr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بسم الله الرحمن الرحی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376" y="1524000"/>
            <a:ext cx="762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72774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ECFACA0-772C-4EC7-B6F0-B666ACA4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5228" y="1269546"/>
            <a:ext cx="7315200" cy="581025"/>
          </a:xfrm>
        </p:spPr>
        <p:txBody>
          <a:bodyPr/>
          <a:lstStyle/>
          <a:p>
            <a:pPr algn="ctr"/>
            <a:r>
              <a:rPr lang="en-US" sz="4000" b="1" dirty="0"/>
              <a:t>ADA    2022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29656D6-FB42-45FE-A9F5-7226F0C72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4056" y="2988130"/>
            <a:ext cx="7917543" cy="4038600"/>
          </a:xfrm>
        </p:spPr>
        <p:txBody>
          <a:bodyPr/>
          <a:lstStyle/>
          <a:p>
            <a:pPr algn="l"/>
            <a:r>
              <a:rPr lang="en-US" b="0" i="0" u="none" strike="noStrike" baseline="0" dirty="0">
                <a:solidFill>
                  <a:srgbClr val="000000"/>
                </a:solidFill>
                <a:latin typeface="Arial Rounded MT Bold" panose="020F0704030504030204" pitchFamily="34" charset="0"/>
              </a:rPr>
              <a:t>In patients with type 2 diabetes and chronic kidney disease, consider use of sodium–glucose cotransporter 2 inhibitors additionally for cardiovascular risk reduction when estimated glomerular filtration rate and urinary albumin creatinine are  </a:t>
            </a:r>
            <a:r>
              <a:rPr lang="en-US" sz="2800" b="1" dirty="0">
                <a:solidFill>
                  <a:srgbClr val="FF0000"/>
                </a:solidFill>
                <a:latin typeface="Arial Rounded MT Bold" panose="020F0704030504030204" pitchFamily="34" charset="0"/>
              </a:rPr>
              <a:t>≥ </a:t>
            </a:r>
            <a:r>
              <a:rPr lang="en-US" sz="2800" b="1" i="0" u="none" strike="noStrike" baseline="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25 </a:t>
            </a:r>
            <a:r>
              <a:rPr lang="en-US" b="0" i="0" u="none" strike="noStrike" baseline="0" dirty="0">
                <a:solidFill>
                  <a:srgbClr val="000000"/>
                </a:solidFill>
                <a:latin typeface="Arial Rounded MT Bold" panose="020F0704030504030204" pitchFamily="34" charset="0"/>
              </a:rPr>
              <a:t>mL/min/1.73 m2  or  </a:t>
            </a:r>
            <a:r>
              <a:rPr lang="en-US" sz="2800" b="1" dirty="0">
                <a:solidFill>
                  <a:srgbClr val="FF0000"/>
                </a:solidFill>
                <a:latin typeface="Arial Rounded MT Bold" panose="020F0704030504030204" pitchFamily="34" charset="0"/>
              </a:rPr>
              <a:t>≥ </a:t>
            </a:r>
            <a:r>
              <a:rPr lang="en-US" sz="2800" b="1" i="0" u="none" strike="noStrike" baseline="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300 </a:t>
            </a:r>
            <a:r>
              <a:rPr lang="en-US" b="0" i="0" u="none" strike="noStrike" baseline="0" dirty="0">
                <a:solidFill>
                  <a:srgbClr val="000000"/>
                </a:solidFill>
                <a:latin typeface="Arial Rounded MT Bold" panose="020F0704030504030204" pitchFamily="34" charset="0"/>
              </a:rPr>
              <a:t>mg/ g, respectively  (Fig. 9.3).    (</a:t>
            </a:r>
            <a:r>
              <a:rPr lang="en-US" sz="1800" b="0" i="0" u="none" strike="noStrike" baseline="0" dirty="0">
                <a:solidFill>
                  <a:srgbClr val="000073"/>
                </a:solidFill>
                <a:latin typeface="AdvOT8eb9eec2.B"/>
              </a:rPr>
              <a:t>A)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00041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00050"/>
            <a:ext cx="7315200" cy="581025"/>
          </a:xfrm>
        </p:spPr>
        <p:txBody>
          <a:bodyPr/>
          <a:lstStyle/>
          <a:p>
            <a:r>
              <a:rPr lang="en-US" sz="4000" b="1" dirty="0"/>
              <a:t>ADA 2022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8213" y="2043113"/>
            <a:ext cx="8205787" cy="4814887"/>
          </a:xfrm>
        </p:spPr>
        <p:txBody>
          <a:bodyPr/>
          <a:lstStyle/>
          <a:p>
            <a:pPr marL="0" lvl="0" indent="0" defTabSz="457200" eaLnBrk="1" fontAlgn="auto" hangingPunct="1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sz="1800" dirty="0">
                <a:solidFill>
                  <a:srgbClr val="A6192E"/>
                </a:solidFill>
                <a:latin typeface="Arial Black" panose="020B0A04020102020204" pitchFamily="34" charset="0"/>
              </a:rPr>
              <a:t>11.4</a:t>
            </a:r>
            <a:r>
              <a:rPr lang="en-US" sz="1800" dirty="0">
                <a:solidFill>
                  <a:srgbClr val="000000"/>
                </a:solidFill>
                <a:latin typeface="Arial Black" panose="020B0A04020102020204" pitchFamily="34" charset="0"/>
              </a:rPr>
              <a:t> 	Optimize blood pressure control to reduce the risk or slow the progression 	of chronic kidney disease. </a:t>
            </a:r>
            <a:r>
              <a:rPr lang="en-US" sz="1800" dirty="0">
                <a:solidFill>
                  <a:srgbClr val="A6192E"/>
                </a:solidFill>
                <a:latin typeface="Arial Black" panose="020B0A04020102020204" pitchFamily="34" charset="0"/>
              </a:rPr>
              <a:t>A</a:t>
            </a:r>
          </a:p>
          <a:p>
            <a:pPr marL="0" lvl="0" indent="0" defTabSz="457200" eaLnBrk="1" fontAlgn="auto" hangingPunct="1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en-US" sz="1800" dirty="0">
              <a:solidFill>
                <a:srgbClr val="A6192E"/>
              </a:solidFill>
              <a:latin typeface="Arial Black" panose="020B0A04020102020204" pitchFamily="34" charset="0"/>
            </a:endParaRPr>
          </a:p>
          <a:p>
            <a:pPr marL="0" lvl="0" indent="0" defTabSz="457200" eaLnBrk="1" fontAlgn="auto" hangingPunct="1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sz="1800" dirty="0">
                <a:solidFill>
                  <a:srgbClr val="A6192E"/>
                </a:solidFill>
                <a:latin typeface="Arial Black" panose="020B0A04020102020204" pitchFamily="34" charset="0"/>
              </a:rPr>
              <a:t>11.5</a:t>
            </a:r>
            <a:r>
              <a:rPr lang="en-US" sz="1800" dirty="0">
                <a:solidFill>
                  <a:srgbClr val="000000"/>
                </a:solidFill>
                <a:latin typeface="Arial Black" panose="020B0A04020102020204" pitchFamily="34" charset="0"/>
              </a:rPr>
              <a:t> 	Do not discontinue renin-angiotensin system blockade for minor increases in serum creatinine (&lt;30%) in the absence of volume depletion. </a:t>
            </a:r>
            <a:r>
              <a:rPr lang="en-US" sz="1800" dirty="0">
                <a:solidFill>
                  <a:srgbClr val="A6192E"/>
                </a:solidFill>
                <a:latin typeface="Arial Black" panose="020B0A04020102020204" pitchFamily="34" charset="0"/>
              </a:rPr>
              <a:t>B </a:t>
            </a:r>
          </a:p>
          <a:p>
            <a:pPr marL="0" lvl="0" indent="0" defTabSz="457200" eaLnBrk="1" fontAlgn="auto" hangingPunct="1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en-US" sz="1800" dirty="0">
              <a:solidFill>
                <a:srgbClr val="A6192E"/>
              </a:solidFill>
              <a:latin typeface="Arial Black" panose="020B0A04020102020204" pitchFamily="34" charset="0"/>
            </a:endParaRPr>
          </a:p>
          <a:p>
            <a:pPr marL="0" lvl="0" indent="0" defTabSz="457200" eaLnBrk="1" fontAlgn="auto" hangingPunct="1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sz="1800" dirty="0">
                <a:solidFill>
                  <a:srgbClr val="A6192E"/>
                </a:solidFill>
                <a:latin typeface="Arial Black" panose="020B0A04020102020204" pitchFamily="34" charset="0"/>
              </a:rPr>
              <a:t>11.6</a:t>
            </a:r>
            <a:r>
              <a:rPr lang="en-US" sz="1800" dirty="0">
                <a:solidFill>
                  <a:srgbClr val="000000"/>
                </a:solidFill>
                <a:latin typeface="Arial Black" panose="020B0A04020102020204" pitchFamily="34" charset="0"/>
              </a:rPr>
              <a:t> 	For people with non-dialysis dependent chronic kidney disease, dietary protein intake should be # </a:t>
            </a:r>
            <a:r>
              <a:rPr lang="en-US" b="1" i="1" u="sng" dirty="0">
                <a:solidFill>
                  <a:srgbClr val="7030A0"/>
                </a:solidFill>
                <a:latin typeface="Arial Black" panose="020B0A04020102020204" pitchFamily="34" charset="0"/>
              </a:rPr>
              <a:t>0.8 g/kg </a:t>
            </a:r>
            <a:r>
              <a:rPr lang="en-US" sz="1800" dirty="0">
                <a:solidFill>
                  <a:srgbClr val="000000"/>
                </a:solidFill>
                <a:latin typeface="Arial Black" panose="020B0A04020102020204" pitchFamily="34" charset="0"/>
              </a:rPr>
              <a:t>body weight per day (the recommended daily allowance). </a:t>
            </a:r>
            <a:r>
              <a:rPr lang="en-US" sz="1800" dirty="0">
                <a:solidFill>
                  <a:srgbClr val="A6192E"/>
                </a:solidFill>
                <a:latin typeface="Arial Black" panose="020B0A04020102020204" pitchFamily="34" charset="0"/>
              </a:rPr>
              <a:t>A</a:t>
            </a:r>
            <a:r>
              <a:rPr lang="en-US" sz="1800" dirty="0">
                <a:solidFill>
                  <a:srgbClr val="000000"/>
                </a:solidFill>
                <a:latin typeface="Arial Black" panose="020B0A04020102020204" pitchFamily="34" charset="0"/>
              </a:rPr>
              <a:t> </a:t>
            </a:r>
          </a:p>
          <a:p>
            <a:pPr marL="0" lvl="0" indent="0" defTabSz="457200" eaLnBrk="1" fontAlgn="auto" hangingPunct="1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en-US" sz="1800" dirty="0">
              <a:solidFill>
                <a:srgbClr val="000000"/>
              </a:solidFill>
              <a:latin typeface="Arial Black" panose="020B0A04020102020204" pitchFamily="34" charset="0"/>
            </a:endParaRPr>
          </a:p>
          <a:p>
            <a:pPr marL="0" lvl="0" indent="0" defTabSz="457200" eaLnBrk="1" fontAlgn="auto" hangingPunct="1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en-US" sz="1800" dirty="0">
              <a:solidFill>
                <a:srgbClr val="000000"/>
              </a:solidFill>
              <a:latin typeface="Arial Black" panose="020B0A04020102020204" pitchFamily="34" charset="0"/>
            </a:endParaRPr>
          </a:p>
          <a:p>
            <a:pPr marL="0" lvl="0" indent="0" defTabSz="457200" eaLnBrk="1" fontAlgn="auto" hangingPunct="1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sz="2000" dirty="0">
                <a:solidFill>
                  <a:srgbClr val="000000"/>
                </a:solidFill>
                <a:latin typeface="Arial Black" panose="020B0A04020102020204" pitchFamily="34" charset="0"/>
              </a:rPr>
              <a:t>☻For patients on dialysis, higher levels of dietary protein intake should be considered, since malnutrition is a major problem in some dialysis patients. </a:t>
            </a:r>
            <a:r>
              <a:rPr lang="en-US" sz="1800" dirty="0">
                <a:solidFill>
                  <a:srgbClr val="A6192E"/>
                </a:solidFill>
                <a:latin typeface="Arial Black" panose="020B0A04020102020204" pitchFamily="34" charset="0"/>
              </a:rPr>
              <a:t>B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26371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428625"/>
            <a:ext cx="7315200" cy="581025"/>
          </a:xfrm>
        </p:spPr>
        <p:txBody>
          <a:bodyPr/>
          <a:lstStyle/>
          <a:p>
            <a:r>
              <a:rPr lang="en-US" sz="4400" b="1" dirty="0"/>
              <a:t>ADA 2022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4425" y="1471613"/>
            <a:ext cx="7877175" cy="5086350"/>
          </a:xfrm>
        </p:spPr>
        <p:txBody>
          <a:bodyPr/>
          <a:lstStyle/>
          <a:p>
            <a:pPr marL="0" lvl="0" indent="0" defTabSz="457200" eaLnBrk="1" fontAlgn="auto" hangingPunct="1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sz="2000" dirty="0">
                <a:solidFill>
                  <a:srgbClr val="A6192E"/>
                </a:solidFill>
                <a:latin typeface="Arial Black" panose="020B0A04020102020204" pitchFamily="34" charset="0"/>
              </a:rPr>
              <a:t>11.9</a:t>
            </a:r>
            <a:r>
              <a:rPr lang="en-US" sz="2000" dirty="0">
                <a:solidFill>
                  <a:srgbClr val="000000"/>
                </a:solidFill>
                <a:latin typeface="Arial Black" panose="020B0A04020102020204" pitchFamily="34" charset="0"/>
              </a:rPr>
              <a:t> An ACE inhibitor or an angiotensin receptor blocker is not recommended 	for the primary prevention of chronic kidney disease in patients with diabetes who have normal blood pressure, normal urinary albumin-to- creatinine ratio (&lt;30 mg/g Cr), and normal estimated glomerular filtration rate. </a:t>
            </a:r>
            <a:r>
              <a:rPr lang="en-US" sz="2000" dirty="0">
                <a:solidFill>
                  <a:srgbClr val="A6192E"/>
                </a:solidFill>
                <a:latin typeface="Arial Black" panose="020B0A04020102020204" pitchFamily="34" charset="0"/>
              </a:rPr>
              <a:t>A </a:t>
            </a:r>
          </a:p>
          <a:p>
            <a:pPr marL="0" lvl="0" indent="0" defTabSz="457200" eaLnBrk="1" fontAlgn="auto" hangingPunct="1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en-US" sz="2000" dirty="0">
              <a:solidFill>
                <a:srgbClr val="A6192E"/>
              </a:solidFill>
              <a:latin typeface="Arial Black" panose="020B0A04020102020204" pitchFamily="34" charset="0"/>
            </a:endParaRPr>
          </a:p>
          <a:p>
            <a:pPr marL="0" lvl="0" indent="0" defTabSz="457200" eaLnBrk="1" fontAlgn="auto" hangingPunct="1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sz="2000" dirty="0">
                <a:solidFill>
                  <a:srgbClr val="A6192E"/>
                </a:solidFill>
                <a:latin typeface="Arial Black" panose="020B0A04020102020204" pitchFamily="34" charset="0"/>
              </a:rPr>
              <a:t>11.10</a:t>
            </a:r>
            <a:r>
              <a:rPr lang="en-US" sz="2000" dirty="0">
                <a:solidFill>
                  <a:srgbClr val="000000"/>
                </a:solidFill>
                <a:latin typeface="Arial Black" panose="020B0A04020102020204" pitchFamily="34" charset="0"/>
              </a:rPr>
              <a:t> 	Patients should be referred for evaluation by a nephrologist if they have an 	estimated glomerular filtration rate &lt;30 mL/min/1.73 m</a:t>
            </a:r>
            <a:r>
              <a:rPr lang="en-US" sz="900" dirty="0">
                <a:solidFill>
                  <a:srgbClr val="000000"/>
                </a:solidFill>
                <a:latin typeface="Arial Black" panose="020B0A04020102020204" pitchFamily="34" charset="0"/>
              </a:rPr>
              <a:t>2</a:t>
            </a:r>
            <a:r>
              <a:rPr lang="en-US" sz="2000" dirty="0">
                <a:solidFill>
                  <a:srgbClr val="000000"/>
                </a:solidFill>
                <a:latin typeface="Arial Black" panose="020B0A04020102020204" pitchFamily="34" charset="0"/>
              </a:rPr>
              <a:t>. </a:t>
            </a:r>
            <a:r>
              <a:rPr lang="en-US" sz="2000" dirty="0">
                <a:solidFill>
                  <a:srgbClr val="A6192E"/>
                </a:solidFill>
                <a:latin typeface="Arial Black" panose="020B0A04020102020204" pitchFamily="34" charset="0"/>
              </a:rPr>
              <a:t>A </a:t>
            </a:r>
          </a:p>
          <a:p>
            <a:pPr marL="0" lvl="0" indent="0" defTabSz="457200" eaLnBrk="1" fontAlgn="auto" hangingPunct="1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en-US" sz="2000" dirty="0">
              <a:solidFill>
                <a:srgbClr val="A6192E"/>
              </a:solidFill>
              <a:latin typeface="Arial Black" panose="020B0A04020102020204" pitchFamily="34" charset="0"/>
            </a:endParaRPr>
          </a:p>
          <a:p>
            <a:pPr marL="0" lvl="0" indent="0" defTabSz="457200" eaLnBrk="1" fontAlgn="auto" hangingPunct="1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sz="2000" dirty="0">
                <a:solidFill>
                  <a:srgbClr val="A6192E"/>
                </a:solidFill>
                <a:latin typeface="Arial Black" panose="020B0A04020102020204" pitchFamily="34" charset="0"/>
              </a:rPr>
              <a:t>11.11</a:t>
            </a:r>
            <a:r>
              <a:rPr lang="en-US" sz="2000" dirty="0">
                <a:solidFill>
                  <a:srgbClr val="000000"/>
                </a:solidFill>
                <a:latin typeface="Arial Black" panose="020B0A04020102020204" pitchFamily="34" charset="0"/>
              </a:rPr>
              <a:t> 	Promptly refer to a physician experienced in the care of kidney disease for uncertainty about the etiology of kidney disease, difficult management issues, and rapidly progressing kidney disease. </a:t>
            </a:r>
            <a:r>
              <a:rPr lang="en-US" sz="2000" dirty="0">
                <a:solidFill>
                  <a:srgbClr val="A6192E"/>
                </a:solidFill>
                <a:latin typeface="Arial Black" panose="020B0A04020102020204" pitchFamily="34" charset="0"/>
              </a:rPr>
              <a:t>A</a:t>
            </a:r>
            <a:endParaRPr lang="en-US" sz="28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30568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530235C-DF4F-4A56-8BFB-1E99783527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14" y="188685"/>
            <a:ext cx="9027886" cy="6683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9093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FE3C4D0-0C14-692C-0251-D41BC24B06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682171"/>
            <a:ext cx="8115300" cy="5776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0457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6909" y="1330036"/>
            <a:ext cx="7897091" cy="761999"/>
          </a:xfrm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 CHAPTER 1: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5746" y="2133599"/>
            <a:ext cx="8201890" cy="4038600"/>
          </a:xfrm>
        </p:spPr>
        <p:txBody>
          <a:bodyPr/>
          <a:lstStyle/>
          <a:p>
            <a:pPr marL="0" indent="0" algn="ctr">
              <a:buNone/>
            </a:pPr>
            <a:endParaRPr lang="en-US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US" sz="2800" b="1" dirty="0">
                <a:solidFill>
                  <a:schemeClr val="accent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ISSUES RELATED TO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RENAL</a:t>
            </a:r>
          </a:p>
          <a:p>
            <a:pPr marL="0" indent="0" algn="ctr">
              <a:buNone/>
            </a:pP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REPLACEMENT MODALITY SELECTION</a:t>
            </a:r>
          </a:p>
          <a:p>
            <a:pPr marL="0" indent="0" algn="ctr">
              <a:buNone/>
            </a:pP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sz="2800" b="1" dirty="0">
                <a:solidFill>
                  <a:schemeClr val="accent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PATIENTS WITH DIABETES AND </a:t>
            </a:r>
          </a:p>
          <a:p>
            <a:pPr marL="0" indent="0" algn="ctr">
              <a:buNone/>
            </a:pPr>
            <a:r>
              <a:rPr lang="en-US" sz="2800" b="1" dirty="0">
                <a:solidFill>
                  <a:schemeClr val="accent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END-STAGE RENAL DISEASE</a:t>
            </a:r>
            <a:endParaRPr lang="en-US" sz="3200" b="1" dirty="0">
              <a:solidFill>
                <a:schemeClr val="accent1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571466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-581025"/>
            <a:ext cx="7315200" cy="581025"/>
          </a:xfrm>
        </p:spPr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1" y="1773382"/>
            <a:ext cx="8368145" cy="4696691"/>
          </a:xfrm>
        </p:spPr>
        <p:txBody>
          <a:bodyPr/>
          <a:lstStyle/>
          <a:p>
            <a:pPr algn="ctr">
              <a:buFont typeface="Wingdings" panose="05000000000000000000" pitchFamily="2" charset="2"/>
              <a:buChar char="q"/>
            </a:pPr>
            <a:endParaRPr lang="en-US" sz="3200" b="1" dirty="0">
              <a:solidFill>
                <a:srgbClr val="0033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Font typeface="Wingdings" panose="05000000000000000000" pitchFamily="2" charset="2"/>
              <a:buChar char="q"/>
            </a:pPr>
            <a:r>
              <a:rPr lang="en-US" sz="3200" b="1" dirty="0">
                <a:solidFill>
                  <a:schemeClr val="accent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Should patients with diabetes and CKD </a:t>
            </a:r>
          </a:p>
          <a:p>
            <a:pPr marL="0" indent="0" algn="ctr">
              <a:buNone/>
            </a:pPr>
            <a:r>
              <a:rPr lang="en-US" sz="3200" b="1" dirty="0">
                <a:solidFill>
                  <a:schemeClr val="accent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stage 5 start with 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peritoneal dialysis </a:t>
            </a:r>
            <a:r>
              <a:rPr lang="en-US" sz="3200" b="1" dirty="0">
                <a:solidFill>
                  <a:schemeClr val="accent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</a:t>
            </a:r>
            <a:r>
              <a:rPr lang="en-US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0" indent="0" algn="ctr">
              <a:buNone/>
            </a:pP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hemodialysis</a:t>
            </a:r>
            <a:r>
              <a:rPr lang="en-US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dirty="0">
                <a:solidFill>
                  <a:schemeClr val="accent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 a first modality?</a:t>
            </a:r>
            <a:endParaRPr lang="en-US" sz="3200" dirty="0">
              <a:solidFill>
                <a:schemeClr val="accent1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9180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1709" y="817419"/>
            <a:ext cx="7592291" cy="734290"/>
          </a:xfrm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recommend: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2946" y="1745671"/>
            <a:ext cx="7675419" cy="4724401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>
                <a:solidFill>
                  <a:schemeClr val="accent1">
                    <a:lumMod val="10000"/>
                  </a:schemeClr>
                </a:solidFill>
              </a:rPr>
              <a:t>We recommend giving priority to the patient’s general status and preference in selecting renal replacement therapy as there is an </a:t>
            </a:r>
            <a:r>
              <a:rPr lang="en-US" sz="2800" b="1" dirty="0">
                <a:solidFill>
                  <a:schemeClr val="accent1">
                    <a:lumMod val="10000"/>
                  </a:schemeClr>
                </a:solidFill>
              </a:rPr>
              <a:t>absence</a:t>
            </a:r>
            <a:r>
              <a:rPr lang="en-US" sz="2800" dirty="0">
                <a:solidFill>
                  <a:schemeClr val="accent1">
                    <a:lumMod val="10000"/>
                  </a:schemeClr>
                </a:solidFill>
              </a:rPr>
              <a:t> of evidence of </a:t>
            </a:r>
            <a:r>
              <a:rPr lang="en-US" sz="2800" dirty="0">
                <a:solidFill>
                  <a:srgbClr val="FF0000"/>
                </a:solidFill>
              </a:rPr>
              <a:t>superiority of one modality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800" dirty="0">
                <a:solidFill>
                  <a:schemeClr val="accent1">
                    <a:lumMod val="10000"/>
                  </a:schemeClr>
                </a:solidFill>
              </a:rPr>
              <a:t>over another in patients with diabetes and CKD stage 5 (1C).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>
                <a:solidFill>
                  <a:schemeClr val="accent1">
                    <a:lumMod val="10000"/>
                  </a:schemeClr>
                </a:solidFill>
              </a:rPr>
              <a:t>We recommend providing patients with </a:t>
            </a:r>
            <a:r>
              <a:rPr lang="en-US" sz="2800" b="1" dirty="0">
                <a:solidFill>
                  <a:schemeClr val="accent1">
                    <a:lumMod val="10000"/>
                  </a:schemeClr>
                </a:solidFill>
              </a:rPr>
              <a:t>unbiased information</a:t>
            </a:r>
            <a:r>
              <a:rPr lang="en-US" sz="2800" dirty="0">
                <a:solidFill>
                  <a:schemeClr val="accent1">
                    <a:lumMod val="10000"/>
                  </a:schemeClr>
                </a:solidFill>
              </a:rPr>
              <a:t> about the </a:t>
            </a:r>
            <a:r>
              <a:rPr lang="en-US" sz="2800" b="1" dirty="0">
                <a:solidFill>
                  <a:schemeClr val="accent1">
                    <a:lumMod val="10000"/>
                  </a:schemeClr>
                </a:solidFill>
              </a:rPr>
              <a:t>different available </a:t>
            </a:r>
            <a:r>
              <a:rPr lang="en-US" sz="2800" dirty="0">
                <a:solidFill>
                  <a:schemeClr val="accent1">
                    <a:lumMod val="10000"/>
                  </a:schemeClr>
                </a:solidFill>
              </a:rPr>
              <a:t>treatment options (1A).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800" dirty="0">
              <a:solidFill>
                <a:schemeClr val="accent1">
                  <a:lumMod val="1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sz="28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0362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0255" y="-581025"/>
            <a:ext cx="7315200" cy="581025"/>
          </a:xfrm>
        </p:spPr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9309" y="2133600"/>
            <a:ext cx="7592291" cy="40386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 Should patients with diabetes and CKD </a:t>
            </a:r>
          </a:p>
          <a:p>
            <a:pPr marL="0" indent="0">
              <a:buNone/>
            </a:pPr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stage 5 start dialysis </a:t>
            </a:r>
            <a:r>
              <a:rPr lang="en-US" sz="2800" b="1" dirty="0">
                <a:solidFill>
                  <a:srgbClr val="FF0000"/>
                </a:solidFill>
              </a:rPr>
              <a:t>earlier</a:t>
            </a:r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, i.e. </a:t>
            </a:r>
            <a:r>
              <a:rPr lang="en-US" sz="2800" b="1" dirty="0">
                <a:solidFill>
                  <a:srgbClr val="FF0000"/>
                </a:solidFill>
              </a:rPr>
              <a:t>before</a:t>
            </a:r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</a:p>
          <a:p>
            <a:pPr marL="0" indent="0">
              <a:buNone/>
            </a:pPr>
            <a:r>
              <a:rPr lang="en-US" sz="2800" b="1" dirty="0">
                <a:solidFill>
                  <a:srgbClr val="FF0000"/>
                </a:solidFill>
              </a:rPr>
              <a:t>becoming symptomatic</a:t>
            </a:r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, than patients</a:t>
            </a:r>
          </a:p>
          <a:p>
            <a:pPr marL="0" indent="0">
              <a:buNone/>
            </a:pPr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without diabetes?</a:t>
            </a:r>
          </a:p>
        </p:txBody>
      </p:sp>
    </p:spTree>
    <p:extLst>
      <p:ext uri="{BB962C8B-B14F-4D97-AF65-F5344CB8AC3E}">
        <p14:creationId xmlns:p14="http://schemas.microsoft.com/office/powerpoint/2010/main" val="8272715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1400175"/>
            <a:ext cx="7315200" cy="733425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/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recommend:</a:t>
            </a:r>
            <a:r>
              <a:rPr lang="en-US" dirty="0">
                <a:solidFill>
                  <a:srgbClr val="FF0000"/>
                </a:solidFill>
              </a:rPr>
              <a:t/>
            </a:r>
            <a:br>
              <a:rPr lang="en-US" dirty="0">
                <a:solidFill>
                  <a:srgbClr val="FF0000"/>
                </a:solidFill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1818" y="2133600"/>
            <a:ext cx="7259781" cy="4038600"/>
          </a:xfrm>
        </p:spPr>
        <p:txBody>
          <a:bodyPr/>
          <a:lstStyle/>
          <a:p>
            <a:endParaRPr lang="en-US" dirty="0"/>
          </a:p>
          <a:p>
            <a:pPr marL="0" indent="0">
              <a:buNone/>
            </a:pP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We recommend initiating dialysis in patients with diabetes on the </a:t>
            </a:r>
            <a:r>
              <a:rPr lang="en-US" sz="2800" b="1" dirty="0">
                <a:solidFill>
                  <a:srgbClr val="FF0000"/>
                </a:solidFill>
              </a:rPr>
              <a:t>same criteria 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as in patients without diabetes (1A).</a:t>
            </a:r>
          </a:p>
        </p:txBody>
      </p:sp>
    </p:spTree>
    <p:extLst>
      <p:ext uri="{BB962C8B-B14F-4D97-AF65-F5344CB8AC3E}">
        <p14:creationId xmlns:p14="http://schemas.microsoft.com/office/powerpoint/2010/main" val="1497823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872343" y="4194628"/>
            <a:ext cx="5943600" cy="2057400"/>
          </a:xfrm>
        </p:spPr>
        <p:txBody>
          <a:bodyPr/>
          <a:lstStyle/>
          <a:p>
            <a:pPr algn="ctr" eaLnBrk="1" hangingPunct="1"/>
            <a:r>
              <a:rPr lang="en-US" alt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Dr. Amir Reza </a:t>
            </a:r>
            <a:r>
              <a:rPr lang="en-US" altLang="en-US" sz="32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Goharian</a:t>
            </a:r>
            <a:endParaRPr lang="en-US" altLang="en-US" sz="32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endParaRPr lang="en-US" altLang="en-US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en-US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Endocrinologist </a:t>
            </a:r>
          </a:p>
          <a:p>
            <a:pPr algn="ctr" eaLnBrk="1" hangingPunct="1"/>
            <a:r>
              <a:rPr lang="en-US" altLang="en-US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26/3/1401</a:t>
            </a: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2"/>
            <a:ext cx="9085574" cy="3766782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Clinical Practice Guideline on management of patients  with diabetes and chronic kidney disease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b="1" dirty="0">
                <a:solidFill>
                  <a:srgbClr val="FF0000"/>
                </a:solidFill>
              </a:rPr>
              <a:t> stage 3b or higher (</a:t>
            </a:r>
            <a:r>
              <a:rPr lang="en-US" b="1" dirty="0" err="1">
                <a:solidFill>
                  <a:srgbClr val="FF0000"/>
                </a:solidFill>
              </a:rPr>
              <a:t>eGFR</a:t>
            </a:r>
            <a:r>
              <a:rPr lang="en-US" b="1" dirty="0">
                <a:solidFill>
                  <a:srgbClr val="FF0000"/>
                </a:solidFill>
              </a:rPr>
              <a:t> &lt;45 mL/min)</a:t>
            </a:r>
            <a:endParaRPr lang="en-US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-581025"/>
            <a:ext cx="7315200" cy="5810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1273" y="1870364"/>
            <a:ext cx="8160327" cy="4398818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sz="3200" b="1" dirty="0">
                <a:solidFill>
                  <a:schemeClr val="accent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patients with DM and CKD stage 5 should a 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native fistula</a:t>
            </a:r>
            <a:r>
              <a:rPr lang="en-US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graft or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tunnelled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catheter </a:t>
            </a:r>
            <a:r>
              <a:rPr lang="en-US" sz="3200" b="1" dirty="0">
                <a:solidFill>
                  <a:schemeClr val="accent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 preferred as initial access?</a:t>
            </a:r>
            <a:endParaRPr lang="en-US" sz="3200" dirty="0">
              <a:solidFill>
                <a:schemeClr val="accent1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6502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We recommend that reasonable effort be made to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avoid </a:t>
            </a:r>
            <a:r>
              <a:rPr lang="en-US" dirty="0" err="1">
                <a:solidFill>
                  <a:srgbClr val="FF0000"/>
                </a:solidFill>
              </a:rPr>
              <a:t>tunnelled</a:t>
            </a:r>
            <a:r>
              <a:rPr lang="en-US" dirty="0">
                <a:solidFill>
                  <a:srgbClr val="FF0000"/>
                </a:solidFill>
              </a:rPr>
              <a:t> catheters 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as primary access in patients with diabetes starting HD as renal replacement therapy (1C).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 We recommend that the </a:t>
            </a:r>
            <a:r>
              <a:rPr lang="en-US" b="1" dirty="0">
                <a:solidFill>
                  <a:schemeClr val="accent1">
                    <a:lumMod val="10000"/>
                  </a:schemeClr>
                </a:solidFill>
              </a:rPr>
              <a:t>advantages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, </a:t>
            </a:r>
            <a:r>
              <a:rPr lang="en-US" b="1" dirty="0">
                <a:solidFill>
                  <a:schemeClr val="accent1">
                    <a:lumMod val="10000"/>
                  </a:schemeClr>
                </a:solidFill>
              </a:rPr>
              <a:t>disadvantages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 and risks of each type of access be discussed with the patient.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We recommend</a:t>
            </a:r>
            <a:r>
              <a:rPr lang="en-US" dirty="0">
                <a:solidFill>
                  <a:srgbClr val="FF0000"/>
                </a:solidFill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41923702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3218" y="-581025"/>
            <a:ext cx="7315200" cy="581025"/>
          </a:xfrm>
        </p:spPr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3218" y="1496291"/>
            <a:ext cx="7225145" cy="5022273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sz="3200" b="1" dirty="0">
                <a:solidFill>
                  <a:schemeClr val="tx2">
                    <a:lumMod val="50000"/>
                  </a:schemeClr>
                </a:solidFill>
              </a:rPr>
              <a:t>Is there a benefit to undergoing </a:t>
            </a:r>
          </a:p>
          <a:p>
            <a:pPr marL="0" indent="0">
              <a:buNone/>
            </a:pPr>
            <a:r>
              <a:rPr lang="en-US" sz="3200" b="1" dirty="0">
                <a:solidFill>
                  <a:srgbClr val="FF0000"/>
                </a:solidFill>
              </a:rPr>
              <a:t>renal transplantation </a:t>
            </a:r>
            <a:r>
              <a:rPr lang="en-US" sz="3200" b="1" dirty="0">
                <a:solidFill>
                  <a:schemeClr val="tx2">
                    <a:lumMod val="50000"/>
                  </a:schemeClr>
                </a:solidFill>
              </a:rPr>
              <a:t>for patients </a:t>
            </a:r>
          </a:p>
          <a:p>
            <a:pPr marL="0" indent="0">
              <a:buNone/>
            </a:pPr>
            <a:r>
              <a:rPr lang="en-US" sz="3200" b="1" dirty="0">
                <a:solidFill>
                  <a:schemeClr val="tx2">
                    <a:lumMod val="50000"/>
                  </a:schemeClr>
                </a:solidFill>
              </a:rPr>
              <a:t>diabetes and CKD stage 5?</a:t>
            </a:r>
            <a:endParaRPr lang="en-US" sz="32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7898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recommend</a:t>
            </a:r>
            <a:r>
              <a:rPr lang="en-US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We recommend providing education on the </a:t>
            </a:r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different options 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of transplantation and their expected </a:t>
            </a:r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outcomes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 for patients with diabetes and CKD stage 4 or 5 who are deemed</a:t>
            </a:r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 suitable 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for transplantation  (1D).</a:t>
            </a:r>
          </a:p>
        </p:txBody>
      </p:sp>
    </p:spTree>
    <p:extLst>
      <p:ext uri="{BB962C8B-B14F-4D97-AF65-F5344CB8AC3E}">
        <p14:creationId xmlns:p14="http://schemas.microsoft.com/office/powerpoint/2010/main" val="21201609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1382" y="374074"/>
            <a:ext cx="7661564" cy="1205345"/>
          </a:xfrm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Statements only for patients with type 1 diabetes and CKD stage 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57746" y="1579418"/>
            <a:ext cx="7453745" cy="4613563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We suggest:</a:t>
            </a:r>
          </a:p>
          <a:p>
            <a:pPr marL="0" indent="0">
              <a:buNone/>
            </a:pP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living donation </a:t>
            </a:r>
            <a:r>
              <a:rPr lang="en-US" dirty="0">
                <a:solidFill>
                  <a:srgbClr val="FF0000"/>
                </a:solidFill>
              </a:rPr>
              <a:t>kidney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transplantation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 or </a:t>
            </a:r>
            <a:r>
              <a:rPr lang="en-US" dirty="0">
                <a:solidFill>
                  <a:srgbClr val="FF0000"/>
                </a:solidFill>
              </a:rPr>
              <a:t>simultaneous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pancreas kidney transplantation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 to improve survival of suitable patients (2C).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We suggest </a:t>
            </a:r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against:</a:t>
            </a:r>
          </a:p>
          <a:p>
            <a:pPr marL="0" indent="0">
              <a:buNone/>
            </a:pP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islet transplantation 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after kidney transplantation with the aim to improve survival (2C).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We suggest: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pancreas grafting 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to improve survival 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after kidney 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transplantation (2C).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65084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2509" y="180110"/>
            <a:ext cx="8478983" cy="5929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3117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8364" y="0"/>
            <a:ext cx="7523018" cy="1593271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/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b="1" dirty="0">
                <a:solidFill>
                  <a:srgbClr val="FF0000"/>
                </a:solidFill>
              </a:rPr>
              <a:t>Statements only for patients with type 2 diabetes and CKD stage 5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16182" y="1773380"/>
            <a:ext cx="7142018" cy="4336474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 We recommend </a:t>
            </a:r>
            <a:r>
              <a:rPr lang="en-US" sz="3200" b="1" dirty="0"/>
              <a:t>against</a:t>
            </a:r>
            <a:r>
              <a:rPr lang="en-US" sz="3200" dirty="0"/>
              <a:t> :</a:t>
            </a:r>
          </a:p>
          <a:p>
            <a:pPr marL="0" indent="0">
              <a:buNone/>
            </a:pPr>
            <a:r>
              <a:rPr lang="en-US" sz="2800" dirty="0">
                <a:solidFill>
                  <a:srgbClr val="FF0000"/>
                </a:solidFill>
              </a:rPr>
              <a:t>pancreas</a:t>
            </a:r>
            <a:r>
              <a:rPr lang="en-US" sz="2800" dirty="0"/>
              <a:t> or </a:t>
            </a:r>
            <a:r>
              <a:rPr lang="en-US" sz="2800" dirty="0">
                <a:solidFill>
                  <a:srgbClr val="FF0000"/>
                </a:solidFill>
              </a:rPr>
              <a:t>simultaneous</a:t>
            </a:r>
            <a:r>
              <a:rPr lang="en-US" sz="2800" dirty="0"/>
              <a:t> kidney pancreas transplantation (1D).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We recommend:</a:t>
            </a:r>
          </a:p>
          <a:p>
            <a:pPr marL="0" indent="0">
              <a:buNone/>
            </a:pPr>
            <a:r>
              <a:rPr lang="en-US" sz="2800" dirty="0"/>
              <a:t> </a:t>
            </a:r>
            <a:r>
              <a:rPr lang="en-US" sz="2800" dirty="0">
                <a:solidFill>
                  <a:srgbClr val="FF0000"/>
                </a:solidFill>
              </a:rPr>
              <a:t>Diabetes</a:t>
            </a:r>
            <a:r>
              <a:rPr lang="en-US" sz="2800" dirty="0"/>
              <a:t> in itself should</a:t>
            </a:r>
            <a:r>
              <a:rPr lang="en-US" sz="3200" b="1" dirty="0"/>
              <a:t> not</a:t>
            </a:r>
            <a:r>
              <a:rPr lang="en-US" sz="2800" dirty="0"/>
              <a:t> be considered a contraindication to kidney transplantation in patients who otherwise comply with inclusion and exclusion criteria for transplantation(1C).</a:t>
            </a:r>
          </a:p>
          <a:p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8626264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2355272"/>
            <a:ext cx="7162800" cy="3595255"/>
          </a:xfrm>
        </p:spPr>
        <p:txBody>
          <a:bodyPr/>
          <a:lstStyle/>
          <a:p>
            <a:pPr marL="0" indent="0" algn="ctr">
              <a:buNone/>
            </a:pPr>
            <a:r>
              <a:rPr lang="en-US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ISSUES RELATED TO 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GLYCAEMIC</a:t>
            </a:r>
            <a:r>
              <a:rPr lang="en-US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CONTROL </a:t>
            </a:r>
            <a:r>
              <a:rPr lang="en-US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PATIENTS WITH DIABETES AND CKD STAGE 3B OR HIGHER (</a:t>
            </a:r>
            <a:r>
              <a:rPr lang="en-US" sz="32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eGFR</a:t>
            </a:r>
            <a:r>
              <a:rPr lang="en-US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&lt;45 mL/min)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CHAPTER 2</a:t>
            </a:r>
          </a:p>
        </p:txBody>
      </p:sp>
    </p:spTree>
    <p:extLst>
      <p:ext uri="{BB962C8B-B14F-4D97-AF65-F5344CB8AC3E}">
        <p14:creationId xmlns:p14="http://schemas.microsoft.com/office/powerpoint/2010/main" val="13792515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6909" y="-581025"/>
            <a:ext cx="7315200" cy="581025"/>
          </a:xfrm>
        </p:spPr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8365" y="1427017"/>
            <a:ext cx="7994072" cy="4966855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sz="2800" dirty="0">
                <a:solidFill>
                  <a:schemeClr val="tx1">
                    <a:lumMod val="50000"/>
                  </a:schemeClr>
                </a:solidFill>
              </a:rPr>
              <a:t>Should we aim to </a:t>
            </a:r>
            <a:r>
              <a:rPr lang="en-US" sz="2800" dirty="0">
                <a:solidFill>
                  <a:srgbClr val="FF0000"/>
                </a:solidFill>
              </a:rPr>
              <a:t>lower HbA1C </a:t>
            </a:r>
            <a:r>
              <a:rPr lang="en-US" sz="2800" dirty="0">
                <a:solidFill>
                  <a:schemeClr val="tx1">
                    <a:lumMod val="50000"/>
                  </a:schemeClr>
                </a:solidFill>
              </a:rPr>
              <a:t>by tighter glycemic control in patients with diabetes and CKD stage 3b or higher (</a:t>
            </a:r>
            <a:r>
              <a:rPr lang="en-US" sz="2800" dirty="0" err="1">
                <a:solidFill>
                  <a:schemeClr val="tx1">
                    <a:lumMod val="50000"/>
                  </a:schemeClr>
                </a:solidFill>
              </a:rPr>
              <a:t>eGFR</a:t>
            </a:r>
            <a:r>
              <a:rPr lang="en-US" sz="2800" dirty="0">
                <a:solidFill>
                  <a:schemeClr val="tx1">
                    <a:lumMod val="50000"/>
                  </a:schemeClr>
                </a:solidFill>
              </a:rPr>
              <a:t> &lt;45 mL/min? </a:t>
            </a:r>
          </a:p>
          <a:p>
            <a:pPr marL="514350" indent="-514350">
              <a:buFont typeface="+mj-lt"/>
              <a:buAutoNum type="alphaUcPeriod"/>
            </a:pPr>
            <a:endParaRPr lang="en-US" sz="2800" dirty="0"/>
          </a:p>
          <a:p>
            <a:pPr marL="514350" indent="-514350">
              <a:buFont typeface="+mj-lt"/>
              <a:buAutoNum type="alphaUcPeriod"/>
            </a:pPr>
            <a:r>
              <a:rPr lang="en-US" sz="2800" dirty="0">
                <a:solidFill>
                  <a:schemeClr val="tx1">
                    <a:lumMod val="50000"/>
                  </a:schemeClr>
                </a:solidFill>
              </a:rPr>
              <a:t>Is an </a:t>
            </a:r>
            <a:r>
              <a:rPr lang="en-US" sz="2800" dirty="0">
                <a:solidFill>
                  <a:srgbClr val="FF0000"/>
                </a:solidFill>
              </a:rPr>
              <a:t>aggressive treatment </a:t>
            </a:r>
            <a:r>
              <a:rPr lang="en-US" sz="2800" b="1" dirty="0">
                <a:solidFill>
                  <a:schemeClr val="tx1">
                    <a:lumMod val="50000"/>
                  </a:schemeClr>
                </a:solidFill>
              </a:rPr>
              <a:t>strategy</a:t>
            </a:r>
            <a:r>
              <a:rPr lang="en-US" sz="2800" dirty="0">
                <a:solidFill>
                  <a:schemeClr val="tx1">
                    <a:lumMod val="50000"/>
                  </a:schemeClr>
                </a:solidFill>
              </a:rPr>
              <a:t> (in number of injections and controls and follow-up) </a:t>
            </a:r>
            <a:r>
              <a:rPr lang="en-US" sz="2800" b="1" dirty="0">
                <a:solidFill>
                  <a:schemeClr val="tx1">
                    <a:lumMod val="50000"/>
                  </a:schemeClr>
                </a:solidFill>
              </a:rPr>
              <a:t>superior</a:t>
            </a:r>
            <a:r>
              <a:rPr lang="en-US" sz="2800" dirty="0">
                <a:solidFill>
                  <a:schemeClr val="tx1">
                    <a:lumMod val="50000"/>
                  </a:schemeClr>
                </a:solidFill>
              </a:rPr>
              <a:t> to a more</a:t>
            </a:r>
            <a:r>
              <a:rPr lang="en-US" sz="2800" dirty="0">
                <a:solidFill>
                  <a:srgbClr val="FF0000"/>
                </a:solidFill>
              </a:rPr>
              <a:t> relaxed treatment </a:t>
            </a:r>
            <a:r>
              <a:rPr lang="en-US" sz="2800" b="1" dirty="0">
                <a:solidFill>
                  <a:schemeClr val="tx1">
                    <a:lumMod val="50000"/>
                  </a:schemeClr>
                </a:solidFill>
              </a:rPr>
              <a:t>strategy</a:t>
            </a:r>
            <a:r>
              <a:rPr lang="en-US" sz="2800" dirty="0">
                <a:solidFill>
                  <a:schemeClr val="tx1">
                    <a:lumMod val="50000"/>
                  </a:schemeClr>
                </a:solidFill>
              </a:rPr>
              <a:t> in patients with </a:t>
            </a:r>
            <a:r>
              <a:rPr lang="en-US" sz="2800" u="sng" dirty="0">
                <a:solidFill>
                  <a:schemeClr val="tx1">
                    <a:lumMod val="50000"/>
                  </a:schemeClr>
                </a:solidFill>
              </a:rPr>
              <a:t>diabetes and CKD </a:t>
            </a:r>
            <a:r>
              <a:rPr lang="en-US" sz="2800" dirty="0">
                <a:solidFill>
                  <a:schemeClr val="tx1">
                    <a:lumMod val="50000"/>
                  </a:schemeClr>
                </a:solidFill>
              </a:rPr>
              <a:t>stage 3b or higher (</a:t>
            </a:r>
            <a:r>
              <a:rPr lang="en-US" sz="2800" dirty="0" err="1">
                <a:solidFill>
                  <a:schemeClr val="tx1">
                    <a:lumMod val="50000"/>
                  </a:schemeClr>
                </a:solidFill>
              </a:rPr>
              <a:t>eGFR</a:t>
            </a:r>
            <a:r>
              <a:rPr lang="en-US" sz="2800" dirty="0">
                <a:solidFill>
                  <a:schemeClr val="tx1">
                    <a:lumMod val="50000"/>
                  </a:schemeClr>
                </a:solidFill>
              </a:rPr>
              <a:t> &lt;45 mL/min) and </a:t>
            </a:r>
            <a:r>
              <a:rPr lang="en-US" sz="2800" u="sng" dirty="0">
                <a:solidFill>
                  <a:schemeClr val="tx1">
                    <a:lumMod val="50000"/>
                  </a:schemeClr>
                </a:solidFill>
              </a:rPr>
              <a:t>using insulin</a:t>
            </a:r>
            <a:r>
              <a:rPr lang="en-US" sz="2800" dirty="0">
                <a:solidFill>
                  <a:schemeClr val="tx1">
                    <a:lumMod val="50000"/>
                  </a:schemeClr>
                </a:solidFill>
              </a:rPr>
              <a:t>?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5798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0764" y="1136939"/>
            <a:ext cx="7730836" cy="581025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We recommend: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9818" y="2022763"/>
            <a:ext cx="7869382" cy="4364181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We recommend </a:t>
            </a:r>
            <a:r>
              <a:rPr lang="en-US" sz="3200" dirty="0">
                <a:solidFill>
                  <a:srgbClr val="FF0000"/>
                </a:solidFill>
              </a:rPr>
              <a:t>against:</a:t>
            </a:r>
          </a:p>
          <a:p>
            <a:pPr marL="0" indent="0">
              <a:buNone/>
            </a:pPr>
            <a:r>
              <a:rPr lang="en-US" sz="2800" dirty="0"/>
              <a:t> </a:t>
            </a:r>
            <a:r>
              <a:rPr lang="en-US" sz="2800" dirty="0">
                <a:solidFill>
                  <a:srgbClr val="FF0000"/>
                </a:solidFill>
              </a:rPr>
              <a:t>tighter </a:t>
            </a:r>
            <a:r>
              <a:rPr lang="en-US" sz="2800" dirty="0" err="1">
                <a:solidFill>
                  <a:srgbClr val="FF0000"/>
                </a:solidFill>
              </a:rPr>
              <a:t>glycaemic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/>
              <a:t>control if this results in severe </a:t>
            </a:r>
            <a:r>
              <a:rPr lang="en-US" sz="2800" dirty="0" err="1">
                <a:solidFill>
                  <a:srgbClr val="FF0000"/>
                </a:solidFill>
              </a:rPr>
              <a:t>hypoglycaemic</a:t>
            </a:r>
            <a:r>
              <a:rPr lang="en-US" sz="2800" dirty="0">
                <a:solidFill>
                  <a:srgbClr val="FF0000"/>
                </a:solidFill>
              </a:rPr>
              <a:t> episodes </a:t>
            </a:r>
            <a:r>
              <a:rPr lang="en-US" sz="2800" dirty="0"/>
              <a:t>(1B). 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8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We recommend:</a:t>
            </a:r>
          </a:p>
          <a:p>
            <a:pPr marL="0" indent="0">
              <a:buNone/>
            </a:pPr>
            <a:r>
              <a:rPr lang="en-US" sz="2800" dirty="0"/>
              <a:t>vigilant attempts to </a:t>
            </a:r>
            <a:r>
              <a:rPr lang="en-US" sz="2800" dirty="0" err="1">
                <a:solidFill>
                  <a:srgbClr val="FF0000"/>
                </a:solidFill>
              </a:rPr>
              <a:t>tighte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glycaemic</a:t>
            </a:r>
            <a:r>
              <a:rPr lang="en-US" sz="2800" dirty="0">
                <a:solidFill>
                  <a:srgbClr val="FF0000"/>
                </a:solidFill>
              </a:rPr>
              <a:t> control </a:t>
            </a:r>
            <a:r>
              <a:rPr lang="en-US" sz="2800" dirty="0"/>
              <a:t>with the intention to lower </a:t>
            </a:r>
            <a:r>
              <a:rPr lang="en-US" sz="2800" b="1" dirty="0"/>
              <a:t>HbA1C</a:t>
            </a:r>
            <a:r>
              <a:rPr lang="en-US" sz="2800" dirty="0"/>
              <a:t>,</a:t>
            </a:r>
          </a:p>
          <a:p>
            <a:pPr marL="0" indent="0">
              <a:buNone/>
            </a:pPr>
            <a:r>
              <a:rPr lang="en-US" sz="2800" dirty="0"/>
              <a:t> when values are </a:t>
            </a:r>
            <a:r>
              <a:rPr lang="en-US" sz="2800" b="1" dirty="0">
                <a:solidFill>
                  <a:srgbClr val="FF0000"/>
                </a:solidFill>
              </a:rPr>
              <a:t>&gt;8.5% </a:t>
            </a:r>
            <a:r>
              <a:rPr lang="en-US" sz="2800" dirty="0"/>
              <a:t>(69mmol/</a:t>
            </a:r>
            <a:r>
              <a:rPr lang="en-US" sz="2800" dirty="0" err="1"/>
              <a:t>mol</a:t>
            </a:r>
            <a:r>
              <a:rPr lang="en-US" sz="2800" dirty="0"/>
              <a:t>)(1C).</a:t>
            </a:r>
          </a:p>
          <a:p>
            <a:pPr marL="0" indent="0">
              <a:buNone/>
            </a:pPr>
            <a:endParaRPr lang="en-US" sz="2800" dirty="0"/>
          </a:p>
          <a:p>
            <a:pPr>
              <a:buFont typeface="Wingdings" panose="05000000000000000000" pitchFamily="2" charset="2"/>
              <a:buChar char="Ø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205265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1"/>
            <a:ext cx="5129213" cy="66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5459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-581025"/>
            <a:ext cx="7315200" cy="5810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6073" y="1385455"/>
            <a:ext cx="7578436" cy="4835236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Severity of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</a:rPr>
              <a:t>hypoglycaemic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 episodes are defined as ‘</a:t>
            </a:r>
            <a:r>
              <a:rPr lang="en-US" dirty="0">
                <a:solidFill>
                  <a:srgbClr val="FF0000"/>
                </a:solidFill>
              </a:rPr>
              <a:t>mild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’ when it can </a:t>
            </a:r>
            <a:r>
              <a:rPr lang="en-US" u="sng" dirty="0">
                <a:solidFill>
                  <a:schemeClr val="tx2">
                    <a:lumMod val="50000"/>
                  </a:schemeClr>
                </a:solidFill>
              </a:rPr>
              <a:t>be treated by the patient 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himself and as ‘</a:t>
            </a:r>
            <a:r>
              <a:rPr lang="en-US" dirty="0" err="1">
                <a:solidFill>
                  <a:srgbClr val="FF0000"/>
                </a:solidFill>
              </a:rPr>
              <a:t>severe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</a:rPr>
              <a:t>’when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u="sng" dirty="0">
                <a:solidFill>
                  <a:schemeClr val="tx2">
                    <a:lumMod val="50000"/>
                  </a:schemeClr>
                </a:solidFill>
              </a:rPr>
              <a:t>assistance is required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 The most important concern is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                       to avoid episodes of </a:t>
            </a:r>
            <a:r>
              <a:rPr lang="en-US" b="1" dirty="0" err="1">
                <a:solidFill>
                  <a:schemeClr val="tx2">
                    <a:lumMod val="50000"/>
                  </a:schemeClr>
                </a:solidFill>
              </a:rPr>
              <a:t>hypoglycaemia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  <a:p>
            <a:pPr marL="0" indent="0">
              <a:buNone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Empower patients at 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moderate and high risk 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for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</a:rPr>
              <a:t>hypoglycaemia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 to perform 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regular follow-up of blood 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glucose level by using validated point of care devices.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81265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9418" y="-581025"/>
            <a:ext cx="7315200" cy="5810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2" y="1302326"/>
            <a:ext cx="8243887" cy="4447309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>It is </a:t>
            </a:r>
            <a:r>
              <a:rPr lang="en-US" sz="2800" b="1" dirty="0">
                <a:solidFill>
                  <a:schemeClr val="bg2">
                    <a:lumMod val="50000"/>
                  </a:schemeClr>
                </a:solidFill>
              </a:rPr>
              <a:t>unclear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> whether in this specific patient cohort, aiming at </a:t>
            </a:r>
            <a:r>
              <a:rPr lang="en-US" sz="2800" b="1" dirty="0">
                <a:solidFill>
                  <a:schemeClr val="bg2">
                    <a:lumMod val="50000"/>
                  </a:schemeClr>
                </a:solidFill>
              </a:rPr>
              <a:t>a lower HbA1C 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>value by </a:t>
            </a:r>
            <a:r>
              <a:rPr lang="en-US" sz="2800" b="1" dirty="0">
                <a:solidFill>
                  <a:schemeClr val="bg2">
                    <a:lumMod val="50000"/>
                  </a:schemeClr>
                </a:solidFill>
              </a:rPr>
              <a:t>tightening </a:t>
            </a:r>
            <a:r>
              <a:rPr lang="en-US" sz="2800" b="1" dirty="0" err="1">
                <a:solidFill>
                  <a:schemeClr val="bg2">
                    <a:lumMod val="50000"/>
                  </a:schemeClr>
                </a:solidFill>
              </a:rPr>
              <a:t>glycaemic</a:t>
            </a:r>
            <a:r>
              <a:rPr lang="en-US" sz="2800" b="1" dirty="0">
                <a:solidFill>
                  <a:schemeClr val="bg2">
                    <a:lumMod val="50000"/>
                  </a:schemeClr>
                </a:solidFill>
              </a:rPr>
              <a:t> control 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>results in improved outcomes, in terms of </a:t>
            </a:r>
            <a:r>
              <a:rPr lang="en-US" sz="2800" dirty="0">
                <a:solidFill>
                  <a:srgbClr val="FF0000"/>
                </a:solidFill>
              </a:rPr>
              <a:t>mortality and morbidity.</a:t>
            </a:r>
          </a:p>
          <a:p>
            <a:pPr marL="0" indent="0">
              <a:buNone/>
            </a:pPr>
            <a:endParaRPr lang="en-US" sz="2800" dirty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> There is some concern that </a:t>
            </a:r>
            <a:r>
              <a:rPr lang="en-US" sz="2800" dirty="0">
                <a:solidFill>
                  <a:srgbClr val="FF0000"/>
                </a:solidFill>
              </a:rPr>
              <a:t>excess mortality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800" dirty="0">
                <a:solidFill>
                  <a:srgbClr val="FF0000"/>
                </a:solidFill>
              </a:rPr>
              <a:t>and morbidity 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>can be induced by increasing the </a:t>
            </a:r>
            <a:r>
              <a:rPr lang="en-US" sz="2800" b="1" dirty="0">
                <a:solidFill>
                  <a:schemeClr val="bg2">
                    <a:lumMod val="50000"/>
                  </a:schemeClr>
                </a:solidFill>
              </a:rPr>
              <a:t>risk for (severe) </a:t>
            </a:r>
            <a:r>
              <a:rPr lang="en-US" sz="2800" b="1" dirty="0" err="1">
                <a:solidFill>
                  <a:schemeClr val="bg2">
                    <a:lumMod val="50000"/>
                  </a:schemeClr>
                </a:solidFill>
              </a:rPr>
              <a:t>hypoglycaemia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0219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8472" y="624321"/>
            <a:ext cx="7855527" cy="581025"/>
          </a:xfrm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What did we find?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7225" y="1454726"/>
            <a:ext cx="8486774" cy="4835237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We found one recent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systematic review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in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dialysis patients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on the association between HbA1C and outcome that included 10 studies (83, 684 participants)                                 (9 observational studies and 1 secondary analysis of a randomized trial).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Likewise, patients with a mean </a:t>
            </a:r>
            <a:r>
              <a:rPr lang="en-US" b="1" dirty="0">
                <a:solidFill>
                  <a:srgbClr val="FF0000"/>
                </a:solidFill>
              </a:rPr>
              <a:t>HbA1c value&gt;8.5%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had a </a:t>
            </a:r>
            <a:r>
              <a:rPr lang="en-US" b="1" dirty="0">
                <a:solidFill>
                  <a:srgbClr val="FF0000"/>
                </a:solidFill>
              </a:rPr>
              <a:t>higher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adjusted risk of </a:t>
            </a:r>
            <a:r>
              <a:rPr lang="en-US" b="1" dirty="0">
                <a:solidFill>
                  <a:srgbClr val="FF0000"/>
                </a:solidFill>
              </a:rPr>
              <a:t>mortality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(HR 1.29; 95% CI 1.23–1.35).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In incident patients, mean </a:t>
            </a:r>
            <a:r>
              <a:rPr lang="en-US" b="1" dirty="0">
                <a:solidFill>
                  <a:srgbClr val="FF0000"/>
                </a:solidFill>
              </a:rPr>
              <a:t>HbA1c value </a:t>
            </a:r>
            <a:r>
              <a:rPr lang="en-US" dirty="0">
                <a:solidFill>
                  <a:srgbClr val="FF0000"/>
                </a:solidFill>
              </a:rPr>
              <a:t>&lt;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36 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</a:rPr>
              <a:t>mmol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/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</a:rPr>
              <a:t>mol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(</a:t>
            </a:r>
            <a:r>
              <a:rPr lang="en-US" sz="2800" b="1" dirty="0">
                <a:solidFill>
                  <a:srgbClr val="FF0000"/>
                </a:solidFill>
              </a:rPr>
              <a:t>5.4%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) were also associated with </a:t>
            </a:r>
            <a:r>
              <a:rPr lang="en-US" b="1" dirty="0">
                <a:solidFill>
                  <a:srgbClr val="FF0000"/>
                </a:solidFill>
              </a:rPr>
              <a:t>increased mortality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risk (HR 1.29; 95% CI 1.23–1.35).</a:t>
            </a:r>
          </a:p>
        </p:txBody>
      </p:sp>
    </p:spTree>
    <p:extLst>
      <p:ext uri="{BB962C8B-B14F-4D97-AF65-F5344CB8AC3E}">
        <p14:creationId xmlns:p14="http://schemas.microsoft.com/office/powerpoint/2010/main" val="1332078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-581025"/>
            <a:ext cx="7315200" cy="5810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9928" y="1620983"/>
            <a:ext cx="7536872" cy="5389418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In the </a:t>
            </a:r>
            <a:r>
              <a:rPr lang="en-US" dirty="0">
                <a:solidFill>
                  <a:srgbClr val="FF0000"/>
                </a:solidFill>
              </a:rPr>
              <a:t>general population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, </a:t>
            </a:r>
            <a:r>
              <a:rPr lang="en-US" b="1" dirty="0">
                <a:solidFill>
                  <a:schemeClr val="accent1">
                    <a:lumMod val="10000"/>
                  </a:schemeClr>
                </a:solidFill>
              </a:rPr>
              <a:t>tight </a:t>
            </a:r>
            <a:r>
              <a:rPr lang="en-US" b="1" dirty="0" err="1">
                <a:solidFill>
                  <a:schemeClr val="accent1">
                    <a:lumMod val="10000"/>
                  </a:schemeClr>
                </a:solidFill>
              </a:rPr>
              <a:t>glycaemic</a:t>
            </a:r>
            <a:r>
              <a:rPr lang="en-US" b="1" dirty="0">
                <a:solidFill>
                  <a:schemeClr val="accent1">
                    <a:lumMod val="10000"/>
                  </a:schemeClr>
                </a:solidFill>
              </a:rPr>
              <a:t> control 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does</a:t>
            </a:r>
            <a:r>
              <a:rPr lang="en-US" b="1" dirty="0">
                <a:solidFill>
                  <a:schemeClr val="accent1">
                    <a:lumMod val="10000"/>
                  </a:schemeClr>
                </a:solidFill>
              </a:rPr>
              <a:t> not 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result in improvement of </a:t>
            </a:r>
            <a:r>
              <a:rPr lang="en-US" b="1" dirty="0">
                <a:solidFill>
                  <a:schemeClr val="accent1">
                    <a:lumMod val="10000"/>
                  </a:schemeClr>
                </a:solidFill>
              </a:rPr>
              <a:t>all-cause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 and </a:t>
            </a:r>
            <a:r>
              <a:rPr lang="en-US" b="1" dirty="0">
                <a:solidFill>
                  <a:schemeClr val="accent1">
                    <a:lumMod val="10000"/>
                  </a:schemeClr>
                </a:solidFill>
              </a:rPr>
              <a:t>cardiovascular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10000"/>
                  </a:schemeClr>
                </a:solidFill>
              </a:rPr>
              <a:t>mortality,but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 results in an </a:t>
            </a:r>
            <a:r>
              <a:rPr lang="en-US" b="1" dirty="0">
                <a:solidFill>
                  <a:schemeClr val="accent1">
                    <a:lumMod val="10000"/>
                  </a:schemeClr>
                </a:solidFill>
              </a:rPr>
              <a:t>increased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 risk for</a:t>
            </a:r>
            <a:r>
              <a:rPr lang="en-US" b="1" dirty="0">
                <a:solidFill>
                  <a:schemeClr val="accent1">
                    <a:lumMod val="10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10000"/>
                  </a:schemeClr>
                </a:solidFill>
              </a:rPr>
              <a:t>hypoglycaemia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>
              <a:solidFill>
                <a:schemeClr val="accent1">
                  <a:lumMod val="1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 As in CKD stage 3b or higher (</a:t>
            </a:r>
            <a:r>
              <a:rPr lang="en-US" dirty="0" err="1">
                <a:solidFill>
                  <a:schemeClr val="accent1">
                    <a:lumMod val="10000"/>
                  </a:schemeClr>
                </a:solidFill>
              </a:rPr>
              <a:t>eGFR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 &lt;45 mL/min), the risk of </a:t>
            </a:r>
            <a:r>
              <a:rPr lang="en-US" b="1" dirty="0" err="1">
                <a:solidFill>
                  <a:schemeClr val="accent1">
                    <a:lumMod val="10000"/>
                  </a:schemeClr>
                </a:solidFill>
              </a:rPr>
              <a:t>hypoglycaemia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 is </a:t>
            </a:r>
            <a:r>
              <a:rPr lang="en-US" b="1" dirty="0">
                <a:solidFill>
                  <a:schemeClr val="accent1">
                    <a:lumMod val="10000"/>
                  </a:schemeClr>
                </a:solidFill>
              </a:rPr>
              <a:t>enhanced 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and the </a:t>
            </a:r>
            <a:r>
              <a:rPr lang="en-US" b="1" dirty="0">
                <a:solidFill>
                  <a:schemeClr val="accent1">
                    <a:lumMod val="10000"/>
                  </a:schemeClr>
                </a:solidFill>
              </a:rPr>
              <a:t>survival benefit 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is probably lower due to the </a:t>
            </a:r>
            <a:r>
              <a:rPr lang="en-US" b="1" dirty="0">
                <a:solidFill>
                  <a:schemeClr val="accent1">
                    <a:lumMod val="10000"/>
                  </a:schemeClr>
                </a:solidFill>
              </a:rPr>
              <a:t>general lower life expectancy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, tight HbA1C control is probably even </a:t>
            </a:r>
            <a:r>
              <a:rPr lang="en-US" b="1" dirty="0">
                <a:solidFill>
                  <a:srgbClr val="FF0000"/>
                </a:solidFill>
              </a:rPr>
              <a:t>less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 relevant in this patient cohort.</a:t>
            </a:r>
          </a:p>
        </p:txBody>
      </p:sp>
    </p:spTree>
    <p:extLst>
      <p:ext uri="{BB962C8B-B14F-4D97-AF65-F5344CB8AC3E}">
        <p14:creationId xmlns:p14="http://schemas.microsoft.com/office/powerpoint/2010/main" val="419354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5564" y="-581025"/>
            <a:ext cx="7315200" cy="5810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1491" y="1925781"/>
            <a:ext cx="7536873" cy="40386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endParaRPr lang="en-US" dirty="0">
              <a:solidFill>
                <a:schemeClr val="accent1">
                  <a:lumMod val="1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On the other hand, </a:t>
            </a:r>
            <a:r>
              <a:rPr lang="en-US" u="sng" dirty="0">
                <a:solidFill>
                  <a:schemeClr val="accent1">
                    <a:lumMod val="10000"/>
                  </a:schemeClr>
                </a:solidFill>
              </a:rPr>
              <a:t>observational data 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show that </a:t>
            </a:r>
            <a:r>
              <a:rPr lang="en-US" dirty="0">
                <a:solidFill>
                  <a:srgbClr val="FF0000"/>
                </a:solidFill>
              </a:rPr>
              <a:t>lower HbA1C 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is associated with </a:t>
            </a:r>
            <a:r>
              <a:rPr lang="en-US" dirty="0">
                <a:solidFill>
                  <a:srgbClr val="FF0000"/>
                </a:solidFill>
              </a:rPr>
              <a:t>better outcome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, so at least one should (cautiously) try to lower HbA1C, </a:t>
            </a:r>
          </a:p>
          <a:p>
            <a:pPr marL="0" indent="0">
              <a:buNone/>
            </a:pPr>
            <a:r>
              <a:rPr lang="en-US" sz="2800" b="1" dirty="0">
                <a:solidFill>
                  <a:srgbClr val="FF0000"/>
                </a:solidFill>
              </a:rPr>
              <a:t>if this can be obtained without increasing the risk for </a:t>
            </a:r>
            <a:r>
              <a:rPr lang="en-US" sz="2800" b="1" dirty="0" err="1">
                <a:solidFill>
                  <a:srgbClr val="FF0000"/>
                </a:solidFill>
              </a:rPr>
              <a:t>hypoglycaemia</a:t>
            </a:r>
            <a:r>
              <a:rPr lang="en-US" sz="2800" b="1" dirty="0">
                <a:solidFill>
                  <a:srgbClr val="FF0000"/>
                </a:solidFill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30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We recommend: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We recommend intense </a:t>
            </a:r>
            <a:r>
              <a:rPr lang="en-US" b="1" dirty="0">
                <a:solidFill>
                  <a:srgbClr val="FF0000"/>
                </a:solidFill>
              </a:rPr>
              <a:t>self-monitoring 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only to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accent1">
                    <a:lumMod val="10000"/>
                  </a:schemeClr>
                </a:solidFill>
              </a:rPr>
              <a:t>avoid </a:t>
            </a:r>
            <a:r>
              <a:rPr lang="en-US" b="1" dirty="0" err="1">
                <a:solidFill>
                  <a:schemeClr val="accent1">
                    <a:lumMod val="10000"/>
                  </a:schemeClr>
                </a:solidFill>
              </a:rPr>
              <a:t>hypoglycaemia</a:t>
            </a:r>
            <a:r>
              <a:rPr lang="en-US" b="1" dirty="0">
                <a:solidFill>
                  <a:schemeClr val="accent1">
                    <a:lumMod val="10000"/>
                  </a:schemeClr>
                </a:solidFill>
              </a:rPr>
              <a:t> 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in patients at high risk for</a:t>
            </a:r>
          </a:p>
          <a:p>
            <a:pPr marL="0" indent="0">
              <a:buNone/>
            </a:pPr>
            <a:r>
              <a:rPr lang="en-US" dirty="0" err="1">
                <a:solidFill>
                  <a:schemeClr val="accent1">
                    <a:lumMod val="10000"/>
                  </a:schemeClr>
                </a:solidFill>
              </a:rPr>
              <a:t>hypoglycaemia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 (2D).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867553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3491" y="-581025"/>
            <a:ext cx="7315200" cy="581025"/>
          </a:xfrm>
        </p:spPr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2327" y="1122217"/>
            <a:ext cx="7598786" cy="5264727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self-monitoring can</a:t>
            </a:r>
            <a:r>
              <a:rPr lang="en-US" b="1" dirty="0">
                <a:solidFill>
                  <a:srgbClr val="FF0000"/>
                </a:solidFill>
              </a:rPr>
              <a:t> not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be recommended if the </a:t>
            </a:r>
            <a:r>
              <a:rPr lang="en-US" b="1" dirty="0">
                <a:solidFill>
                  <a:srgbClr val="FF0000"/>
                </a:solidFill>
              </a:rPr>
              <a:t>only aim is to reduce HbA1C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However, in patients at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</a:rPr>
              <a:t>risk for 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</a:rPr>
              <a:t>hypoglycaemia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i.e. mostly those taking active medication with a high risk of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hypoglycaemia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, e.g.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</a:rPr>
              <a:t>insulin, regular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monitoring should be performed to avoid overshooting and 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</a:rPr>
              <a:t>hypoglycaemia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. 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>
              <a:solidFill>
                <a:schemeClr val="tx1">
                  <a:lumMod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The risk for 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</a:rPr>
              <a:t>hypoglycaemia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</a:rPr>
              <a:t>outweighs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the potential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</a:rPr>
              <a:t>benefits of reduced microvascular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complications in patients with advanced stages of CKD.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8681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7345" y="-581025"/>
            <a:ext cx="7315200" cy="581025"/>
          </a:xfrm>
        </p:spPr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2327" y="1842653"/>
            <a:ext cx="7162800" cy="40386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 there 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better alternatives </a:t>
            </a:r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 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HbA1c</a:t>
            </a:r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 estimate </a:t>
            </a:r>
            <a:r>
              <a:rPr lang="en-US" sz="3200" b="1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glycaemic</a:t>
            </a:r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control in patients with diabetes and CKD stage 3b or higher (</a:t>
            </a:r>
            <a:r>
              <a:rPr lang="en-US" sz="3200" b="1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eGFR</a:t>
            </a:r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&lt;45 mL/min/ 1.73 m2)?</a:t>
            </a:r>
          </a:p>
        </p:txBody>
      </p:sp>
    </p:spTree>
    <p:extLst>
      <p:ext uri="{BB962C8B-B14F-4D97-AF65-F5344CB8AC3E}">
        <p14:creationId xmlns:p14="http://schemas.microsoft.com/office/powerpoint/2010/main" val="178227506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We recommend: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96291" y="2576945"/>
            <a:ext cx="7162800" cy="3283528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We recommend the use of</a:t>
            </a:r>
            <a:r>
              <a:rPr lang="en-US" b="1" dirty="0">
                <a:solidFill>
                  <a:srgbClr val="FF0000"/>
                </a:solidFill>
              </a:rPr>
              <a:t> HbA1C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as a </a:t>
            </a:r>
            <a:r>
              <a:rPr lang="en-US" b="1" dirty="0">
                <a:solidFill>
                  <a:srgbClr val="FF0000"/>
                </a:solidFill>
              </a:rPr>
              <a:t>routine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reference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to assess 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</a:rPr>
              <a:t>longer term 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</a:rPr>
              <a:t>glycaemic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</a:rPr>
              <a:t> control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in patients with CKD stage 3b or higher (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eGFR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&lt;45 mL/min/1.73 m2) (1C).</a:t>
            </a:r>
          </a:p>
          <a:p>
            <a:pPr marL="0" indent="0">
              <a:buNone/>
            </a:pPr>
            <a:endParaRPr lang="en-US" dirty="0">
              <a:solidFill>
                <a:schemeClr val="tx1">
                  <a:lumMod val="50000"/>
                </a:schemeClr>
              </a:solidFill>
            </a:endParaRPr>
          </a:p>
          <a:p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85324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-581025"/>
            <a:ext cx="7315200" cy="581025"/>
          </a:xfrm>
        </p:spPr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63782" y="1510145"/>
            <a:ext cx="7620000" cy="5091545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The following factors are potentially associated with a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sz="2800" b="1" dirty="0">
                <a:solidFill>
                  <a:srgbClr val="FF0000"/>
                </a:solidFill>
              </a:rPr>
              <a:t>lower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than expected HbA1C:</a:t>
            </a:r>
          </a:p>
          <a:p>
            <a:pPr marL="457200" indent="-457200">
              <a:buFont typeface="+mj-lt"/>
              <a:buAutoNum type="arabicPeriod"/>
            </a:pPr>
            <a:r>
              <a:rPr lang="en-US" b="1" dirty="0">
                <a:solidFill>
                  <a:schemeClr val="accent1">
                    <a:lumMod val="10000"/>
                  </a:schemeClr>
                </a:solidFill>
              </a:rPr>
              <a:t>decreased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 red blood cell </a:t>
            </a:r>
            <a:r>
              <a:rPr lang="en-US" b="1" dirty="0">
                <a:solidFill>
                  <a:schemeClr val="accent1">
                    <a:lumMod val="10000"/>
                  </a:schemeClr>
                </a:solidFill>
              </a:rPr>
              <a:t>survival</a:t>
            </a:r>
          </a:p>
          <a:p>
            <a:pPr marL="457200" indent="-457200">
              <a:buFont typeface="+mj-lt"/>
              <a:buAutoNum type="arabicPeriod"/>
            </a:pPr>
            <a:r>
              <a:rPr lang="en-US" b="1" dirty="0">
                <a:solidFill>
                  <a:schemeClr val="accent1">
                    <a:lumMod val="10000"/>
                  </a:schemeClr>
                </a:solidFill>
              </a:rPr>
              <a:t> increased 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red blood cell</a:t>
            </a:r>
            <a:r>
              <a:rPr lang="en-US" b="1" dirty="0">
                <a:solidFill>
                  <a:schemeClr val="accent1">
                    <a:lumMod val="10000"/>
                  </a:schemeClr>
                </a:solidFill>
              </a:rPr>
              <a:t> formation 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(use of iron, </a:t>
            </a:r>
            <a:r>
              <a:rPr lang="en-US" dirty="0" err="1">
                <a:solidFill>
                  <a:schemeClr val="accent1">
                    <a:lumMod val="10000"/>
                  </a:schemeClr>
                </a:solidFill>
              </a:rPr>
              <a:t>RhuEpo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).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>
              <a:solidFill>
                <a:schemeClr val="accent1">
                  <a:lumMod val="1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The following factors are potentially associated with a </a:t>
            </a:r>
            <a:r>
              <a:rPr lang="en-US" sz="2800" b="1" dirty="0">
                <a:solidFill>
                  <a:srgbClr val="FF0000"/>
                </a:solidFill>
              </a:rPr>
              <a:t>higher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 than expected HbA1C: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▪ </a:t>
            </a:r>
            <a:r>
              <a:rPr lang="en-US" b="1" dirty="0">
                <a:solidFill>
                  <a:schemeClr val="accent1">
                    <a:lumMod val="10000"/>
                  </a:schemeClr>
                </a:solidFill>
              </a:rPr>
              <a:t>accumulation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 of </a:t>
            </a:r>
            <a:r>
              <a:rPr lang="en-US" b="1" dirty="0" err="1">
                <a:solidFill>
                  <a:schemeClr val="accent1">
                    <a:lumMod val="10000"/>
                  </a:schemeClr>
                </a:solidFill>
              </a:rPr>
              <a:t>uraemic</a:t>
            </a:r>
            <a:r>
              <a:rPr lang="en-US" b="1" dirty="0">
                <a:solidFill>
                  <a:schemeClr val="accent1">
                    <a:lumMod val="10000"/>
                  </a:schemeClr>
                </a:solidFill>
              </a:rPr>
              <a:t> toxins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148456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2945" y="1620982"/>
            <a:ext cx="7966364" cy="40386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Diabetes mellitus is becoming </a:t>
            </a:r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increasingly prevalent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 and is considered a rapidly growing concern for healthcare systems.</a:t>
            </a:r>
          </a:p>
          <a:p>
            <a:pPr marL="0" indent="0">
              <a:buNone/>
            </a:pPr>
            <a:endParaRPr lang="en-US" sz="2800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Besides the </a:t>
            </a:r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cardiovascular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 complications, diabetes mellitus is associated with </a:t>
            </a:r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Diabetic kidney disease 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(</a:t>
            </a:r>
            <a:r>
              <a:rPr lang="en-US" sz="3200" b="1" dirty="0">
                <a:solidFill>
                  <a:srgbClr val="FF0000"/>
                </a:solidFill>
              </a:rPr>
              <a:t>DKD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428638028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-581025"/>
            <a:ext cx="7315200" cy="581025"/>
          </a:xfrm>
        </p:spPr>
        <p:txBody>
          <a:bodyPr/>
          <a:lstStyle/>
          <a:p>
            <a:r>
              <a:rPr lang="en-US" dirty="0"/>
              <a:t>`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7635" y="775855"/>
            <a:ext cx="7800109" cy="5444835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endParaRPr lang="en-US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Due to the </a:t>
            </a:r>
            <a:r>
              <a:rPr lang="en-US" b="1" dirty="0">
                <a:solidFill>
                  <a:srgbClr val="FF0000"/>
                </a:solidFill>
              </a:rPr>
              <a:t>availability 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of relatively </a:t>
            </a:r>
            <a:r>
              <a:rPr lang="en-US" b="1" dirty="0">
                <a:solidFill>
                  <a:srgbClr val="FF0000"/>
                </a:solidFill>
              </a:rPr>
              <a:t>inexpensive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 and </a:t>
            </a:r>
            <a:r>
              <a:rPr lang="en-US" b="1" dirty="0">
                <a:solidFill>
                  <a:srgbClr val="FF0000"/>
                </a:solidFill>
              </a:rPr>
              <a:t>routinely 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measured HbA1c assays and the </a:t>
            </a:r>
            <a:r>
              <a:rPr lang="en-US" u="sng" dirty="0">
                <a:solidFill>
                  <a:schemeClr val="tx2">
                    <a:lumMod val="50000"/>
                  </a:schemeClr>
                </a:solidFill>
              </a:rPr>
              <a:t>inconsistent 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or</a:t>
            </a:r>
            <a:r>
              <a:rPr lang="en-US" u="sng" dirty="0">
                <a:solidFill>
                  <a:schemeClr val="tx2">
                    <a:lumMod val="50000"/>
                  </a:schemeClr>
                </a:solidFill>
              </a:rPr>
              <a:t> limited 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data to prove the superiority of other </a:t>
            </a:r>
            <a:r>
              <a:rPr lang="en-US" b="1" dirty="0" err="1">
                <a:solidFill>
                  <a:schemeClr val="tx2">
                    <a:lumMod val="50000"/>
                  </a:schemeClr>
                </a:solidFill>
              </a:rPr>
              <a:t>glycaemic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 markers 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(glycated albumin,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</a:rPr>
              <a:t>fructosamine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, 1,5-AG and continuous glucose monitoring) at this time, the guideline development group judges that: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HbA1c should remain the reference standard for </a:t>
            </a:r>
            <a:r>
              <a:rPr lang="en-US" b="1" dirty="0" err="1">
                <a:solidFill>
                  <a:srgbClr val="FF0000"/>
                </a:solidFill>
              </a:rPr>
              <a:t>glycaemic</a:t>
            </a:r>
            <a:r>
              <a:rPr lang="en-US" b="1" dirty="0">
                <a:solidFill>
                  <a:srgbClr val="FF0000"/>
                </a:solidFill>
              </a:rPr>
              <a:t> monitoring 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in patients with diabetes and CKD stage 3b or higher (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</a:rPr>
              <a:t>eGFR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 &lt;45 mL/min).</a:t>
            </a:r>
          </a:p>
        </p:txBody>
      </p:sp>
    </p:spTree>
    <p:extLst>
      <p:ext uri="{BB962C8B-B14F-4D97-AF65-F5344CB8AC3E}">
        <p14:creationId xmlns:p14="http://schemas.microsoft.com/office/powerpoint/2010/main" val="401980504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At now,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8473" y="2133600"/>
            <a:ext cx="7703127" cy="4038600"/>
          </a:xfrm>
        </p:spPr>
        <p:txBody>
          <a:bodyPr/>
          <a:lstStyle/>
          <a:p>
            <a:pPr marL="0" indent="0">
              <a:buNone/>
            </a:pPr>
            <a:endParaRPr lang="en-US" b="1" dirty="0">
              <a:solidFill>
                <a:schemeClr val="tx1">
                  <a:lumMod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b="1" dirty="0">
                <a:solidFill>
                  <a:srgbClr val="FF0000"/>
                </a:solidFill>
              </a:rPr>
              <a:t>continuous subcutaneous glucose monitoring 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( CGM )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seems to be a promising method to correctly </a:t>
            </a:r>
            <a:r>
              <a:rPr lang="en-US" u="sng" dirty="0">
                <a:solidFill>
                  <a:schemeClr val="tx1">
                    <a:lumMod val="50000"/>
                  </a:schemeClr>
                </a:solidFill>
              </a:rPr>
              <a:t>evaluate </a:t>
            </a:r>
            <a:r>
              <a:rPr lang="en-US" u="sng" dirty="0" err="1">
                <a:solidFill>
                  <a:schemeClr val="tx1">
                    <a:lumMod val="50000"/>
                  </a:schemeClr>
                </a:solidFill>
              </a:rPr>
              <a:t>glycaemic</a:t>
            </a:r>
            <a:r>
              <a:rPr lang="en-US" u="sng" dirty="0">
                <a:solidFill>
                  <a:schemeClr val="tx1">
                    <a:lumMod val="50000"/>
                  </a:schemeClr>
                </a:solidFill>
              </a:rPr>
              <a:t> control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in patients with diabetes undergoing HD and in whom more intense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glycaemic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control is judged to be of relevance.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72101136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-581025"/>
            <a:ext cx="7315200" cy="581025"/>
          </a:xfrm>
        </p:spPr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2218" y="1014412"/>
            <a:ext cx="7678882" cy="6029325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However, one should take into account that a </a:t>
            </a:r>
            <a:r>
              <a:rPr lang="en-US" b="1" dirty="0">
                <a:solidFill>
                  <a:srgbClr val="FF0000"/>
                </a:solidFill>
              </a:rPr>
              <a:t>reduction</a:t>
            </a:r>
            <a:r>
              <a:rPr lang="en-US" dirty="0"/>
              <a:t> 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of the glycaemia-lowering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effect 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of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</a:rPr>
              <a:t>sulphonylurea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 over time is common, due to </a:t>
            </a:r>
            <a:r>
              <a:rPr lang="en-US" b="1" dirty="0">
                <a:solidFill>
                  <a:srgbClr val="FF0000"/>
                </a:solidFill>
              </a:rPr>
              <a:t>islet cell exhaustion.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Many of these drugs require 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progressive dose reduction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 with 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progression of CKD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, and some are contraindicated in CKD stage 5.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In 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dialysis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 patients, the 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glinides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 should generally 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be avoided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6807343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-747280"/>
            <a:ext cx="7315200" cy="5810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6691" y="1316182"/>
            <a:ext cx="8104909" cy="5195454"/>
          </a:xfrm>
        </p:spPr>
        <p:txBody>
          <a:bodyPr/>
          <a:lstStyle/>
          <a:p>
            <a:endParaRPr lang="en-US" b="1" dirty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b="1" dirty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b="1" dirty="0" err="1">
                <a:solidFill>
                  <a:srgbClr val="FF0000"/>
                </a:solidFill>
              </a:rPr>
              <a:t>Exenatide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is cleared by 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proteolytic activity 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after glomerular filtration, and its clearance is therefore </a:t>
            </a:r>
            <a:r>
              <a:rPr lang="en-US" b="1" dirty="0">
                <a:solidFill>
                  <a:srgbClr val="FF0000"/>
                </a:solidFill>
              </a:rPr>
              <a:t>strongly diminished 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in patients with i</a:t>
            </a:r>
            <a:r>
              <a:rPr lang="en-US" u="sng" dirty="0">
                <a:solidFill>
                  <a:schemeClr val="tx2">
                    <a:lumMod val="50000"/>
                  </a:schemeClr>
                </a:solidFill>
              </a:rPr>
              <a:t>mpaired renal function. </a:t>
            </a:r>
          </a:p>
          <a:p>
            <a:pPr marL="0" indent="0">
              <a:buNone/>
            </a:pPr>
            <a:endParaRPr lang="en-US" u="sng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As a consequence, its use is 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not recommended 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in CKD stage 3b or higher (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</a:rPr>
              <a:t>eGFR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 &lt;45 mL/min/1.73 m2).</a:t>
            </a:r>
          </a:p>
        </p:txBody>
      </p:sp>
    </p:spTree>
    <p:extLst>
      <p:ext uri="{BB962C8B-B14F-4D97-AF65-F5344CB8AC3E}">
        <p14:creationId xmlns:p14="http://schemas.microsoft.com/office/powerpoint/2010/main" val="147509968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-581025"/>
            <a:ext cx="7315200" cy="581025"/>
          </a:xfrm>
        </p:spPr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6911" y="1233054"/>
            <a:ext cx="7578436" cy="5146964"/>
          </a:xfrm>
        </p:spPr>
        <p:txBody>
          <a:bodyPr/>
          <a:lstStyle/>
          <a:p>
            <a:pPr marL="0" indent="0">
              <a:buNone/>
            </a:pPr>
            <a:endParaRPr lang="en-US" dirty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guideline group judges that 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adding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 a </a:t>
            </a:r>
            <a:r>
              <a:rPr lang="en-US" b="1" dirty="0">
                <a:solidFill>
                  <a:srgbClr val="FF0000"/>
                </a:solidFill>
              </a:rPr>
              <a:t>DPP4-I to metformin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 seems to be </a:t>
            </a:r>
            <a:r>
              <a:rPr lang="en-US" b="1" dirty="0">
                <a:solidFill>
                  <a:srgbClr val="FF0000"/>
                </a:solidFill>
              </a:rPr>
              <a:t>safe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 in terms of </a:t>
            </a:r>
            <a:r>
              <a:rPr lang="en-US" u="sng" dirty="0" err="1">
                <a:solidFill>
                  <a:schemeClr val="tx2">
                    <a:lumMod val="50000"/>
                  </a:schemeClr>
                </a:solidFill>
              </a:rPr>
              <a:t>hypoglycaemia</a:t>
            </a:r>
            <a:r>
              <a:rPr lang="en-US" u="sng" dirty="0">
                <a:solidFill>
                  <a:schemeClr val="tx2">
                    <a:lumMod val="50000"/>
                  </a:schemeClr>
                </a:solidFill>
              </a:rPr>
              <a:t> risk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, and does not result in an </a:t>
            </a:r>
            <a:r>
              <a:rPr lang="en-US" u="sng" dirty="0">
                <a:solidFill>
                  <a:schemeClr val="tx2">
                    <a:lumMod val="50000"/>
                  </a:schemeClr>
                </a:solidFill>
              </a:rPr>
              <a:t>increase of weight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, but on the other hand, the expected benefit in terms of hard endpoints is low. 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err="1">
                <a:solidFill>
                  <a:schemeClr val="tx2">
                    <a:lumMod val="50000"/>
                  </a:schemeClr>
                </a:solidFill>
              </a:rPr>
              <a:t>Sitagliptin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</a:rPr>
              <a:t>vildagliptin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</a:rPr>
              <a:t>alogliptin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 and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</a:rPr>
              <a:t>saxagliptin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 all require dose reduction in CKD, whereas  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                       </a:t>
            </a:r>
            <a:r>
              <a:rPr lang="en-US" b="1" dirty="0" err="1">
                <a:solidFill>
                  <a:srgbClr val="FF0000"/>
                </a:solidFill>
              </a:rPr>
              <a:t>linagliptin</a:t>
            </a:r>
            <a:r>
              <a:rPr lang="en-US" b="1" dirty="0">
                <a:solidFill>
                  <a:srgbClr val="FF0000"/>
                </a:solidFill>
              </a:rPr>
              <a:t> does not .</a:t>
            </a:r>
          </a:p>
        </p:txBody>
      </p:sp>
    </p:spTree>
    <p:extLst>
      <p:ext uri="{BB962C8B-B14F-4D97-AF65-F5344CB8AC3E}">
        <p14:creationId xmlns:p14="http://schemas.microsoft.com/office/powerpoint/2010/main" val="18275895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CHAPTER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0" y="2313709"/>
            <a:ext cx="7162800" cy="4280848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sz="3200" b="1" dirty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ISSUES RELATED TO MANAGEMENT OF 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CARDIOVASCULAR RISK </a:t>
            </a:r>
            <a:r>
              <a:rPr lang="en-US" sz="3200" b="1" dirty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PATIENTS WITH DIABETES AND CKD STAGE 3B OR HIGHER</a:t>
            </a:r>
          </a:p>
        </p:txBody>
      </p:sp>
    </p:spTree>
    <p:extLst>
      <p:ext uri="{BB962C8B-B14F-4D97-AF65-F5344CB8AC3E}">
        <p14:creationId xmlns:p14="http://schemas.microsoft.com/office/powerpoint/2010/main" val="61059484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5912" y="-581025"/>
            <a:ext cx="7315200" cy="5810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8724" y="1776412"/>
            <a:ext cx="7162800" cy="40386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patients with diabetes and CKD stage 3b or higher  or on dialysis and with CAD, is 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PCI</a:t>
            </a:r>
            <a:r>
              <a:rPr lang="en-US" sz="3200" b="1" dirty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,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CABG</a:t>
            </a:r>
            <a:r>
              <a:rPr lang="en-US" sz="3200" b="1" dirty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or 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conservative</a:t>
            </a:r>
            <a:r>
              <a:rPr lang="en-US" sz="3200" b="1" dirty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treatment to be preferred?</a:t>
            </a:r>
            <a:endParaRPr lang="en-US" sz="3200" dirty="0">
              <a:solidFill>
                <a:srgbClr val="0033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6089075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4780" y="291811"/>
            <a:ext cx="7315200" cy="581025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We recommend: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8472" y="1087581"/>
            <a:ext cx="7495309" cy="5437909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We recommend </a:t>
            </a:r>
            <a:r>
              <a:rPr lang="en-US" sz="2800" b="1" dirty="0">
                <a:solidFill>
                  <a:srgbClr val="FF0000"/>
                </a:solidFill>
              </a:rPr>
              <a:t>not</a:t>
            </a:r>
            <a:r>
              <a:rPr lang="en-US" dirty="0"/>
              <a:t> </a:t>
            </a:r>
            <a:r>
              <a:rPr lang="en-US" u="sng" dirty="0">
                <a:solidFill>
                  <a:schemeClr val="accent1">
                    <a:lumMod val="10000"/>
                  </a:schemeClr>
                </a:solidFill>
              </a:rPr>
              <a:t>omitting coronary angiography 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with the sole intention of avoiding potential contrast-related deterioration of kidney function in patients with diabetes and CKD stage 3b or higher (</a:t>
            </a:r>
            <a:r>
              <a:rPr lang="en-US" dirty="0" err="1">
                <a:solidFill>
                  <a:schemeClr val="accent1">
                    <a:lumMod val="10000"/>
                  </a:schemeClr>
                </a:solidFill>
              </a:rPr>
              <a:t>eGFR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&lt;45mL/min) in whom a coronary angiography is </a:t>
            </a:r>
            <a:r>
              <a:rPr lang="en-US" u="sng" dirty="0">
                <a:solidFill>
                  <a:schemeClr val="accent1">
                    <a:lumMod val="10000"/>
                  </a:schemeClr>
                </a:solidFill>
              </a:rPr>
              <a:t>indicated 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(1D).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 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We recommend that </a:t>
            </a:r>
            <a:r>
              <a:rPr lang="en-US" b="1" dirty="0">
                <a:solidFill>
                  <a:srgbClr val="FF0000"/>
                </a:solidFill>
              </a:rPr>
              <a:t>optimal medical treatment     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should be considered as preferred treatment in patients with diabetes and CKD stage 3b–5 who have</a:t>
            </a:r>
            <a:r>
              <a:rPr lang="en-US" b="1" dirty="0">
                <a:solidFill>
                  <a:srgbClr val="FF0000"/>
                </a:solidFill>
              </a:rPr>
              <a:t> stable CAD</a:t>
            </a:r>
            <a:r>
              <a:rPr lang="en-US" dirty="0"/>
              <a:t>, 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unless there are </a:t>
            </a:r>
            <a:r>
              <a:rPr lang="en-US" b="1" dirty="0">
                <a:solidFill>
                  <a:schemeClr val="accent1">
                    <a:lumMod val="10000"/>
                  </a:schemeClr>
                </a:solidFill>
              </a:rPr>
              <a:t>large areas 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of    </a:t>
            </a:r>
            <a:r>
              <a:rPr lang="en-US" b="1" dirty="0" err="1">
                <a:solidFill>
                  <a:schemeClr val="accent1">
                    <a:lumMod val="10000"/>
                  </a:schemeClr>
                </a:solidFill>
              </a:rPr>
              <a:t>ischaemia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 or significant </a:t>
            </a:r>
            <a:r>
              <a:rPr lang="en-US" u="sng" dirty="0">
                <a:solidFill>
                  <a:schemeClr val="accent1">
                    <a:lumMod val="10000"/>
                  </a:schemeClr>
                </a:solidFill>
              </a:rPr>
              <a:t>left main 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or </a:t>
            </a:r>
            <a:r>
              <a:rPr lang="en-US" u="sng" dirty="0">
                <a:solidFill>
                  <a:schemeClr val="accent1">
                    <a:lumMod val="10000"/>
                  </a:schemeClr>
                </a:solidFill>
              </a:rPr>
              <a:t>proximal LAD 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lesions (1C).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46296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8582" y="596611"/>
            <a:ext cx="7315200" cy="581025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We recommend: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39982" y="1607127"/>
            <a:ext cx="7772400" cy="4821382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We recommend that when a decision is taken to</a:t>
            </a:r>
          </a:p>
          <a:p>
            <a:pPr marL="0" indent="0">
              <a:buNone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consider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 revascularization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en-US" b="1" dirty="0">
                <a:solidFill>
                  <a:srgbClr val="FF0000"/>
                </a:solidFill>
              </a:rPr>
              <a:t>CABG is preferred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over PCI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in patients with 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</a:rPr>
              <a:t>multivessel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or complex</a:t>
            </a:r>
          </a:p>
          <a:p>
            <a:pPr marL="0" indent="0">
              <a:buNone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(SYNTAX score &gt;22) CAD 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We recommend that patients with diabetes and CKD   stage 3b or higher (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</a:rPr>
              <a:t>eGFR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&lt;45 mL/min) who present with an </a:t>
            </a:r>
            <a:r>
              <a:rPr lang="en-US" b="1" dirty="0">
                <a:solidFill>
                  <a:srgbClr val="FF0000"/>
                </a:solidFill>
              </a:rPr>
              <a:t>acute coronary event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should be treated </a:t>
            </a:r>
            <a:r>
              <a:rPr lang="en-US" b="1" dirty="0">
                <a:solidFill>
                  <a:srgbClr val="FF0000"/>
                </a:solidFill>
              </a:rPr>
              <a:t>no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differently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than patients with CKD stage 3b or higher (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</a:rPr>
              <a:t>eGFR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&lt;45 mL/min) without diabetes or patients with diabetes without CKD stage 3b or higher </a:t>
            </a:r>
            <a:r>
              <a:rPr lang="en-US" dirty="0"/>
              <a:t>(1D).</a:t>
            </a:r>
          </a:p>
        </p:txBody>
      </p:sp>
    </p:spTree>
    <p:extLst>
      <p:ext uri="{BB962C8B-B14F-4D97-AF65-F5344CB8AC3E}">
        <p14:creationId xmlns:p14="http://schemas.microsoft.com/office/powerpoint/2010/main" val="256397693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-581025"/>
            <a:ext cx="7315200" cy="5810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4510" y="2057400"/>
            <a:ext cx="8049490" cy="48006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8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patients with diabetes and CKD stage 3b or higher or on dialysis and with a cardiac indication (CHF, IHD, HTN) should we prescribe inhibitors of the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RAAS system</a:t>
            </a:r>
            <a:r>
              <a:rPr lang="en-US" sz="2800" b="1" dirty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</a:t>
            </a:r>
            <a:r>
              <a:rPr lang="en-US" sz="2800" b="1" dirty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cardiovascular prevention</a:t>
            </a:r>
            <a:r>
              <a:rPr lang="en-US" sz="2800" b="1" dirty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733418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-581891"/>
            <a:ext cx="7315200" cy="5810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11381" y="1191491"/>
            <a:ext cx="7883237" cy="5237018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CKD in patients with diabetes can be caused by </a:t>
            </a:r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true diabetic nephropathy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, but can also be caused indirectly by diabetes, e.g. due to: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polyneuropathic</a:t>
            </a:r>
            <a:r>
              <a:rPr lang="en-US" sz="2800" dirty="0">
                <a:solidFill>
                  <a:srgbClr val="FF0000"/>
                </a:solidFill>
              </a:rPr>
              <a:t> bladder 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dysfunction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increased incidence of </a:t>
            </a:r>
            <a:r>
              <a:rPr lang="en-US" sz="2800" dirty="0">
                <a:solidFill>
                  <a:srgbClr val="FF0000"/>
                </a:solidFill>
              </a:rPr>
              <a:t>relapsing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 urinary tract  </a:t>
            </a:r>
            <a:r>
              <a:rPr lang="en-US" sz="2800" dirty="0">
                <a:solidFill>
                  <a:srgbClr val="FF0000"/>
                </a:solidFill>
              </a:rPr>
              <a:t>infections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macrovascular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</a:rPr>
              <a:t>angiopathy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.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flipV="1">
            <a:off x="5735782" y="-610466"/>
            <a:ext cx="3505200" cy="733425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53915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790575"/>
            <a:ext cx="7315200" cy="581025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We recommend: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54" y="1814945"/>
            <a:ext cx="8049491" cy="4620491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We recommend that adults with CKD stage 3b or higher (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</a:rPr>
              <a:t>eGFR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&lt;45 mL/min/1.73 m2 or on dialysis) and diabetes who have a </a:t>
            </a:r>
            <a:r>
              <a:rPr lang="en-US" b="1" dirty="0">
                <a:solidFill>
                  <a:srgbClr val="FF0000"/>
                </a:solidFill>
              </a:rPr>
              <a:t>cardiovascular indication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(heart failure, 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</a:rPr>
              <a:t>ischaemic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heart disease) be treated with an </a:t>
            </a:r>
            <a:r>
              <a:rPr lang="en-US" b="1" dirty="0">
                <a:solidFill>
                  <a:srgbClr val="FF0000"/>
                </a:solidFill>
              </a:rPr>
              <a:t>ACE-I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at </a:t>
            </a:r>
            <a:r>
              <a:rPr lang="en-US" b="1" dirty="0">
                <a:solidFill>
                  <a:srgbClr val="FF0000"/>
                </a:solidFill>
              </a:rPr>
              <a:t>maximally tolerated dose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(1B).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We suggest there is </a:t>
            </a:r>
            <a:r>
              <a:rPr lang="en-US" b="1" dirty="0">
                <a:solidFill>
                  <a:srgbClr val="FF0000"/>
                </a:solidFill>
              </a:rPr>
              <a:t>insufficient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evidence to justify the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start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of an </a:t>
            </a:r>
            <a:r>
              <a:rPr lang="en-US" b="1" dirty="0">
                <a:solidFill>
                  <a:srgbClr val="FF0000"/>
                </a:solidFill>
              </a:rPr>
              <a:t>angiotensin-receptor blocker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(ARB) in adults with CKD stage 3b or higher (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</a:rPr>
              <a:t>eGFR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&lt;45 mL/min/1.73 m2 or on dialysis) and diabetes who have a cardiovascular indication (heart failure, 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</a:rPr>
              <a:t>ischaemic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heart disease) but </a:t>
            </a:r>
            <a:r>
              <a:rPr lang="en-US" b="1" dirty="0">
                <a:solidFill>
                  <a:srgbClr val="FF0000"/>
                </a:solidFill>
              </a:rPr>
              <a:t>intolerance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for ACE-I (2B).</a:t>
            </a:r>
          </a:p>
        </p:txBody>
      </p:sp>
    </p:spTree>
    <p:extLst>
      <p:ext uri="{BB962C8B-B14F-4D97-AF65-F5344CB8AC3E}">
        <p14:creationId xmlns:p14="http://schemas.microsoft.com/office/powerpoint/2010/main" val="167095232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-581025"/>
            <a:ext cx="7315200" cy="581025"/>
          </a:xfrm>
        </p:spPr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4911" y="1006186"/>
            <a:ext cx="7592291" cy="5015346"/>
          </a:xfrm>
        </p:spPr>
        <p:txBody>
          <a:bodyPr/>
          <a:lstStyle/>
          <a:p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There is </a:t>
            </a:r>
            <a:r>
              <a:rPr lang="en-US" b="1" dirty="0">
                <a:solidFill>
                  <a:srgbClr val="FF0000"/>
                </a:solidFill>
              </a:rPr>
              <a:t>insufficient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evidence whether or not RAAS inhibitors should be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stopped in patients with CKD progressing to CKD stage 5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In patients with CKD </a:t>
            </a:r>
            <a:r>
              <a:rPr lang="en-US" b="1" dirty="0">
                <a:solidFill>
                  <a:srgbClr val="FF0000"/>
                </a:solidFill>
              </a:rPr>
              <a:t>stage 3–5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death is a more likely outcome than progression to ESRD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Diabetes is a multiplier of CVD risk. Therefore, in this particular population, drugs that would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slow progression of renal disease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and at the same time be </a:t>
            </a:r>
            <a:r>
              <a:rPr lang="en-US" b="1" dirty="0" err="1">
                <a:solidFill>
                  <a:schemeClr val="bg2">
                    <a:lumMod val="50000"/>
                  </a:schemeClr>
                </a:solidFill>
              </a:rPr>
              <a:t>cardioprotective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appear as a 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</a:rPr>
              <a:t>theoreticaly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                              </a:t>
            </a:r>
            <a:r>
              <a:rPr lang="en-US" b="1" dirty="0">
                <a:solidFill>
                  <a:srgbClr val="FF0000"/>
                </a:solidFill>
              </a:rPr>
              <a:t>‘first-line’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therapy.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99115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437" y="-581025"/>
            <a:ext cx="7315200" cy="5810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257" y="1152958"/>
            <a:ext cx="7303944" cy="5119255"/>
          </a:xfrm>
        </p:spPr>
        <p:txBody>
          <a:bodyPr/>
          <a:lstStyle/>
          <a:p>
            <a:pPr marL="0" indent="0">
              <a:buNone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Blockers of the RAA system are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both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bg2">
                    <a:lumMod val="50000"/>
                  </a:schemeClr>
                </a:solidFill>
              </a:rPr>
              <a:t>renoprotective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and </a:t>
            </a:r>
            <a:r>
              <a:rPr lang="en-US" b="1" dirty="0" err="1">
                <a:solidFill>
                  <a:schemeClr val="bg2">
                    <a:lumMod val="50000"/>
                  </a:schemeClr>
                </a:solidFill>
              </a:rPr>
              <a:t>cardioprotective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in the </a:t>
            </a:r>
            <a:r>
              <a:rPr lang="en-US" b="1" dirty="0">
                <a:solidFill>
                  <a:srgbClr val="FF0000"/>
                </a:solidFill>
              </a:rPr>
              <a:t>general</a:t>
            </a:r>
            <a:r>
              <a:rPr lang="en-US" dirty="0">
                <a:solidFill>
                  <a:srgbClr val="FF0000"/>
                </a:solidFill>
              </a:rPr>
              <a:t> population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However, in patients with </a:t>
            </a:r>
            <a:r>
              <a:rPr lang="en-US" b="1" dirty="0">
                <a:solidFill>
                  <a:srgbClr val="FF0000"/>
                </a:solidFill>
              </a:rPr>
              <a:t>diabetes and CKD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stage 3b or higher, this potential benefit may be more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limited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or be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 counterbalanced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by the need to start </a:t>
            </a:r>
            <a:r>
              <a:rPr lang="en-US" dirty="0">
                <a:solidFill>
                  <a:srgbClr val="FF0000"/>
                </a:solidFill>
              </a:rPr>
              <a:t>dialysis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earlier (e.g. because </a:t>
            </a:r>
            <a:r>
              <a:rPr lang="en-US" u="sng" dirty="0">
                <a:solidFill>
                  <a:schemeClr val="bg2">
                    <a:lumMod val="50000"/>
                  </a:schemeClr>
                </a:solidFill>
              </a:rPr>
              <a:t>of </a:t>
            </a:r>
            <a:r>
              <a:rPr lang="en-US" u="sng" dirty="0" err="1">
                <a:solidFill>
                  <a:schemeClr val="bg2">
                    <a:lumMod val="50000"/>
                  </a:schemeClr>
                </a:solidFill>
              </a:rPr>
              <a:t>hyperkalaemia</a:t>
            </a:r>
            <a:r>
              <a:rPr lang="en-US" u="sng" dirty="0">
                <a:solidFill>
                  <a:schemeClr val="bg2">
                    <a:lumMod val="50000"/>
                  </a:schemeClr>
                </a:solidFill>
              </a:rPr>
              <a:t>, or sudden deterioration of renal function)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872542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3273" y="-581025"/>
            <a:ext cx="7315200" cy="5810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6355" y="1268989"/>
            <a:ext cx="7827818" cy="4946073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endParaRPr lang="en-US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It can thus be </a:t>
            </a:r>
            <a:r>
              <a:rPr lang="en-US" b="1" u="sng" dirty="0">
                <a:solidFill>
                  <a:schemeClr val="bg2">
                    <a:lumMod val="50000"/>
                  </a:schemeClr>
                </a:solidFill>
              </a:rPr>
              <a:t>questioned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whether, in this specific subpopulation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starting an RAAS blocker in patients who have a cardiac indication,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is justified. 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Only patients treated with </a:t>
            </a:r>
            <a:r>
              <a:rPr lang="en-US" b="1" dirty="0">
                <a:solidFill>
                  <a:srgbClr val="FF0000"/>
                </a:solidFill>
              </a:rPr>
              <a:t>maximally tolerated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doses of ACE-I versus placebo, had a </a:t>
            </a:r>
            <a:r>
              <a:rPr lang="en-US" b="1" dirty="0">
                <a:solidFill>
                  <a:srgbClr val="FF0000"/>
                </a:solidFill>
              </a:rPr>
              <a:t>survival benefit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( RR 0.78, 95% CI 0.61–0.98), but </a:t>
            </a:r>
            <a:r>
              <a:rPr lang="en-US" sz="2800" b="1" dirty="0">
                <a:solidFill>
                  <a:schemeClr val="bg2">
                    <a:lumMod val="50000"/>
                  </a:schemeClr>
                </a:solidFill>
              </a:rPr>
              <a:t>not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those treated   at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lower doses of ACE-I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(RR1.18, 95% CI 0.41–3.44) or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with ARBs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(RR </a:t>
            </a:r>
            <a:r>
              <a:rPr lang="it-IT" dirty="0">
                <a:solidFill>
                  <a:schemeClr val="bg2">
                    <a:lumMod val="50000"/>
                  </a:schemeClr>
                </a:solidFill>
              </a:rPr>
              <a:t>0.99, 95% CI 0.85–1.17) in a Cochrane review. 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171132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-581025"/>
            <a:ext cx="7315200" cy="5810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9393" y="976745"/>
            <a:ext cx="7393132" cy="5881255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The present data on withdrawing RAAS inhibitors in patients already taking them for a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cardiac indication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when their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CKD progresses to an </a:t>
            </a:r>
            <a:r>
              <a:rPr lang="en-US" b="1" dirty="0" err="1">
                <a:solidFill>
                  <a:schemeClr val="bg2">
                    <a:lumMod val="50000"/>
                  </a:schemeClr>
                </a:solidFill>
              </a:rPr>
              <a:t>eGFR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 &lt;30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mL/min/1.73 m2 are </a:t>
            </a:r>
            <a:r>
              <a:rPr lang="en-US" b="1" dirty="0">
                <a:solidFill>
                  <a:srgbClr val="FF0000"/>
                </a:solidFill>
              </a:rPr>
              <a:t>controversial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, and no randomized trials on this intervention are available.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However, observational data, even in patients </a:t>
            </a:r>
            <a:r>
              <a:rPr lang="en-US" b="1" dirty="0">
                <a:solidFill>
                  <a:srgbClr val="FF0000"/>
                </a:solidFill>
              </a:rPr>
              <a:t>without diabetes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, suggest that in patients with an 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</a:rPr>
              <a:t>eGFR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&lt;30 mL/min, the risk for </a:t>
            </a:r>
            <a:r>
              <a:rPr lang="en-US" b="1" dirty="0" err="1">
                <a:solidFill>
                  <a:srgbClr val="FF0000"/>
                </a:solidFill>
              </a:rPr>
              <a:t>hyperkalaemia</a:t>
            </a:r>
            <a:r>
              <a:rPr lang="en-US" b="1" dirty="0">
                <a:solidFill>
                  <a:srgbClr val="FF0000"/>
                </a:solidFill>
              </a:rPr>
              <a:t> is 6.8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(95% CI 2.7–17.4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) </a:t>
            </a:r>
            <a:r>
              <a:rPr lang="en-US" b="1" dirty="0">
                <a:solidFill>
                  <a:srgbClr val="FF0000"/>
                </a:solidFill>
              </a:rPr>
              <a:t>times higher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than in patients with an </a:t>
            </a:r>
            <a:r>
              <a:rPr lang="en-US" u="sng" dirty="0" err="1">
                <a:solidFill>
                  <a:schemeClr val="bg2">
                    <a:lumMod val="50000"/>
                  </a:schemeClr>
                </a:solidFill>
              </a:rPr>
              <a:t>eGFR</a:t>
            </a:r>
            <a:r>
              <a:rPr lang="en-US" u="sng" dirty="0">
                <a:solidFill>
                  <a:schemeClr val="bg2">
                    <a:lumMod val="50000"/>
                  </a:schemeClr>
                </a:solidFill>
              </a:rPr>
              <a:t> &gt;50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mL/min.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166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-581025"/>
            <a:ext cx="7315200" cy="5810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5863" y="2153082"/>
            <a:ext cx="7158037" cy="40386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The guideline development group judges that it thus makes sense to discuss the </a:t>
            </a:r>
            <a:r>
              <a:rPr lang="en-US" dirty="0">
                <a:solidFill>
                  <a:srgbClr val="FF0000"/>
                </a:solidFill>
              </a:rPr>
              <a:t>withdrawal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of an RAAS inhibitor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with patients whose </a:t>
            </a:r>
            <a:r>
              <a:rPr lang="en-US" b="1" dirty="0" err="1">
                <a:solidFill>
                  <a:srgbClr val="FF0000"/>
                </a:solidFill>
              </a:rPr>
              <a:t>eGFR</a:t>
            </a:r>
            <a:r>
              <a:rPr lang="en-US" b="1" dirty="0">
                <a:solidFill>
                  <a:srgbClr val="FF0000"/>
                </a:solidFill>
              </a:rPr>
              <a:t> progresses to &lt;15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mL/min, in an attempt to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delay the need for start of renal replacement therapy.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34806753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983673"/>
            <a:ext cx="7315200" cy="789709"/>
          </a:xfrm>
        </p:spPr>
        <p:txBody>
          <a:bodyPr/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We recommend: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>We recommend</a:t>
            </a:r>
            <a:r>
              <a:rPr lang="en-US" sz="32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3200" b="1" dirty="0">
                <a:solidFill>
                  <a:srgbClr val="FF0000"/>
                </a:solidFill>
              </a:rPr>
              <a:t>not</a:t>
            </a:r>
            <a:r>
              <a:rPr lang="en-US" sz="32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800" b="1" dirty="0">
                <a:solidFill>
                  <a:schemeClr val="bg2">
                    <a:lumMod val="50000"/>
                  </a:schemeClr>
                </a:solidFill>
              </a:rPr>
              <a:t>combining different classes 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>of renin angiotensin-blocking agents (ACE-I, ARBs or direct renin inhibitors) (1A).</a:t>
            </a:r>
          </a:p>
        </p:txBody>
      </p:sp>
    </p:spTree>
    <p:extLst>
      <p:ext uri="{BB962C8B-B14F-4D97-AF65-F5344CB8AC3E}">
        <p14:creationId xmlns:p14="http://schemas.microsoft.com/office/powerpoint/2010/main" val="84720279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-581025"/>
            <a:ext cx="7315200" cy="581025"/>
          </a:xfrm>
        </p:spPr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800" b="1" dirty="0">
                <a:solidFill>
                  <a:schemeClr val="bg2">
                    <a:lumMod val="50000"/>
                  </a:schemeClr>
                </a:solidFill>
              </a:rPr>
              <a:t>In patients with diabetes and CKD stage 3b or higher or on dialysis, should we prescribe </a:t>
            </a:r>
            <a:r>
              <a:rPr lang="en-US" sz="2800" b="1" dirty="0">
                <a:solidFill>
                  <a:srgbClr val="FF0000"/>
                </a:solidFill>
              </a:rPr>
              <a:t>beta blockers </a:t>
            </a:r>
            <a:r>
              <a:rPr lang="en-US" sz="2800" b="1" dirty="0">
                <a:solidFill>
                  <a:schemeClr val="bg2">
                    <a:lumMod val="50000"/>
                  </a:schemeClr>
                </a:solidFill>
              </a:rPr>
              <a:t>to prevent </a:t>
            </a:r>
            <a:r>
              <a:rPr lang="en-US" sz="2800" b="1" dirty="0">
                <a:solidFill>
                  <a:srgbClr val="FF0000"/>
                </a:solidFill>
              </a:rPr>
              <a:t>sudden cardiac death</a:t>
            </a:r>
            <a:r>
              <a:rPr lang="en-US" sz="2800" b="1" dirty="0">
                <a:solidFill>
                  <a:srgbClr val="003366"/>
                </a:solidFill>
              </a:rPr>
              <a:t>?</a:t>
            </a:r>
            <a:endParaRPr lang="en-US" sz="2800" dirty="0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31269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5345" y="1067666"/>
            <a:ext cx="7315200" cy="581025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We suggest: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4292" y="2341418"/>
            <a:ext cx="7995372" cy="3830782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 We suggest</a:t>
            </a:r>
            <a:r>
              <a:rPr lang="en-US" u="sng" dirty="0">
                <a:solidFill>
                  <a:schemeClr val="accent1">
                    <a:lumMod val="10000"/>
                  </a:schemeClr>
                </a:solidFill>
              </a:rPr>
              <a:t> starting 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a </a:t>
            </a:r>
            <a:r>
              <a:rPr lang="en-US" dirty="0">
                <a:solidFill>
                  <a:srgbClr val="FF0000"/>
                </a:solidFill>
              </a:rPr>
              <a:t>selective beta-blocking 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agent as </a:t>
            </a:r>
            <a:r>
              <a:rPr lang="en-US" b="1" dirty="0">
                <a:solidFill>
                  <a:schemeClr val="accent1">
                    <a:lumMod val="10000"/>
                  </a:schemeClr>
                </a:solidFill>
              </a:rPr>
              <a:t>primary prevention 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in patients with diabetes and CKD stage 3b or higher and then continuing it when tolerated (2C).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 We suggest prescribing </a:t>
            </a:r>
            <a:r>
              <a:rPr lang="en-US" b="1" dirty="0">
                <a:solidFill>
                  <a:srgbClr val="FF0000"/>
                </a:solidFill>
              </a:rPr>
              <a:t>lipophilic rather than hydrophilic 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beta-blocking agents in patients with diabetes and CKD stage 3b or higher (</a:t>
            </a:r>
            <a:r>
              <a:rPr lang="en-US" dirty="0" err="1">
                <a:solidFill>
                  <a:schemeClr val="accent1">
                    <a:lumMod val="10000"/>
                  </a:schemeClr>
                </a:solidFill>
              </a:rPr>
              <a:t>eGFR</a:t>
            </a:r>
            <a:r>
              <a:rPr lang="en-US" dirty="0">
                <a:solidFill>
                  <a:schemeClr val="accent1">
                    <a:lumMod val="10000"/>
                  </a:schemeClr>
                </a:solidFill>
              </a:rPr>
              <a:t>&lt;45 mL/min) (2C).</a:t>
            </a:r>
          </a:p>
        </p:txBody>
      </p:sp>
    </p:spTree>
    <p:extLst>
      <p:ext uri="{BB962C8B-B14F-4D97-AF65-F5344CB8AC3E}">
        <p14:creationId xmlns:p14="http://schemas.microsoft.com/office/powerpoint/2010/main" val="152094261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-484043"/>
            <a:ext cx="7315200" cy="5810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0709" y="2064325"/>
            <a:ext cx="7432964" cy="5444837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rgbClr val="FF0000"/>
                </a:solidFill>
              </a:rPr>
              <a:t>Sudden cardiac death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is an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important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cause of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mortality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in patients with CKD stage 3b or higher and in patients with diabetes.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Ventricular re-entrant circuits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and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 fibrosis-</a:t>
            </a:r>
            <a:r>
              <a:rPr lang="en-US" b="1" dirty="0" err="1">
                <a:solidFill>
                  <a:schemeClr val="bg2">
                    <a:lumMod val="50000"/>
                  </a:schemeClr>
                </a:solidFill>
              </a:rPr>
              <a:t>ischaemia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are likely to be part of this paradigm, together with electrolyte disturbances and other explanation.</a:t>
            </a:r>
          </a:p>
        </p:txBody>
      </p:sp>
    </p:spTree>
    <p:extLst>
      <p:ext uri="{BB962C8B-B14F-4D97-AF65-F5344CB8AC3E}">
        <p14:creationId xmlns:p14="http://schemas.microsoft.com/office/powerpoint/2010/main" val="9281930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-623454"/>
            <a:ext cx="7315200" cy="5810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4510" y="1440874"/>
            <a:ext cx="7897090" cy="5237018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However many patients who develop CKD due to a cause other than diabetes will develop or may already have diabetes mellitus.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Finally,</a:t>
            </a:r>
          </a:p>
          <a:p>
            <a:pPr marL="0" indent="0">
              <a:buNone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many drugs that are used for management of CKDs, e.g. </a:t>
            </a:r>
            <a:r>
              <a:rPr lang="en-US" dirty="0">
                <a:solidFill>
                  <a:srgbClr val="FF0000"/>
                </a:solidFill>
              </a:rPr>
              <a:t>corticosteroids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 or </a:t>
            </a:r>
            <a:r>
              <a:rPr lang="en-US" dirty="0" err="1">
                <a:solidFill>
                  <a:srgbClr val="FF0000"/>
                </a:solidFill>
              </a:rPr>
              <a:t>calcineurin</a:t>
            </a:r>
            <a:r>
              <a:rPr lang="en-US" dirty="0">
                <a:solidFill>
                  <a:srgbClr val="FF0000"/>
                </a:solidFill>
              </a:rPr>
              <a:t> inhibitors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, can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</a:rPr>
              <a:t>caus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 diabetes.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Despite the strong interplay between diabetes and CKD, the management of patients with 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diabetes and CKD stage 3b or higher 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(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</a:rPr>
              <a:t>eGFR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 &lt;45 mL/min) remains problematic.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flipV="1">
            <a:off x="5486400" y="-332509"/>
            <a:ext cx="3505200" cy="1524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66512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0146" y="-581025"/>
            <a:ext cx="7315200" cy="5810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85455" y="1634836"/>
            <a:ext cx="7038109" cy="4537364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It is appreciated that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beta blockers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can have an </a:t>
            </a:r>
            <a:r>
              <a:rPr lang="en-US" b="1" dirty="0">
                <a:solidFill>
                  <a:srgbClr val="FF0000"/>
                </a:solidFill>
              </a:rPr>
              <a:t>important role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in several cardiac situations, e.g</a:t>
            </a:r>
            <a:r>
              <a:rPr lang="en-US" u="sng" dirty="0">
                <a:solidFill>
                  <a:schemeClr val="bg2">
                    <a:lumMod val="50000"/>
                  </a:schemeClr>
                </a:solidFill>
              </a:rPr>
              <a:t>. ventricular rate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control and </a:t>
            </a:r>
            <a:r>
              <a:rPr lang="en-US" u="sng" dirty="0">
                <a:solidFill>
                  <a:schemeClr val="bg2">
                    <a:lumMod val="50000"/>
                  </a:schemeClr>
                </a:solidFill>
              </a:rPr>
              <a:t>heart failure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. </a:t>
            </a:r>
          </a:p>
          <a:p>
            <a:pPr marL="0" indent="0">
              <a:buNone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The question is whether or not the </a:t>
            </a:r>
            <a:r>
              <a:rPr lang="en-US" b="1" dirty="0">
                <a:solidFill>
                  <a:srgbClr val="FF0000"/>
                </a:solidFill>
              </a:rPr>
              <a:t>routine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prescription of these drugs, with their known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side effects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, can provide a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survival advantage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in patients with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diabetes with CKD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stage 3b or higher (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</a:rPr>
              <a:t>eGFR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&lt;45 mL/min).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48036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7745" y="-581025"/>
            <a:ext cx="7315200" cy="5810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8363" y="1265093"/>
            <a:ext cx="7813963" cy="5049982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guideline development group judges that congestive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heart failure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is quite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prevalent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in our target population, and that therefore, the results are very likely to also apply in our population.</a:t>
            </a:r>
          </a:p>
          <a:p>
            <a:pPr marL="0" indent="0">
              <a:buNone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Based on these considerations, the guideline development group judged that it was </a:t>
            </a:r>
            <a:r>
              <a:rPr lang="en-US" b="1" dirty="0">
                <a:solidFill>
                  <a:srgbClr val="FF0000"/>
                </a:solidFill>
              </a:rPr>
              <a:t>logical to apply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the same recommendations in patients with diabetes and CKD stage 3b or higher (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</a:rPr>
              <a:t>eGFR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&lt;45mL/min) as in patients with diabetes without CKD or in patients with CKD without diabetes.</a:t>
            </a:r>
          </a:p>
        </p:txBody>
      </p:sp>
    </p:spTree>
    <p:extLst>
      <p:ext uri="{BB962C8B-B14F-4D97-AF65-F5344CB8AC3E}">
        <p14:creationId xmlns:p14="http://schemas.microsoft.com/office/powerpoint/2010/main" val="23012887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727" y="-581025"/>
            <a:ext cx="7315200" cy="5810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800" b="1" dirty="0">
                <a:solidFill>
                  <a:schemeClr val="accent1">
                    <a:lumMod val="10000"/>
                  </a:schemeClr>
                </a:solidFill>
              </a:rPr>
              <a:t>In patients with diabetes and CKD stage 3b or higher, should we aim at </a:t>
            </a:r>
            <a:r>
              <a:rPr lang="en-US" sz="2800" b="1" dirty="0">
                <a:solidFill>
                  <a:srgbClr val="FF0000"/>
                </a:solidFill>
              </a:rPr>
              <a:t>lower BP targets </a:t>
            </a:r>
            <a:r>
              <a:rPr lang="en-US" sz="2800" b="1" dirty="0">
                <a:solidFill>
                  <a:schemeClr val="accent1">
                    <a:lumMod val="10000"/>
                  </a:schemeClr>
                </a:solidFill>
              </a:rPr>
              <a:t>than in the general population?</a:t>
            </a:r>
            <a:endParaRPr lang="en-US" sz="2800" dirty="0">
              <a:solidFill>
                <a:schemeClr val="accent1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59623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0873" y="1150793"/>
            <a:ext cx="7315200" cy="581025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We suggest: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9819" y="2133600"/>
            <a:ext cx="8021782" cy="40386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We suggest </a:t>
            </a:r>
            <a:r>
              <a:rPr lang="en-US" b="1" dirty="0">
                <a:solidFill>
                  <a:srgbClr val="FF0000"/>
                </a:solidFill>
              </a:rPr>
              <a:t>against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applying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lower blood pressure targets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in patients with diabetes and CKD stage 3b or higher (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</a:rPr>
              <a:t>eGFR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&lt;45 mL/min/1.73 m2) than in the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general population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(2C).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We suggest that in patients with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diabetes and CKD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stage 3b or higher (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</a:rPr>
              <a:t>eGFR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&lt;45 mL/min/1.73 m2) </a:t>
            </a:r>
            <a:r>
              <a:rPr lang="en-US" sz="2800" b="1" dirty="0">
                <a:solidFill>
                  <a:schemeClr val="bg2">
                    <a:lumMod val="50000"/>
                  </a:schemeClr>
                </a:solidFill>
              </a:rPr>
              <a:t>but </a:t>
            </a:r>
            <a:r>
              <a:rPr lang="en-US" b="1" dirty="0">
                <a:solidFill>
                  <a:srgbClr val="FF0000"/>
                </a:solidFill>
              </a:rPr>
              <a:t>without proteinuria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all blood pressure-lowering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drugs can be used equally to lower blood pressure (2C).</a:t>
            </a:r>
          </a:p>
        </p:txBody>
      </p:sp>
    </p:spTree>
    <p:extLst>
      <p:ext uri="{BB962C8B-B14F-4D97-AF65-F5344CB8AC3E}">
        <p14:creationId xmlns:p14="http://schemas.microsoft.com/office/powerpoint/2010/main" val="317098637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-719571"/>
            <a:ext cx="7315200" cy="5810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20982" y="2133600"/>
            <a:ext cx="7370618" cy="40386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In patients with diabetes and CKD stage 3b or on dialysis, should we prescribe</a:t>
            </a:r>
            <a:br>
              <a:rPr lang="en-US" sz="2800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2800" b="1" dirty="0">
                <a:solidFill>
                  <a:srgbClr val="FF0000"/>
                </a:solidFill>
              </a:rPr>
              <a:t>lipid-lowering therapy </a:t>
            </a:r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in primary prevention?</a:t>
            </a:r>
            <a:endParaRPr lang="en-US" sz="28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03257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6291" y="984539"/>
            <a:ext cx="7315200" cy="581025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We recommend: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1491" y="1814946"/>
            <a:ext cx="7356763" cy="40386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We recommend </a:t>
            </a:r>
            <a:r>
              <a:rPr lang="en-US" b="1" dirty="0">
                <a:solidFill>
                  <a:srgbClr val="FF0000"/>
                </a:solidFill>
              </a:rPr>
              <a:t>starting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a statin in patients with diabetes and CKD stage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3b and 4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(1B).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We suggest a statin </a:t>
            </a:r>
            <a:r>
              <a:rPr lang="en-US" b="1" dirty="0">
                <a:solidFill>
                  <a:srgbClr val="FF0000"/>
                </a:solidFill>
              </a:rPr>
              <a:t>be considered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in patients with diabetes and CKD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stage 5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(2C).</a:t>
            </a:r>
          </a:p>
          <a:p>
            <a:pPr marL="0" indent="0">
              <a:buNone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In these patients, lipid-lowering treatment resulted in a </a:t>
            </a:r>
            <a:r>
              <a:rPr lang="en-US" b="1" dirty="0">
                <a:solidFill>
                  <a:srgbClr val="FF0000"/>
                </a:solidFill>
              </a:rPr>
              <a:t>non-significant 8%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risk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reduction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of the primary endpoint of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major vascular events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858514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9418" y="859848"/>
            <a:ext cx="7564582" cy="581025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We recommend: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0873" y="1440873"/>
            <a:ext cx="7121236" cy="5049982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We recommend </a:t>
            </a:r>
            <a:r>
              <a:rPr lang="en-US" b="1" dirty="0">
                <a:solidFill>
                  <a:srgbClr val="FF0000"/>
                </a:solidFill>
              </a:rPr>
              <a:t>against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starting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a statin in patients with diabetes and CKD </a:t>
            </a:r>
            <a:r>
              <a:rPr lang="en-US" b="1" dirty="0">
                <a:solidFill>
                  <a:srgbClr val="FF0000"/>
                </a:solidFill>
              </a:rPr>
              <a:t>stage 5D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(1A). 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There was a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non-significant 8%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risk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reduction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of the primary endpoint of </a:t>
            </a:r>
            <a:r>
              <a:rPr lang="en-US" u="sng" dirty="0">
                <a:solidFill>
                  <a:schemeClr val="bg2">
                    <a:lumMod val="50000"/>
                  </a:schemeClr>
                </a:solidFill>
              </a:rPr>
              <a:t>CV death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en-US" u="sng" dirty="0">
                <a:solidFill>
                  <a:schemeClr val="bg2">
                    <a:lumMod val="50000"/>
                  </a:schemeClr>
                </a:solidFill>
              </a:rPr>
              <a:t>non-fatal MI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and </a:t>
            </a:r>
            <a:r>
              <a:rPr lang="en-US" u="sng" dirty="0">
                <a:solidFill>
                  <a:schemeClr val="bg2">
                    <a:lumMod val="50000"/>
                  </a:schemeClr>
                </a:solidFill>
              </a:rPr>
              <a:t>stroke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Therefore, the guideline group judged that there is </a:t>
            </a:r>
            <a:r>
              <a:rPr lang="en-US" sz="2800" b="1" dirty="0">
                <a:solidFill>
                  <a:schemeClr val="bg2">
                    <a:lumMod val="50000"/>
                  </a:schemeClr>
                </a:solidFill>
              </a:rPr>
              <a:t>no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general recommendation to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initiate statins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in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dialysis dependent patients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with diabetes.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86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-1149060"/>
            <a:ext cx="7315200" cy="5810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7636" y="1648691"/>
            <a:ext cx="7578436" cy="40386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Doses of lipid-lowering agents should be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adapted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according to renal function.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We should be considered </a:t>
            </a:r>
            <a:r>
              <a:rPr lang="en-US" b="1" dirty="0">
                <a:solidFill>
                  <a:srgbClr val="FF0000"/>
                </a:solidFill>
              </a:rPr>
              <a:t>maximal doses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in patients with CKD,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repetitive measurement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of lipid levels does </a:t>
            </a:r>
            <a:r>
              <a:rPr lang="en-US" sz="2800" b="1" dirty="0">
                <a:solidFill>
                  <a:schemeClr val="bg2">
                    <a:lumMod val="50000"/>
                  </a:schemeClr>
                </a:solidFill>
              </a:rPr>
              <a:t>not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add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diagnostic or therapeutic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value.</a:t>
            </a:r>
          </a:p>
        </p:txBody>
      </p:sp>
    </p:spTree>
    <p:extLst>
      <p:ext uri="{BB962C8B-B14F-4D97-AF65-F5344CB8AC3E}">
        <p14:creationId xmlns:p14="http://schemas.microsoft.com/office/powerpoint/2010/main" val="372072961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-581025"/>
            <a:ext cx="7315200" cy="5810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593273"/>
            <a:ext cx="7329055" cy="4980709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There was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 no consensus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in the guideline development group on whether or not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statins should be stopped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in patients with diabetes with CKD stage5D.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We suggest</a:t>
            </a:r>
            <a:r>
              <a:rPr lang="en-US" b="1" dirty="0">
                <a:solidFill>
                  <a:srgbClr val="FF0000"/>
                </a:solidFill>
              </a:rPr>
              <a:t> fibrates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can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replace statins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in patients with CKD stage 3b who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do not tolerate statins (2B).</a:t>
            </a:r>
          </a:p>
        </p:txBody>
      </p:sp>
    </p:spTree>
    <p:extLst>
      <p:ext uri="{BB962C8B-B14F-4D97-AF65-F5344CB8AC3E}">
        <p14:creationId xmlns:p14="http://schemas.microsoft.com/office/powerpoint/2010/main" val="211832618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-290513"/>
            <a:ext cx="7315200" cy="5810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5128" y="1704109"/>
            <a:ext cx="7509164" cy="4211782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In patients </a:t>
            </a:r>
            <a:r>
              <a:rPr lang="en-US" b="1" dirty="0">
                <a:solidFill>
                  <a:srgbClr val="FF0000"/>
                </a:solidFill>
              </a:rPr>
              <a:t>on dialysis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, moderate- to high-quality evidence indicated that </a:t>
            </a:r>
            <a:r>
              <a:rPr lang="en-US" b="1" dirty="0">
                <a:solidFill>
                  <a:srgbClr val="FF0000"/>
                </a:solidFill>
              </a:rPr>
              <a:t>statins had little or no effect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on </a:t>
            </a:r>
            <a:r>
              <a:rPr lang="en-US" u="sng" dirty="0">
                <a:solidFill>
                  <a:schemeClr val="bg2">
                    <a:lumMod val="50000"/>
                  </a:schemeClr>
                </a:solidFill>
              </a:rPr>
              <a:t>all-cause </a:t>
            </a:r>
            <a:r>
              <a:rPr lang="it-IT" u="sng" dirty="0">
                <a:solidFill>
                  <a:schemeClr val="bg2">
                    <a:lumMod val="50000"/>
                  </a:schemeClr>
                </a:solidFill>
              </a:rPr>
              <a:t>mortality </a:t>
            </a:r>
            <a:r>
              <a:rPr lang="it-IT" dirty="0">
                <a:solidFill>
                  <a:schemeClr val="bg2">
                    <a:lumMod val="50000"/>
                  </a:schemeClr>
                </a:solidFill>
              </a:rPr>
              <a:t>(RR 0.96; 95% CI 0.88–1.04), </a:t>
            </a:r>
            <a:r>
              <a:rPr lang="it-IT" u="sng" dirty="0">
                <a:solidFill>
                  <a:schemeClr val="bg2">
                    <a:lumMod val="50000"/>
                  </a:schemeClr>
                </a:solidFill>
              </a:rPr>
              <a:t>cardiovascular mortality</a:t>
            </a:r>
            <a:r>
              <a:rPr lang="it-IT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(RR 0.94; 95% CI 0.82–1.07) or </a:t>
            </a:r>
            <a:r>
              <a:rPr lang="en-US" u="sng" dirty="0">
                <a:solidFill>
                  <a:schemeClr val="bg2">
                    <a:lumMod val="50000"/>
                  </a:schemeClr>
                </a:solidFill>
              </a:rPr>
              <a:t>cardiovascular events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(RR 0.95; 95% CI 0.87–1.03).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Effects of statins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in kidney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transplant recipients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were uncertain.</a:t>
            </a:r>
          </a:p>
        </p:txBody>
      </p:sp>
    </p:spTree>
    <p:extLst>
      <p:ext uri="{BB962C8B-B14F-4D97-AF65-F5344CB8AC3E}">
        <p14:creationId xmlns:p14="http://schemas.microsoft.com/office/powerpoint/2010/main" val="23183051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87927" y="401782"/>
            <a:ext cx="8492837" cy="5915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53479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1709" y="-581025"/>
            <a:ext cx="7315200" cy="5810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1709" y="1995055"/>
            <a:ext cx="7162800" cy="40386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800" b="1" dirty="0">
                <a:solidFill>
                  <a:schemeClr val="bg2">
                    <a:lumMod val="50000"/>
                  </a:schemeClr>
                </a:solidFill>
              </a:rPr>
              <a:t>In patients with DM and CKD stage 3b or higher, should we recommend interventions aimed at </a:t>
            </a:r>
            <a:r>
              <a:rPr lang="en-US" sz="2800" b="1" dirty="0">
                <a:solidFill>
                  <a:srgbClr val="FF0000"/>
                </a:solidFill>
              </a:rPr>
              <a:t>increasing energy expenditure </a:t>
            </a:r>
            <a:r>
              <a:rPr lang="en-US" sz="2800" b="1" dirty="0">
                <a:solidFill>
                  <a:schemeClr val="bg2">
                    <a:lumMod val="50000"/>
                  </a:schemeClr>
                </a:solidFill>
              </a:rPr>
              <a:t>and </a:t>
            </a:r>
            <a:r>
              <a:rPr lang="en-US" sz="2800" b="1" dirty="0">
                <a:solidFill>
                  <a:srgbClr val="FF0000"/>
                </a:solidFill>
              </a:rPr>
              <a:t>physical</a:t>
            </a:r>
            <a:r>
              <a:rPr lang="en-US" sz="28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800" b="1" dirty="0">
                <a:solidFill>
                  <a:srgbClr val="FF0000"/>
                </a:solidFill>
              </a:rPr>
              <a:t>activity</a:t>
            </a:r>
            <a:r>
              <a:rPr lang="en-US" sz="2800" b="1" dirty="0">
                <a:solidFill>
                  <a:schemeClr val="bg2">
                    <a:lumMod val="50000"/>
                  </a:schemeClr>
                </a:solidFill>
              </a:rPr>
              <a:t>?</a:t>
            </a:r>
            <a:endParaRPr lang="en-US" sz="28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72847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4672" y="402648"/>
            <a:ext cx="7315200" cy="581025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We suggest: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2945" y="1322677"/>
            <a:ext cx="7626928" cy="5146964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We suggest that patients with diabetes and CKD stage 3b or higher (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</a:rPr>
              <a:t>eGFR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&lt;45 mL/min) perform additional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physical exercise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at least </a:t>
            </a:r>
            <a:r>
              <a:rPr lang="en-US" b="1" dirty="0">
                <a:solidFill>
                  <a:srgbClr val="FF0000"/>
                </a:solidFill>
              </a:rPr>
              <a:t>three times 1/2 to 1 hour/week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to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reduce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fat mass and improve </a:t>
            </a:r>
            <a:r>
              <a:rPr lang="en-US" b="1" dirty="0" err="1">
                <a:solidFill>
                  <a:schemeClr val="bg2">
                    <a:lumMod val="50000"/>
                  </a:schemeClr>
                </a:solidFill>
              </a:rPr>
              <a:t>QoL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(2D). 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When promoting </a:t>
            </a:r>
            <a:r>
              <a:rPr lang="en-US" b="1" dirty="0">
                <a:solidFill>
                  <a:srgbClr val="FF0000"/>
                </a:solidFill>
              </a:rPr>
              <a:t>weight loss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in patients with diabetes and with overweight, we recommend supervision of this process by a dietician and to ensure that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only fat mass is lost and malnutrition is avoided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(1C).</a:t>
            </a:r>
          </a:p>
        </p:txBody>
      </p:sp>
    </p:spTree>
    <p:extLst>
      <p:ext uri="{BB962C8B-B14F-4D97-AF65-F5344CB8AC3E}">
        <p14:creationId xmlns:p14="http://schemas.microsoft.com/office/powerpoint/2010/main" val="412767124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0873" y="-691861"/>
            <a:ext cx="7315200" cy="581025"/>
          </a:xfrm>
        </p:spPr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3379" y="2251796"/>
            <a:ext cx="7162800" cy="40386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800" b="1" dirty="0">
                <a:solidFill>
                  <a:schemeClr val="bg2">
                    <a:lumMod val="50000"/>
                  </a:schemeClr>
                </a:solidFill>
              </a:rPr>
              <a:t>In patients with diabetes and CKD stage 3b or higher should </a:t>
            </a:r>
            <a:r>
              <a:rPr lang="en-US" sz="2800" b="1" dirty="0">
                <a:solidFill>
                  <a:srgbClr val="FF0000"/>
                </a:solidFill>
              </a:rPr>
              <a:t>antiplatelet therapy</a:t>
            </a:r>
            <a:r>
              <a:rPr lang="en-US" sz="2800" b="1" dirty="0">
                <a:solidFill>
                  <a:schemeClr val="bg2">
                    <a:lumMod val="50000"/>
                  </a:schemeClr>
                </a:solidFill>
              </a:rPr>
              <a:t> be recommended, regardless of the cardiovascular risk?</a:t>
            </a:r>
            <a:endParaRPr lang="en-US" sz="28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45653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3055" y="-470188"/>
            <a:ext cx="7315200" cy="5810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8587" y="1704543"/>
            <a:ext cx="7389668" cy="4467658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We recommend </a:t>
            </a:r>
            <a:r>
              <a:rPr lang="en-US" b="1" dirty="0">
                <a:solidFill>
                  <a:srgbClr val="FF0000"/>
                </a:solidFill>
              </a:rPr>
              <a:t>starting aspirin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as </a:t>
            </a:r>
            <a:r>
              <a:rPr lang="en-US" b="1" dirty="0">
                <a:solidFill>
                  <a:srgbClr val="FF0000"/>
                </a:solidFill>
              </a:rPr>
              <a:t>secondary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prevention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, unless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there is a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contraindication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side effects or intolerance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(1C).</a:t>
            </a:r>
          </a:p>
          <a:p>
            <a:pPr marL="0" indent="0">
              <a:buNone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We suggest </a:t>
            </a:r>
            <a:r>
              <a:rPr lang="en-US" b="1" dirty="0">
                <a:solidFill>
                  <a:srgbClr val="FF0000"/>
                </a:solidFill>
              </a:rPr>
              <a:t>starting aspirin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as </a:t>
            </a:r>
            <a:r>
              <a:rPr lang="en-US" b="1" dirty="0">
                <a:solidFill>
                  <a:srgbClr val="FF0000"/>
                </a:solidFill>
              </a:rPr>
              <a:t>primary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prevention only in patients without additional risk factors for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major bleeding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(2C).</a:t>
            </a:r>
          </a:p>
        </p:txBody>
      </p:sp>
    </p:spTree>
    <p:extLst>
      <p:ext uri="{BB962C8B-B14F-4D97-AF65-F5344CB8AC3E}">
        <p14:creationId xmlns:p14="http://schemas.microsoft.com/office/powerpoint/2010/main" val="234811776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3" descr="http://pinker.wjh.harvard.edu/photos/new_zealand_II/images/lotus%20flower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78818" y="0"/>
            <a:ext cx="51863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5400" dirty="0">
                <a:solidFill>
                  <a:srgbClr val="002060"/>
                </a:solidFill>
              </a:rPr>
              <a:t>سپاس از توجه شما</a:t>
            </a:r>
            <a:endParaRPr lang="en-US" sz="5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3086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117" y="3175682"/>
            <a:ext cx="7886700" cy="2252662"/>
          </a:xfrm>
        </p:spPr>
        <p:txBody>
          <a:bodyPr/>
          <a:lstStyle/>
          <a:p>
            <a:r>
              <a:rPr lang="en-US" sz="8000" dirty="0" err="1"/>
              <a:t>Renoprotection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13616215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8EAB926-BF40-44CB-A606-5D0DA15817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2229" y="1367744"/>
            <a:ext cx="7315200" cy="581025"/>
          </a:xfrm>
        </p:spPr>
        <p:txBody>
          <a:bodyPr/>
          <a:lstStyle/>
          <a:p>
            <a:pPr algn="ctr"/>
            <a:r>
              <a:rPr lang="en-US" sz="4000" b="1" dirty="0"/>
              <a:t>ADA   2022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4091734-7FF8-49DC-A062-B8EF15DB79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429" y="2525939"/>
            <a:ext cx="8454571" cy="4227286"/>
          </a:xfrm>
        </p:spPr>
        <p:txBody>
          <a:bodyPr/>
          <a:lstStyle/>
          <a:p>
            <a:pPr algn="l"/>
            <a:r>
              <a:rPr lang="en-US" b="0" i="0" u="none" strike="noStrike" baseline="0" dirty="0">
                <a:solidFill>
                  <a:srgbClr val="000000"/>
                </a:solidFill>
                <a:latin typeface="Arial Rounded MT Bold" panose="020F0704030504030204" pitchFamily="34" charset="0"/>
              </a:rPr>
              <a:t>For patients with type 2 diabetes and diabetic kidney disease, use of a sodium–glucose cotransporter 2 inhibitor in patients with an estimated glomerular filtration rate </a:t>
            </a:r>
            <a:r>
              <a:rPr lang="en-US" dirty="0">
                <a:solidFill>
                  <a:srgbClr val="000000"/>
                </a:solidFill>
                <a:latin typeface="Arial Rounded MT Bold" panose="020F0704030504030204" pitchFamily="34" charset="0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Arial Rounded MT Bold" panose="020F0704030504030204" pitchFamily="34" charset="0"/>
              </a:rPr>
              <a:t>≥</a:t>
            </a:r>
            <a:r>
              <a:rPr lang="en-US" b="1" i="0" u="none" strike="noStrike" baseline="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25 mL/min/1.73 m2 </a:t>
            </a:r>
            <a:r>
              <a:rPr lang="en-US" b="0" i="0" u="none" strike="noStrike" baseline="0" dirty="0">
                <a:solidFill>
                  <a:srgbClr val="000000"/>
                </a:solidFill>
                <a:latin typeface="Arial Rounded MT Bold" panose="020F0704030504030204" pitchFamily="34" charset="0"/>
              </a:rPr>
              <a:t>and urinary albumin </a:t>
            </a:r>
            <a:r>
              <a:rPr lang="en-US" dirty="0">
                <a:solidFill>
                  <a:srgbClr val="000000"/>
                </a:solidFill>
                <a:latin typeface="Arial Rounded MT Bold" panose="020F0704030504030204" pitchFamily="34" charset="0"/>
              </a:rPr>
              <a:t> </a:t>
            </a:r>
            <a:r>
              <a:rPr lang="en-US" b="1" dirty="0">
                <a:solidFill>
                  <a:srgbClr val="7030A0"/>
                </a:solidFill>
                <a:latin typeface="Arial Rounded MT Bold" panose="020F0704030504030204" pitchFamily="34" charset="0"/>
              </a:rPr>
              <a:t>≥ </a:t>
            </a:r>
            <a:r>
              <a:rPr lang="en-US" b="1" i="0" u="none" strike="noStrike" baseline="0" dirty="0">
                <a:solidFill>
                  <a:srgbClr val="7030A0"/>
                </a:solidFill>
                <a:latin typeface="Arial Rounded MT Bold" panose="020F0704030504030204" pitchFamily="34" charset="0"/>
              </a:rPr>
              <a:t>300 mg/g creatinine </a:t>
            </a:r>
            <a:r>
              <a:rPr lang="en-US" b="0" i="0" u="none" strike="noStrike" baseline="0" dirty="0">
                <a:solidFill>
                  <a:srgbClr val="000000"/>
                </a:solidFill>
                <a:latin typeface="Arial Rounded MT Bold" panose="020F0704030504030204" pitchFamily="34" charset="0"/>
              </a:rPr>
              <a:t>is recommended to reduce chronic kidney disease progression and cardiovascular events.  </a:t>
            </a:r>
            <a:r>
              <a:rPr lang="en-US" dirty="0">
                <a:solidFill>
                  <a:srgbClr val="000000"/>
                </a:solidFill>
                <a:latin typeface="Arial Rounded MT Bold" panose="020F0704030504030204" pitchFamily="34" charset="0"/>
              </a:rPr>
              <a:t>              ( </a:t>
            </a:r>
            <a:r>
              <a:rPr lang="en-US" sz="1800" b="0" i="0" u="none" strike="noStrike" baseline="0" dirty="0">
                <a:solidFill>
                  <a:srgbClr val="000073"/>
                </a:solidFill>
                <a:latin typeface="AdvOT8eb9eec2.B"/>
              </a:rPr>
              <a:t>A 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909864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">
      <a:dk1>
        <a:srgbClr val="183883"/>
      </a:dk1>
      <a:lt1>
        <a:srgbClr val="FFFFFF"/>
      </a:lt1>
      <a:dk2>
        <a:srgbClr val="183883"/>
      </a:dk2>
      <a:lt2>
        <a:srgbClr val="808080"/>
      </a:lt2>
      <a:accent1>
        <a:srgbClr val="D4E3F7"/>
      </a:accent1>
      <a:accent2>
        <a:srgbClr val="0067AF"/>
      </a:accent2>
      <a:accent3>
        <a:srgbClr val="FFFFFF"/>
      </a:accent3>
      <a:accent4>
        <a:srgbClr val="132E6F"/>
      </a:accent4>
      <a:accent5>
        <a:srgbClr val="E6EFFA"/>
      </a:accent5>
      <a:accent6>
        <a:srgbClr val="005D9E"/>
      </a:accent6>
      <a:hlink>
        <a:srgbClr val="365B91"/>
      </a:hlink>
      <a:folHlink>
        <a:srgbClr val="0099AF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2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altLang="en-US" sz="1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2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altLang="en-US" sz="1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183883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132E6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183883"/>
        </a:dk1>
        <a:lt1>
          <a:srgbClr val="FFFFFF"/>
        </a:lt1>
        <a:dk2>
          <a:srgbClr val="000000"/>
        </a:dk2>
        <a:lt2>
          <a:srgbClr val="808080"/>
        </a:lt2>
        <a:accent1>
          <a:srgbClr val="D4E3F7"/>
        </a:accent1>
        <a:accent2>
          <a:srgbClr val="333399"/>
        </a:accent2>
        <a:accent3>
          <a:srgbClr val="FFFFFF"/>
        </a:accent3>
        <a:accent4>
          <a:srgbClr val="132E6F"/>
        </a:accent4>
        <a:accent5>
          <a:srgbClr val="E6EFFA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183883"/>
        </a:dk1>
        <a:lt1>
          <a:srgbClr val="FFFFFF"/>
        </a:lt1>
        <a:dk2>
          <a:srgbClr val="183883"/>
        </a:dk2>
        <a:lt2>
          <a:srgbClr val="808080"/>
        </a:lt2>
        <a:accent1>
          <a:srgbClr val="D4E3F7"/>
        </a:accent1>
        <a:accent2>
          <a:srgbClr val="333399"/>
        </a:accent2>
        <a:accent3>
          <a:srgbClr val="FFFFFF"/>
        </a:accent3>
        <a:accent4>
          <a:srgbClr val="132E6F"/>
        </a:accent4>
        <a:accent5>
          <a:srgbClr val="E6EFFA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183883"/>
        </a:dk1>
        <a:lt1>
          <a:srgbClr val="FFFFFF"/>
        </a:lt1>
        <a:dk2>
          <a:srgbClr val="183883"/>
        </a:dk2>
        <a:lt2>
          <a:srgbClr val="808080"/>
        </a:lt2>
        <a:accent1>
          <a:srgbClr val="D4E3F7"/>
        </a:accent1>
        <a:accent2>
          <a:srgbClr val="0067AF"/>
        </a:accent2>
        <a:accent3>
          <a:srgbClr val="FFFFFF"/>
        </a:accent3>
        <a:accent4>
          <a:srgbClr val="132E6F"/>
        </a:accent4>
        <a:accent5>
          <a:srgbClr val="E6EFFA"/>
        </a:accent5>
        <a:accent6>
          <a:srgbClr val="005D9E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3657</TotalTime>
  <Words>3242</Words>
  <Application>Microsoft Office PowerPoint</Application>
  <PresentationFormat>On-screen Show (4:3)</PresentationFormat>
  <Paragraphs>243</Paragraphs>
  <Slides>74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74</vt:i4>
      </vt:variant>
    </vt:vector>
  </HeadingPairs>
  <TitlesOfParts>
    <vt:vector size="75" baseType="lpstr">
      <vt:lpstr>Default Design</vt:lpstr>
      <vt:lpstr>PowerPoint Presentation</vt:lpstr>
      <vt:lpstr>Clinical Practice Guideline on management of patients  with diabetes and chronic kidney disease  stage 3b or higher (eGFR &lt;45 mL/min)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Renoprotection</vt:lpstr>
      <vt:lpstr>ADA   2022</vt:lpstr>
      <vt:lpstr>ADA    2022</vt:lpstr>
      <vt:lpstr>ADA 2022</vt:lpstr>
      <vt:lpstr>ADA 2022</vt:lpstr>
      <vt:lpstr>PowerPoint Presentation</vt:lpstr>
      <vt:lpstr>PowerPoint Presentation</vt:lpstr>
      <vt:lpstr> CHAPTER 1:</vt:lpstr>
      <vt:lpstr>PowerPoint Presentation</vt:lpstr>
      <vt:lpstr>We recommend:</vt:lpstr>
      <vt:lpstr>PowerPoint Presentation</vt:lpstr>
      <vt:lpstr> We recommend: </vt:lpstr>
      <vt:lpstr>PowerPoint Presentation</vt:lpstr>
      <vt:lpstr>We recommend:</vt:lpstr>
      <vt:lpstr>PowerPoint Presentation</vt:lpstr>
      <vt:lpstr>We recommend:</vt:lpstr>
      <vt:lpstr>Statements only for patients with type 1 diabetes and CKD stage 5</vt:lpstr>
      <vt:lpstr>PowerPoint Presentation</vt:lpstr>
      <vt:lpstr> Statements only for patients with type 2 diabetes and CKD stage 5 </vt:lpstr>
      <vt:lpstr>CHAPTER 2</vt:lpstr>
      <vt:lpstr>PowerPoint Presentation</vt:lpstr>
      <vt:lpstr>We recommend:</vt:lpstr>
      <vt:lpstr>PowerPoint Presentation</vt:lpstr>
      <vt:lpstr>PowerPoint Presentation</vt:lpstr>
      <vt:lpstr>What did we find?</vt:lpstr>
      <vt:lpstr>PowerPoint Presentation</vt:lpstr>
      <vt:lpstr>PowerPoint Presentation</vt:lpstr>
      <vt:lpstr>We recommend:</vt:lpstr>
      <vt:lpstr>PowerPoint Presentation</vt:lpstr>
      <vt:lpstr>PowerPoint Presentation</vt:lpstr>
      <vt:lpstr>We recommend:</vt:lpstr>
      <vt:lpstr>PowerPoint Presentation</vt:lpstr>
      <vt:lpstr>`</vt:lpstr>
      <vt:lpstr>At now,</vt:lpstr>
      <vt:lpstr>PowerPoint Presentation</vt:lpstr>
      <vt:lpstr>PowerPoint Presentation</vt:lpstr>
      <vt:lpstr>PowerPoint Presentation</vt:lpstr>
      <vt:lpstr>CHAPTER 3</vt:lpstr>
      <vt:lpstr>PowerPoint Presentation</vt:lpstr>
      <vt:lpstr>We recommend:</vt:lpstr>
      <vt:lpstr>We recommend:</vt:lpstr>
      <vt:lpstr>PowerPoint Presentation</vt:lpstr>
      <vt:lpstr>We recommend: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We recommend: </vt:lpstr>
      <vt:lpstr>PowerPoint Presentation</vt:lpstr>
      <vt:lpstr>We suggest:</vt:lpstr>
      <vt:lpstr>PowerPoint Presentation</vt:lpstr>
      <vt:lpstr>PowerPoint Presentation</vt:lpstr>
      <vt:lpstr>PowerPoint Presentation</vt:lpstr>
      <vt:lpstr>PowerPoint Presentation</vt:lpstr>
      <vt:lpstr>We suggest:</vt:lpstr>
      <vt:lpstr>PowerPoint Presentation</vt:lpstr>
      <vt:lpstr>We recommend:</vt:lpstr>
      <vt:lpstr>We recommend:</vt:lpstr>
      <vt:lpstr>PowerPoint Presentation</vt:lpstr>
      <vt:lpstr>PowerPoint Presentation</vt:lpstr>
      <vt:lpstr>PowerPoint Presentation</vt:lpstr>
      <vt:lpstr>PowerPoint Presentation</vt:lpstr>
      <vt:lpstr>We suggest:</vt:lpstr>
      <vt:lpstr>PowerPoint Presentation</vt:lpstr>
      <vt:lpstr>PowerPoint Presentation</vt:lpstr>
      <vt:lpstr>PowerPoint Presentation</vt:lpstr>
    </vt:vector>
  </TitlesOfParts>
  <Company>Presentation Magazine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Corporate 2 Template</dc:title>
  <dc:creator>Presentation Magazine</dc:creator>
  <cp:lastModifiedBy>Windows User</cp:lastModifiedBy>
  <cp:revision>242</cp:revision>
  <dcterms:created xsi:type="dcterms:W3CDTF">2005-02-28T14:06:28Z</dcterms:created>
  <dcterms:modified xsi:type="dcterms:W3CDTF">2022-06-18T05:42:25Z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hecked by">
    <vt:lpwstr>Presentation Helper</vt:lpwstr>
  </property>
</Properties>
</file>