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9" r:id="rId1"/>
  </p:sldMasterIdLst>
  <p:notesMasterIdLst>
    <p:notesMasterId r:id="rId32"/>
  </p:notesMasterIdLst>
  <p:sldIdLst>
    <p:sldId id="256" r:id="rId2"/>
    <p:sldId id="257" r:id="rId3"/>
    <p:sldId id="258" r:id="rId4"/>
    <p:sldId id="259" r:id="rId5"/>
    <p:sldId id="277" r:id="rId6"/>
    <p:sldId id="261" r:id="rId7"/>
    <p:sldId id="260" r:id="rId8"/>
    <p:sldId id="262" r:id="rId9"/>
    <p:sldId id="263" r:id="rId10"/>
    <p:sldId id="264" r:id="rId11"/>
    <p:sldId id="265" r:id="rId12"/>
    <p:sldId id="272" r:id="rId13"/>
    <p:sldId id="273" r:id="rId14"/>
    <p:sldId id="278" r:id="rId15"/>
    <p:sldId id="274" r:id="rId16"/>
    <p:sldId id="275" r:id="rId17"/>
    <p:sldId id="276" r:id="rId18"/>
    <p:sldId id="281" r:id="rId19"/>
    <p:sldId id="282" r:id="rId20"/>
    <p:sldId id="283" r:id="rId21"/>
    <p:sldId id="284" r:id="rId22"/>
    <p:sldId id="266" r:id="rId23"/>
    <p:sldId id="267" r:id="rId24"/>
    <p:sldId id="268" r:id="rId25"/>
    <p:sldId id="269" r:id="rId26"/>
    <p:sldId id="279" r:id="rId27"/>
    <p:sldId id="270" r:id="rId28"/>
    <p:sldId id="280" r:id="rId29"/>
    <p:sldId id="271" r:id="rId30"/>
    <p:sldId id="285" r:id="rId31"/>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5781"/>
  </p:normalViewPr>
  <p:slideViewPr>
    <p:cSldViewPr snapToGrid="0" snapToObjects="1">
      <p:cViewPr>
        <p:scale>
          <a:sx n="60" d="100"/>
          <a:sy n="60" d="100"/>
        </p:scale>
        <p:origin x="-78" y="-27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DF370B-339A-F84D-BBA4-62489FB1EF50}" type="datetimeFigureOut">
              <a:rPr lang="x-none" smtClean="0"/>
              <a:t>6/11/2022</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4134C5-4D11-8A46-B696-DF9740E927A2}" type="slidenum">
              <a:rPr lang="x-none" smtClean="0"/>
              <a:t>‹#›</a:t>
            </a:fld>
            <a:endParaRPr lang="x-none"/>
          </a:p>
        </p:txBody>
      </p:sp>
    </p:spTree>
    <p:extLst>
      <p:ext uri="{BB962C8B-B14F-4D97-AF65-F5344CB8AC3E}">
        <p14:creationId xmlns:p14="http://schemas.microsoft.com/office/powerpoint/2010/main" val="2759221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D8188C-6077-5354-69C9-6BF26C4E26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xmlns="" id="{67C54065-6696-8E56-7B77-F552EF4726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xmlns="" id="{8687711D-56CB-2101-5C72-426726D7ECE4}"/>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15A2E54F-ACAB-DB62-5849-579A1F775A55}"/>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A9DD9408-4788-DE9C-B201-A8B677370C57}"/>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111203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7CC0FA-7C66-4889-BB5B-008D9F7E1B53}"/>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xmlns="" id="{5AAC3BF6-5285-C7BA-C721-EC6130795A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F630B197-0BC4-F6E2-5338-5FA90544B5E9}"/>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5208B625-0E91-E67C-4501-40C4987A44B9}"/>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249A599C-A9A4-E10C-D375-27B22B982103}"/>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091758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010E0C0-AD6A-5506-A757-C095BB3CCB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xmlns="" id="{B0A1EF5C-BC46-FDB0-1525-7FA7DCF5B6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20CC3D8B-3E28-BB39-5C38-D4CE01D306B1}"/>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B1F35F8E-370C-136A-2F11-57F85E7D1F6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C472D6AC-42E9-450D-DB77-B07CC3F94E56}"/>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2866281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85570E-B0B0-962A-AE15-970C63B92809}"/>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9CE32869-43ED-147A-EABB-0BC9D4E11A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D2E99072-EE80-B308-E987-C8E580B8FDD2}"/>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64DE7808-CCD1-CFA7-D29B-94821DBCA9E9}"/>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22122219-786C-9F10-2E27-FE0A32CAFECC}"/>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981716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6F6064-93A6-D7E8-00DC-53C0211510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B4E21674-F0BF-2264-6E1C-F2434D129D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81875BB-12FA-0401-895D-B996D90E83F2}"/>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78CD046E-D96B-5A46-9260-2B738B8BED4E}"/>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19EBB92C-45A4-B7C1-242A-34454DB3B691}"/>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053662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A56DC3-D0A2-5C79-5E26-C08354FDD3ED}"/>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D134553D-6F5B-581B-F804-AECAF83347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xmlns="" id="{567D16F3-0F5B-1586-C329-2E220DA329B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xmlns="" id="{9A2F02BD-D5EC-CA11-63FE-88872816BBC9}"/>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6" name="Footer Placeholder 5">
            <a:extLst>
              <a:ext uri="{FF2B5EF4-FFF2-40B4-BE49-F238E27FC236}">
                <a16:creationId xmlns:a16="http://schemas.microsoft.com/office/drawing/2014/main" xmlns="" id="{742E8CEA-7367-28CE-9635-0C365F17A4D9}"/>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3667D1A6-392B-C431-13ED-5BDF4B634045}"/>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991293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8545F2-78F7-0E22-20CF-10966F42B970}"/>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E83CF9BA-625D-9FA2-7DA5-DE60123EB5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266B1D8-181E-9F34-2DC2-4B6BA5EB09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xmlns="" id="{88100D2C-0EDE-3D1A-3E30-9C80C5CFFF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6ADA9BB-FA18-D0A0-C834-5BE6732A61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xmlns="" id="{3D9721AE-92ED-A3CE-5D8B-4B3E29979098}"/>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8" name="Footer Placeholder 7">
            <a:extLst>
              <a:ext uri="{FF2B5EF4-FFF2-40B4-BE49-F238E27FC236}">
                <a16:creationId xmlns:a16="http://schemas.microsoft.com/office/drawing/2014/main" xmlns="" id="{9D1BC15D-EAA4-702C-CD19-40118706928E}"/>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xmlns="" id="{2C98F8E4-FAFB-13AA-578B-2B5CEC1924DF}"/>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285138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86FB45-991E-E801-6FA4-1A3AB9AE7401}"/>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xmlns="" id="{5EF2CA09-7A3A-C51C-8334-35A2C1E6E6B5}"/>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4" name="Footer Placeholder 3">
            <a:extLst>
              <a:ext uri="{FF2B5EF4-FFF2-40B4-BE49-F238E27FC236}">
                <a16:creationId xmlns:a16="http://schemas.microsoft.com/office/drawing/2014/main" xmlns="" id="{C1DBF5CD-81EC-CED1-29C8-AA0DF1C79807}"/>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xmlns="" id="{33E77FF1-2AF4-AF5B-FECF-34235FC29A79}"/>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578431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AA58B3C-7661-5CEE-9C4A-C273F9F57727}"/>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3" name="Footer Placeholder 2">
            <a:extLst>
              <a:ext uri="{FF2B5EF4-FFF2-40B4-BE49-F238E27FC236}">
                <a16:creationId xmlns:a16="http://schemas.microsoft.com/office/drawing/2014/main" xmlns="" id="{3B6A2571-1C22-192F-56A5-5BCA4176FA4B}"/>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xmlns="" id="{7D12ADCD-A73B-16B8-1BCC-4BD771D7C432}"/>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36681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312EFA-AD6B-0647-0B68-13BD661B47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6F3CFB23-687D-0EB7-FF35-4A6A2A5F5F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xmlns="" id="{C99FAAA0-1F25-452F-CA64-8821FEEC8F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285ACE8B-6996-87BA-107F-42AA867B0050}"/>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6" name="Footer Placeholder 5">
            <a:extLst>
              <a:ext uri="{FF2B5EF4-FFF2-40B4-BE49-F238E27FC236}">
                <a16:creationId xmlns:a16="http://schemas.microsoft.com/office/drawing/2014/main" xmlns="" id="{6BBE40DB-D196-6774-9CE0-7861EFFA08E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3F3E7767-2093-E661-EADA-FC961C00AD00}"/>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102826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BA2310-8766-5720-14B2-00794772D1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xmlns="" id="{6A899831-4580-7444-4E99-F59E2140F1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xmlns="" id="{FED0B70A-BE4A-A759-0A49-40E3FAC2BE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6FB2021-A526-2A27-D198-D0C6C855DB28}"/>
              </a:ext>
            </a:extLst>
          </p:cNvPr>
          <p:cNvSpPr>
            <a:spLocks noGrp="1"/>
          </p:cNvSpPr>
          <p:nvPr>
            <p:ph type="dt" sz="half" idx="10"/>
          </p:nvPr>
        </p:nvSpPr>
        <p:spPr/>
        <p:txBody>
          <a:bodyPr/>
          <a:lstStyle/>
          <a:p>
            <a:fld id="{79579819-D539-DC44-AFA3-5BA6DE334FD3}" type="datetimeFigureOut">
              <a:rPr lang="x-none" smtClean="0"/>
              <a:t>6/11/2022</a:t>
            </a:fld>
            <a:endParaRPr lang="x-none"/>
          </a:p>
        </p:txBody>
      </p:sp>
      <p:sp>
        <p:nvSpPr>
          <p:cNvPr id="6" name="Footer Placeholder 5">
            <a:extLst>
              <a:ext uri="{FF2B5EF4-FFF2-40B4-BE49-F238E27FC236}">
                <a16:creationId xmlns:a16="http://schemas.microsoft.com/office/drawing/2014/main" xmlns="" id="{53EDBCC6-7DF8-DBC2-6CE1-98D803BEBC20}"/>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8642AE48-6566-4FB9-DEE2-5A2DCBB480AB}"/>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957430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89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4F5D35E-FAC4-2514-0986-AC6EE8C213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9E3C22CE-0695-9B89-4D5D-75F8CCFAFB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B06EED9E-E042-A16E-7229-CCCECE0F0F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579819-D539-DC44-AFA3-5BA6DE334FD3}" type="datetimeFigureOut">
              <a:rPr lang="x-none" smtClean="0"/>
              <a:t>6/11/2022</a:t>
            </a:fld>
            <a:endParaRPr lang="x-none"/>
          </a:p>
        </p:txBody>
      </p:sp>
      <p:sp>
        <p:nvSpPr>
          <p:cNvPr id="5" name="Footer Placeholder 4">
            <a:extLst>
              <a:ext uri="{FF2B5EF4-FFF2-40B4-BE49-F238E27FC236}">
                <a16:creationId xmlns:a16="http://schemas.microsoft.com/office/drawing/2014/main" xmlns="" id="{451F0937-8738-F4D3-603C-553062933E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xmlns="" id="{A4D65A47-C71C-DBBD-BAEB-FD99DB5152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D07EFC-D5EE-4C4C-A695-1ECD2AB4A21E}" type="slidenum">
              <a:rPr lang="x-none" smtClean="0"/>
              <a:t>‹#›</a:t>
            </a:fld>
            <a:endParaRPr lang="x-none"/>
          </a:p>
        </p:txBody>
      </p:sp>
    </p:spTree>
    <p:extLst>
      <p:ext uri="{BB962C8B-B14F-4D97-AF65-F5344CB8AC3E}">
        <p14:creationId xmlns:p14="http://schemas.microsoft.com/office/powerpoint/2010/main" val="187613634"/>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1D1024-FCF0-F5FE-BE5B-E508A9E99FB1}"/>
              </a:ext>
            </a:extLst>
          </p:cNvPr>
          <p:cNvSpPr>
            <a:spLocks noGrp="1"/>
          </p:cNvSpPr>
          <p:nvPr>
            <p:ph type="ctrTitle"/>
          </p:nvPr>
        </p:nvSpPr>
        <p:spPr/>
        <p:txBody>
          <a:bodyPr>
            <a:normAutofit fontScale="90000"/>
          </a:bodyPr>
          <a:lstStyle/>
          <a:p>
            <a:r>
              <a:rPr lang="en-US" b="1" i="1" u="sng" dirty="0"/>
              <a:t>Hypertension in dialysis patients </a:t>
            </a:r>
            <a:r>
              <a:rPr lang="en-US" dirty="0">
                <a:effectLst/>
              </a:rPr>
              <a:t/>
            </a:r>
            <a:br>
              <a:rPr lang="en-US" dirty="0">
                <a:effectLst/>
              </a:rPr>
            </a:br>
            <a:endParaRPr lang="en-US" dirty="0"/>
          </a:p>
        </p:txBody>
      </p:sp>
      <p:sp>
        <p:nvSpPr>
          <p:cNvPr id="3" name="Subtitle 2">
            <a:extLst>
              <a:ext uri="{FF2B5EF4-FFF2-40B4-BE49-F238E27FC236}">
                <a16:creationId xmlns:a16="http://schemas.microsoft.com/office/drawing/2014/main" xmlns="" id="{43476E61-800D-99FF-B8F5-0E630953DAD1}"/>
              </a:ext>
            </a:extLst>
          </p:cNvPr>
          <p:cNvSpPr>
            <a:spLocks noGrp="1"/>
          </p:cNvSpPr>
          <p:nvPr>
            <p:ph type="subTitle" idx="1"/>
          </p:nvPr>
        </p:nvSpPr>
        <p:spPr/>
        <p:txBody>
          <a:bodyPr>
            <a:normAutofit/>
          </a:bodyPr>
          <a:lstStyle/>
          <a:p>
            <a:r>
              <a:rPr lang="x-none" dirty="0"/>
              <a:t>Mojgan Mortazavi</a:t>
            </a:r>
          </a:p>
          <a:p>
            <a:r>
              <a:rPr lang="x-none" dirty="0"/>
              <a:t>Professor of nephrology</a:t>
            </a:r>
          </a:p>
          <a:p>
            <a:r>
              <a:rPr lang="en-US" dirty="0"/>
              <a:t>I</a:t>
            </a:r>
            <a:r>
              <a:rPr lang="x-none" dirty="0"/>
              <a:t>sfahan kidney diseases research center</a:t>
            </a:r>
          </a:p>
        </p:txBody>
      </p:sp>
      <p:pic>
        <p:nvPicPr>
          <p:cNvPr id="2050" name="Picture 2" descr="7 Ways to Prevent High Blood Pressure | Everyday Health">
            <a:extLst>
              <a:ext uri="{FF2B5EF4-FFF2-40B4-BE49-F238E27FC236}">
                <a16:creationId xmlns:a16="http://schemas.microsoft.com/office/drawing/2014/main" xmlns="" id="{808D8B50-F0E9-BE06-D47E-F1E5106B8F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00613"/>
            <a:ext cx="3387291" cy="1908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247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3FFCD0-1E12-C42B-C97C-C1DA5C9586E1}"/>
              </a:ext>
            </a:extLst>
          </p:cNvPr>
          <p:cNvSpPr>
            <a:spLocks noGrp="1"/>
          </p:cNvSpPr>
          <p:nvPr>
            <p:ph type="title"/>
          </p:nvPr>
        </p:nvSpPr>
        <p:spPr>
          <a:xfrm>
            <a:off x="1223318" y="-86497"/>
            <a:ext cx="10130481" cy="1777186"/>
          </a:xfrm>
        </p:spPr>
        <p:txBody>
          <a:bodyPr>
            <a:normAutofit fontScale="90000"/>
          </a:bodyPr>
          <a:lstStyle/>
          <a:p>
            <a:r>
              <a:rPr lang="en-US" b="1" i="1" u="sng" dirty="0"/>
              <a:t>Common clinical problems</a:t>
            </a:r>
            <a:r>
              <a:rPr lang="en-US" b="1" dirty="0"/>
              <a:t/>
            </a:r>
            <a:br>
              <a:rPr lang="en-US" b="1" dirty="0"/>
            </a:br>
            <a:r>
              <a:rPr lang="en-US" dirty="0"/>
              <a:t/>
            </a:r>
            <a:br>
              <a:rPr lang="en-US" dirty="0"/>
            </a:br>
            <a:endParaRPr lang="x-none" dirty="0"/>
          </a:p>
        </p:txBody>
      </p:sp>
      <p:sp>
        <p:nvSpPr>
          <p:cNvPr id="3" name="Content Placeholder 2">
            <a:extLst>
              <a:ext uri="{FF2B5EF4-FFF2-40B4-BE49-F238E27FC236}">
                <a16:creationId xmlns:a16="http://schemas.microsoft.com/office/drawing/2014/main" xmlns="" id="{649EA2B1-3AC3-ADAE-ADE9-FEB8969ED9FF}"/>
              </a:ext>
            </a:extLst>
          </p:cNvPr>
          <p:cNvSpPr>
            <a:spLocks noGrp="1"/>
          </p:cNvSpPr>
          <p:nvPr>
            <p:ph idx="1"/>
          </p:nvPr>
        </p:nvSpPr>
        <p:spPr/>
        <p:txBody>
          <a:bodyPr/>
          <a:lstStyle/>
          <a:p>
            <a:r>
              <a:rPr lang="en-US" b="1" dirty="0"/>
              <a:t>Excessive ultrafiltration </a:t>
            </a:r>
            <a:endParaRPr lang="en-US" dirty="0"/>
          </a:p>
          <a:p>
            <a:r>
              <a:rPr lang="en-US" b="1" dirty="0" err="1"/>
              <a:t>Intradialysis</a:t>
            </a:r>
            <a:r>
              <a:rPr lang="en-US" b="1" dirty="0"/>
              <a:t> and end-dialysis hypertension </a:t>
            </a:r>
            <a:endParaRPr lang="en-US" dirty="0"/>
          </a:p>
          <a:p>
            <a:r>
              <a:rPr lang="en-US" b="1" dirty="0"/>
              <a:t>Recurrent hypertension. </a:t>
            </a:r>
            <a:endParaRPr lang="en-US" dirty="0"/>
          </a:p>
          <a:p>
            <a:endParaRPr lang="x-none" dirty="0"/>
          </a:p>
        </p:txBody>
      </p:sp>
    </p:spTree>
    <p:extLst>
      <p:ext uri="{BB962C8B-B14F-4D97-AF65-F5344CB8AC3E}">
        <p14:creationId xmlns:p14="http://schemas.microsoft.com/office/powerpoint/2010/main" val="1405209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317F53-12D8-4413-9413-212602A9CA9E}"/>
              </a:ext>
            </a:extLst>
          </p:cNvPr>
          <p:cNvSpPr>
            <a:spLocks noGrp="1"/>
          </p:cNvSpPr>
          <p:nvPr>
            <p:ph type="title"/>
          </p:nvPr>
        </p:nvSpPr>
        <p:spPr/>
        <p:txBody>
          <a:bodyPr>
            <a:normAutofit/>
          </a:bodyPr>
          <a:lstStyle/>
          <a:p>
            <a:r>
              <a:rPr lang="en-US" b="1" i="1" u="sng" dirty="0"/>
              <a:t>Antihypertensive drug use</a:t>
            </a:r>
            <a:r>
              <a:rPr lang="en-US" b="1" dirty="0"/>
              <a:t>.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F361AA60-0A64-F5A2-B75D-F22E18C7607E}"/>
              </a:ext>
            </a:extLst>
          </p:cNvPr>
          <p:cNvSpPr>
            <a:spLocks noGrp="1"/>
          </p:cNvSpPr>
          <p:nvPr>
            <p:ph idx="1"/>
          </p:nvPr>
        </p:nvSpPr>
        <p:spPr/>
        <p:txBody>
          <a:bodyPr/>
          <a:lstStyle/>
          <a:p>
            <a:r>
              <a:rPr lang="en-US" b="1" dirty="0"/>
              <a:t>Angiotensin-converting enzyme (ACE) inhibitors and angiotensin II receptor blockers (ARBs). </a:t>
            </a:r>
            <a:endParaRPr lang="en-US" dirty="0"/>
          </a:p>
          <a:p>
            <a:r>
              <a:rPr lang="en-US" b="1" dirty="0"/>
              <a:t>Beta-, alpha/beta-, and alpha-adrenergic blockers. </a:t>
            </a:r>
            <a:endParaRPr lang="en-US" dirty="0"/>
          </a:p>
          <a:p>
            <a:r>
              <a:rPr lang="en-US" b="1" dirty="0"/>
              <a:t>Calcium channel blockers. </a:t>
            </a:r>
            <a:endParaRPr lang="en-US" dirty="0"/>
          </a:p>
          <a:p>
            <a:r>
              <a:rPr lang="en-US" b="1" dirty="0"/>
              <a:t>Sympatholytic drugs</a:t>
            </a:r>
          </a:p>
          <a:p>
            <a:r>
              <a:rPr lang="en-US" b="1" dirty="0"/>
              <a:t> Vasodilators </a:t>
            </a:r>
            <a:r>
              <a:rPr lang="en-US" dirty="0"/>
              <a:t>(e.g., hydralazine, minoxidil) </a:t>
            </a:r>
          </a:p>
          <a:p>
            <a:endParaRPr lang="en-US" dirty="0"/>
          </a:p>
          <a:p>
            <a:endParaRPr lang="x-none" dirty="0"/>
          </a:p>
        </p:txBody>
      </p:sp>
    </p:spTree>
    <p:extLst>
      <p:ext uri="{BB962C8B-B14F-4D97-AF65-F5344CB8AC3E}">
        <p14:creationId xmlns:p14="http://schemas.microsoft.com/office/powerpoint/2010/main" val="309229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2ACD34-1CAF-6CCD-47E5-03ECE74A79AB}"/>
              </a:ext>
            </a:extLst>
          </p:cNvPr>
          <p:cNvSpPr>
            <a:spLocks noGrp="1"/>
          </p:cNvSpPr>
          <p:nvPr>
            <p:ph type="title"/>
          </p:nvPr>
        </p:nvSpPr>
        <p:spPr>
          <a:xfrm>
            <a:off x="838200" y="185351"/>
            <a:ext cx="10515600" cy="2014152"/>
          </a:xfrm>
        </p:spPr>
        <p:txBody>
          <a:bodyPr>
            <a:normAutofit fontScale="90000"/>
          </a:bodyPr>
          <a:lstStyle/>
          <a:p>
            <a:r>
              <a:rPr lang="en-US" b="1" dirty="0"/>
              <a:t>Angiotensin-converting enzyme (ACE) inhibitors and angiotensin II receptor blockers (ARBs). </a:t>
            </a:r>
            <a:r>
              <a:rPr lang="en-US" dirty="0"/>
              <a:t/>
            </a:r>
            <a:br>
              <a:rPr lang="en-US" dirty="0"/>
            </a:br>
            <a:r>
              <a:rPr lang="en-US" dirty="0"/>
              <a:t/>
            </a:r>
            <a:br>
              <a:rPr lang="en-US" dirty="0"/>
            </a:br>
            <a:endParaRPr lang="x-none" dirty="0"/>
          </a:p>
        </p:txBody>
      </p:sp>
      <p:sp>
        <p:nvSpPr>
          <p:cNvPr id="3" name="Content Placeholder 2">
            <a:extLst>
              <a:ext uri="{FF2B5EF4-FFF2-40B4-BE49-F238E27FC236}">
                <a16:creationId xmlns:a16="http://schemas.microsoft.com/office/drawing/2014/main" xmlns="" id="{E56F8C27-6745-602C-F113-D45D0C437BAE}"/>
              </a:ext>
            </a:extLst>
          </p:cNvPr>
          <p:cNvSpPr>
            <a:spLocks noGrp="1"/>
          </p:cNvSpPr>
          <p:nvPr>
            <p:ph idx="1"/>
          </p:nvPr>
        </p:nvSpPr>
        <p:spPr>
          <a:xfrm>
            <a:off x="838200" y="2384853"/>
            <a:ext cx="10515600" cy="3792109"/>
          </a:xfrm>
        </p:spPr>
        <p:txBody>
          <a:bodyPr>
            <a:normAutofit/>
          </a:bodyPr>
          <a:lstStyle/>
          <a:p>
            <a:r>
              <a:rPr lang="en-US" dirty="0"/>
              <a:t>The fact that serum plasma renin activity is overtly high in some dialysis patients and inadequately suppressed in volume-expanded patients provides a pathophysiologic rationale for use of these drugs. </a:t>
            </a:r>
          </a:p>
          <a:p>
            <a:r>
              <a:rPr lang="en-US" dirty="0"/>
              <a:t>Because angiotensin II is strongly implicated in LVH even independently of hyper- tension, the use of this class of drugs would in theory be particularly useful in dialysis patients, as so many have LVH to begin with. </a:t>
            </a:r>
          </a:p>
          <a:p>
            <a:pPr marL="0" indent="0">
              <a:buNone/>
            </a:pPr>
            <a:endParaRPr lang="en-US" dirty="0"/>
          </a:p>
          <a:p>
            <a:endParaRPr lang="x-none" dirty="0"/>
          </a:p>
        </p:txBody>
      </p:sp>
    </p:spTree>
    <p:extLst>
      <p:ext uri="{BB962C8B-B14F-4D97-AF65-F5344CB8AC3E}">
        <p14:creationId xmlns:p14="http://schemas.microsoft.com/office/powerpoint/2010/main" val="2145864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BBD32B-3380-4DA8-7BEF-A04E3BEF4D99}"/>
              </a:ext>
            </a:extLst>
          </p:cNvPr>
          <p:cNvSpPr>
            <a:spLocks noGrp="1"/>
          </p:cNvSpPr>
          <p:nvPr>
            <p:ph type="title"/>
          </p:nvPr>
        </p:nvSpPr>
        <p:spPr/>
        <p:txBody>
          <a:bodyPr>
            <a:normAutofit fontScale="90000"/>
          </a:bodyPr>
          <a:lstStyle/>
          <a:p>
            <a:r>
              <a:rPr lang="en-US" b="1" dirty="0"/>
              <a:t>Side effects and dosing adjustments of ACEI,ARB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5BA8BBE6-9D5C-70E6-06A9-A002FF2D56EE}"/>
              </a:ext>
            </a:extLst>
          </p:cNvPr>
          <p:cNvSpPr>
            <a:spLocks noGrp="1"/>
          </p:cNvSpPr>
          <p:nvPr>
            <p:ph idx="1"/>
          </p:nvPr>
        </p:nvSpPr>
        <p:spPr/>
        <p:txBody>
          <a:bodyPr>
            <a:normAutofit/>
          </a:bodyPr>
          <a:lstStyle/>
          <a:p>
            <a:r>
              <a:rPr lang="en-US" dirty="0"/>
              <a:t>ACE inhibitors, by interfering with bradykinin breakdown, may be associated with an increased incidence of anaphylactoid reactions during dialysis.</a:t>
            </a:r>
          </a:p>
          <a:p>
            <a:r>
              <a:rPr lang="en-US" dirty="0"/>
              <a:t> ACE inhibitors have been associated with hyperkalemia in patients with renal insufficiency, but can often be used in dialysis patients with minor adjustment to the potassium content of the diet, if needed. </a:t>
            </a:r>
          </a:p>
          <a:p>
            <a:r>
              <a:rPr lang="en-US" dirty="0"/>
              <a:t>Other side effects are cough, skin rash, alteration of taste, and, rarely, agranulocytosis or angioedema. </a:t>
            </a:r>
          </a:p>
          <a:p>
            <a:pPr marL="0" indent="0">
              <a:buNone/>
            </a:pPr>
            <a:endParaRPr lang="x-none" dirty="0"/>
          </a:p>
        </p:txBody>
      </p:sp>
    </p:spTree>
    <p:extLst>
      <p:ext uri="{BB962C8B-B14F-4D97-AF65-F5344CB8AC3E}">
        <p14:creationId xmlns:p14="http://schemas.microsoft.com/office/powerpoint/2010/main" val="147355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9AA578-F2F2-0BF2-4F1C-7A1B42EC9CD9}"/>
              </a:ext>
            </a:extLst>
          </p:cNvPr>
          <p:cNvSpPr>
            <a:spLocks noGrp="1"/>
          </p:cNvSpPr>
          <p:nvPr>
            <p:ph type="title"/>
          </p:nvPr>
        </p:nvSpPr>
        <p:spPr/>
        <p:txBody>
          <a:bodyPr>
            <a:normAutofit/>
          </a:bodyPr>
          <a:lstStyle/>
          <a:p>
            <a:r>
              <a:rPr lang="en-US" b="1" dirty="0"/>
              <a:t>Side effects and dosing adjustments ACEI,ARB </a:t>
            </a:r>
            <a:endParaRPr lang="x-none" dirty="0"/>
          </a:p>
        </p:txBody>
      </p:sp>
      <p:sp>
        <p:nvSpPr>
          <p:cNvPr id="3" name="Content Placeholder 2">
            <a:extLst>
              <a:ext uri="{FF2B5EF4-FFF2-40B4-BE49-F238E27FC236}">
                <a16:creationId xmlns:a16="http://schemas.microsoft.com/office/drawing/2014/main" xmlns="" id="{C75204F8-78A1-2B5B-5674-FDCD683928CA}"/>
              </a:ext>
            </a:extLst>
          </p:cNvPr>
          <p:cNvSpPr>
            <a:spLocks noGrp="1"/>
          </p:cNvSpPr>
          <p:nvPr>
            <p:ph idx="1"/>
          </p:nvPr>
        </p:nvSpPr>
        <p:spPr/>
        <p:txBody>
          <a:bodyPr>
            <a:normAutofit/>
          </a:bodyPr>
          <a:lstStyle/>
          <a:p>
            <a:r>
              <a:rPr lang="en-US" dirty="0"/>
              <a:t>Worsening of anemia and erythropoietin resistance is another purported side effect of ACE inhibitors, an effect that depends on the accumulation of N-acetyl- </a:t>
            </a:r>
            <a:r>
              <a:rPr lang="en-US" dirty="0" err="1"/>
              <a:t>seryl</a:t>
            </a:r>
            <a:r>
              <a:rPr lang="en-US" dirty="0"/>
              <a:t>-aspartyl-</a:t>
            </a:r>
            <a:r>
              <a:rPr lang="en-US" dirty="0" err="1"/>
              <a:t>lysyl</a:t>
            </a:r>
            <a:r>
              <a:rPr lang="en-US" dirty="0"/>
              <a:t>-proline, a physiologic inhibitor of hematopoiesis whose degradation depends on ACE. </a:t>
            </a:r>
          </a:p>
          <a:p>
            <a:r>
              <a:rPr lang="en-US" dirty="0"/>
              <a:t>Because plasma half-life of many ACE inhibitors (or of their active metabolites) is prolonged in renal failure, reduction in dosage is often required. </a:t>
            </a:r>
          </a:p>
          <a:p>
            <a:r>
              <a:rPr lang="en-US" dirty="0"/>
              <a:t>ARBs are extensively metabolized by the liver and do not require dose adjustment. </a:t>
            </a:r>
          </a:p>
          <a:p>
            <a:endParaRPr lang="x-none" dirty="0"/>
          </a:p>
        </p:txBody>
      </p:sp>
    </p:spTree>
    <p:extLst>
      <p:ext uri="{BB962C8B-B14F-4D97-AF65-F5344CB8AC3E}">
        <p14:creationId xmlns:p14="http://schemas.microsoft.com/office/powerpoint/2010/main" val="184532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08639E-FDC8-5BBC-212A-E399BF8356B6}"/>
              </a:ext>
            </a:extLst>
          </p:cNvPr>
          <p:cNvSpPr>
            <a:spLocks noGrp="1"/>
          </p:cNvSpPr>
          <p:nvPr>
            <p:ph type="title"/>
          </p:nvPr>
        </p:nvSpPr>
        <p:spPr/>
        <p:txBody>
          <a:bodyPr>
            <a:normAutofit fontScale="90000"/>
          </a:bodyPr>
          <a:lstStyle/>
          <a:p>
            <a:r>
              <a:rPr lang="en-US" b="1" dirty="0"/>
              <a:t>Beta-, alpha/beta-, and alpha-adrenergic blockers.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7DB67C94-E29A-3DB9-3702-0585B8470DCC}"/>
              </a:ext>
            </a:extLst>
          </p:cNvPr>
          <p:cNvSpPr>
            <a:spLocks noGrp="1"/>
          </p:cNvSpPr>
          <p:nvPr>
            <p:ph idx="1"/>
          </p:nvPr>
        </p:nvSpPr>
        <p:spPr/>
        <p:txBody>
          <a:bodyPr>
            <a:normAutofit/>
          </a:bodyPr>
          <a:lstStyle/>
          <a:p>
            <a:r>
              <a:rPr lang="en-US" dirty="0"/>
              <a:t>Beta-blockers counteract the cardiovascular effects of high sympathetic activity and lower plasma renin activity (PRA) and angiotensin II, which may all participate in causing high BP in dialysis patients.</a:t>
            </a:r>
          </a:p>
          <a:p>
            <a:pPr marL="0" indent="0">
              <a:buNone/>
            </a:pPr>
            <a:endParaRPr lang="x-none" dirty="0"/>
          </a:p>
        </p:txBody>
      </p:sp>
    </p:spTree>
    <p:extLst>
      <p:ext uri="{BB962C8B-B14F-4D97-AF65-F5344CB8AC3E}">
        <p14:creationId xmlns:p14="http://schemas.microsoft.com/office/powerpoint/2010/main" val="915006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14FCB4-3740-E3EF-4306-745920D4E019}"/>
              </a:ext>
            </a:extLst>
          </p:cNvPr>
          <p:cNvSpPr>
            <a:spLocks noGrp="1"/>
          </p:cNvSpPr>
          <p:nvPr>
            <p:ph type="title"/>
          </p:nvPr>
        </p:nvSpPr>
        <p:spPr>
          <a:xfrm>
            <a:off x="838200" y="135925"/>
            <a:ext cx="10515600" cy="1554764"/>
          </a:xfrm>
        </p:spPr>
        <p:txBody>
          <a:bodyPr>
            <a:normAutofit/>
          </a:bodyPr>
          <a:lstStyle/>
          <a:p>
            <a:r>
              <a:rPr lang="en-US" b="1" i="1" u="sng" dirty="0"/>
              <a:t>Side effects and dosing adjustments of Alpha-blockers , Beta-adrenergic blockers </a:t>
            </a:r>
            <a:endParaRPr lang="x-none" b="1" i="1" u="sng" dirty="0"/>
          </a:p>
        </p:txBody>
      </p:sp>
      <p:sp>
        <p:nvSpPr>
          <p:cNvPr id="3" name="Content Placeholder 2">
            <a:extLst>
              <a:ext uri="{FF2B5EF4-FFF2-40B4-BE49-F238E27FC236}">
                <a16:creationId xmlns:a16="http://schemas.microsoft.com/office/drawing/2014/main" xmlns="" id="{66E9B981-7666-8C94-CE7E-4FEB82E37CB4}"/>
              </a:ext>
            </a:extLst>
          </p:cNvPr>
          <p:cNvSpPr>
            <a:spLocks noGrp="1"/>
          </p:cNvSpPr>
          <p:nvPr>
            <p:ph idx="1"/>
          </p:nvPr>
        </p:nvSpPr>
        <p:spPr/>
        <p:txBody>
          <a:bodyPr>
            <a:normAutofit fontScale="77500" lnSpcReduction="20000"/>
          </a:bodyPr>
          <a:lstStyle/>
          <a:p>
            <a:r>
              <a:rPr lang="en-US" dirty="0"/>
              <a:t>Alpha-blockers may cause postural hypotension. Prazosin has been associated with first-dose syncope, so the first dose must be administered at bedtime. </a:t>
            </a:r>
          </a:p>
          <a:p>
            <a:r>
              <a:rPr lang="en-US" dirty="0"/>
              <a:t>Beta-adrenergic blockers have a high incidence of side effects, such as drowsiness, lethargy, and depression. Non-selective beta-blockers need to be used cautiously in patients with a tendency toward pulmonary edema or asthma and in patients already being treated with some calcium channel blockers. </a:t>
            </a:r>
          </a:p>
          <a:p>
            <a:r>
              <a:rPr lang="en-US" dirty="0"/>
              <a:t>Beta-blockers have an adverse effect on serum lipids; they may also have an adverse effect on cell potassium uptake, tending to increase the serum potassium level. </a:t>
            </a:r>
          </a:p>
          <a:p>
            <a:r>
              <a:rPr lang="en-US" dirty="0"/>
              <a:t>They can mask the symptoms of hypoglycemia and augment insulin-induced hypoglycemia. All may cause bradycardia and interfere with reflex tachycardia following volume depletion. </a:t>
            </a:r>
            <a:endParaRPr lang="en-US" dirty="0">
              <a:effectLst/>
            </a:endParaRPr>
          </a:p>
          <a:p>
            <a:r>
              <a:rPr lang="en-US" dirty="0"/>
              <a:t>Water-soluble beta-blockers atenolol, nadolol, and </a:t>
            </a:r>
            <a:r>
              <a:rPr lang="en-US" dirty="0" err="1"/>
              <a:t>bisprolol</a:t>
            </a:r>
            <a:r>
              <a:rPr lang="en-US" dirty="0"/>
              <a:t> are removed substantially by hemodialysis and should be preferentially administered </a:t>
            </a:r>
            <a:r>
              <a:rPr lang="en-US" dirty="0" err="1"/>
              <a:t>postdialysis</a:t>
            </a:r>
            <a:r>
              <a:rPr lang="en-US" dirty="0"/>
              <a:t>. </a:t>
            </a:r>
            <a:endParaRPr lang="en-US" dirty="0">
              <a:effectLst/>
            </a:endParaRPr>
          </a:p>
          <a:p>
            <a:endParaRPr lang="x-none" dirty="0"/>
          </a:p>
        </p:txBody>
      </p:sp>
    </p:spTree>
    <p:extLst>
      <p:ext uri="{BB962C8B-B14F-4D97-AF65-F5344CB8AC3E}">
        <p14:creationId xmlns:p14="http://schemas.microsoft.com/office/powerpoint/2010/main" val="3825184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2F8F51-61CA-51C1-3602-434D8BFA1B5D}"/>
              </a:ext>
            </a:extLst>
          </p:cNvPr>
          <p:cNvSpPr>
            <a:spLocks noGrp="1"/>
          </p:cNvSpPr>
          <p:nvPr>
            <p:ph type="title"/>
          </p:nvPr>
        </p:nvSpPr>
        <p:spPr/>
        <p:txBody>
          <a:bodyPr>
            <a:normAutofit/>
          </a:bodyPr>
          <a:lstStyle/>
          <a:p>
            <a:r>
              <a:rPr lang="en-US" b="1" dirty="0"/>
              <a:t>Calcium channel blockers.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3DE88DF9-8205-3159-DB5B-8B70FFC43B90}"/>
              </a:ext>
            </a:extLst>
          </p:cNvPr>
          <p:cNvSpPr>
            <a:spLocks noGrp="1"/>
          </p:cNvSpPr>
          <p:nvPr>
            <p:ph idx="1"/>
          </p:nvPr>
        </p:nvSpPr>
        <p:spPr/>
        <p:txBody>
          <a:bodyPr>
            <a:normAutofit/>
          </a:bodyPr>
          <a:lstStyle/>
          <a:p>
            <a:r>
              <a:rPr lang="en-US" dirty="0"/>
              <a:t>These drugs are frequently used for the treatment of volume-resistant hypertension in dialysis patients. </a:t>
            </a:r>
          </a:p>
          <a:p>
            <a:pPr marL="0" indent="0">
              <a:buNone/>
            </a:pPr>
            <a:endParaRPr lang="en-US" dirty="0"/>
          </a:p>
          <a:p>
            <a:endParaRPr lang="x-none" dirty="0"/>
          </a:p>
        </p:txBody>
      </p:sp>
    </p:spTree>
    <p:extLst>
      <p:ext uri="{BB962C8B-B14F-4D97-AF65-F5344CB8AC3E}">
        <p14:creationId xmlns:p14="http://schemas.microsoft.com/office/powerpoint/2010/main" val="1240760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565456-0E74-1A36-74B5-AEA8CEA60A3E}"/>
              </a:ext>
            </a:extLst>
          </p:cNvPr>
          <p:cNvSpPr>
            <a:spLocks noGrp="1"/>
          </p:cNvSpPr>
          <p:nvPr>
            <p:ph type="title"/>
          </p:nvPr>
        </p:nvSpPr>
        <p:spPr/>
        <p:txBody>
          <a:bodyPr>
            <a:normAutofit/>
          </a:bodyPr>
          <a:lstStyle/>
          <a:p>
            <a:r>
              <a:rPr lang="en-US" b="1" dirty="0"/>
              <a:t>Side effects and dosing adjustments OF CCB</a:t>
            </a:r>
            <a:endParaRPr lang="x-none" dirty="0"/>
          </a:p>
        </p:txBody>
      </p:sp>
      <p:sp>
        <p:nvSpPr>
          <p:cNvPr id="3" name="Content Placeholder 2">
            <a:extLst>
              <a:ext uri="{FF2B5EF4-FFF2-40B4-BE49-F238E27FC236}">
                <a16:creationId xmlns:a16="http://schemas.microsoft.com/office/drawing/2014/main" xmlns="" id="{3869532D-A385-8A8A-F346-A65986E358D0}"/>
              </a:ext>
            </a:extLst>
          </p:cNvPr>
          <p:cNvSpPr>
            <a:spLocks noGrp="1"/>
          </p:cNvSpPr>
          <p:nvPr>
            <p:ph idx="1"/>
          </p:nvPr>
        </p:nvSpPr>
        <p:spPr/>
        <p:txBody>
          <a:bodyPr>
            <a:normAutofit fontScale="92500" lnSpcReduction="10000"/>
          </a:bodyPr>
          <a:lstStyle/>
          <a:p>
            <a:r>
              <a:rPr lang="en-US" dirty="0"/>
              <a:t>Verapamil can cause cardiac conduction problems, bradycardia, and constipation.</a:t>
            </a:r>
          </a:p>
          <a:p>
            <a:r>
              <a:rPr lang="en-US" dirty="0"/>
              <a:t> Calcium channel blockers should be used very cautiously in combination with beta-adrenergic blockers, because congestive heart failure can be precipitated. </a:t>
            </a:r>
          </a:p>
          <a:p>
            <a:r>
              <a:rPr lang="en-US" dirty="0"/>
              <a:t>Other side effects are ankle edema, headache, flushing, palpitations, and hypotension. </a:t>
            </a:r>
          </a:p>
          <a:p>
            <a:r>
              <a:rPr lang="en-US" dirty="0"/>
              <a:t>Long-acting preparations should be used. </a:t>
            </a:r>
          </a:p>
          <a:p>
            <a:r>
              <a:rPr lang="en-US" dirty="0"/>
              <a:t>Calcium channel blockers are excreted primarily by the liver, their pharmacokinetic profile is unaltered in chronic renal failure and by dialysis and their dosage does not require any adjustment. </a:t>
            </a:r>
          </a:p>
          <a:p>
            <a:endParaRPr lang="x-none" dirty="0"/>
          </a:p>
        </p:txBody>
      </p:sp>
    </p:spTree>
    <p:extLst>
      <p:ext uri="{BB962C8B-B14F-4D97-AF65-F5344CB8AC3E}">
        <p14:creationId xmlns:p14="http://schemas.microsoft.com/office/powerpoint/2010/main" val="3414315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A99D9-58BE-11E3-B058-135DD4D922C9}"/>
              </a:ext>
            </a:extLst>
          </p:cNvPr>
          <p:cNvSpPr>
            <a:spLocks noGrp="1"/>
          </p:cNvSpPr>
          <p:nvPr>
            <p:ph type="title"/>
          </p:nvPr>
        </p:nvSpPr>
        <p:spPr>
          <a:xfrm>
            <a:off x="838200" y="98855"/>
            <a:ext cx="10515600" cy="1591834"/>
          </a:xfrm>
        </p:spPr>
        <p:txBody>
          <a:bodyPr>
            <a:normAutofit fontScale="90000"/>
          </a:bodyPr>
          <a:lstStyle/>
          <a:p>
            <a:r>
              <a:rPr lang="en-US" b="1" i="1" u="sng" dirty="0"/>
              <a:t>Sympatholytic drugs (e.g., methyldopa, clonidine, </a:t>
            </a:r>
            <a:r>
              <a:rPr lang="en-US" b="1" i="1" u="sng" dirty="0" err="1"/>
              <a:t>guana</a:t>
            </a:r>
            <a:r>
              <a:rPr lang="en-US" b="1" i="1" u="sng" dirty="0"/>
              <a:t>- </a:t>
            </a:r>
            <a:r>
              <a:rPr lang="en-US" b="1" i="1" u="sng" dirty="0" err="1"/>
              <a:t>benz</a:t>
            </a:r>
            <a:r>
              <a:rPr lang="en-US" b="1" i="1" u="sng" dirty="0"/>
              <a:t>)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4C83FAEC-146C-F08E-DCF9-9CD9B138255B}"/>
              </a:ext>
            </a:extLst>
          </p:cNvPr>
          <p:cNvSpPr>
            <a:spLocks noGrp="1"/>
          </p:cNvSpPr>
          <p:nvPr>
            <p:ph idx="1"/>
          </p:nvPr>
        </p:nvSpPr>
        <p:spPr/>
        <p:txBody>
          <a:bodyPr>
            <a:normAutofit/>
          </a:bodyPr>
          <a:lstStyle/>
          <a:p>
            <a:r>
              <a:rPr lang="en-US" dirty="0"/>
              <a:t>There appears to be increased tonic sympathetic activity in dialysis patients, so use of central sympatholytic drugs, which inhibit sympathetic outflow by stimulating alpha-adrenoreceptors in the brain stem, is theoretically attractive.</a:t>
            </a:r>
          </a:p>
          <a:p>
            <a:r>
              <a:rPr lang="en-US" dirty="0"/>
              <a:t> One side benefit of clonidine is its usefulness in the treatment of diarrhea due to autonomic neuropathy. </a:t>
            </a:r>
          </a:p>
          <a:p>
            <a:r>
              <a:rPr lang="en-US" dirty="0"/>
              <a:t>Moreover, methyldopa and clonidine are relatively inexpensive—often an important consideration. </a:t>
            </a:r>
          </a:p>
        </p:txBody>
      </p:sp>
    </p:spTree>
    <p:extLst>
      <p:ext uri="{BB962C8B-B14F-4D97-AF65-F5344CB8AC3E}">
        <p14:creationId xmlns:p14="http://schemas.microsoft.com/office/powerpoint/2010/main" val="2324830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6F60DA-DD8E-9FCD-2216-84D3C4FAC11D}"/>
              </a:ext>
            </a:extLst>
          </p:cNvPr>
          <p:cNvSpPr>
            <a:spLocks noGrp="1"/>
          </p:cNvSpPr>
          <p:nvPr>
            <p:ph type="title"/>
          </p:nvPr>
        </p:nvSpPr>
        <p:spPr/>
        <p:txBody>
          <a:bodyPr>
            <a:normAutofit/>
          </a:bodyPr>
          <a:lstStyle/>
          <a:p>
            <a:r>
              <a:rPr lang="en-US" dirty="0"/>
              <a:t>Hypertension </a:t>
            </a:r>
            <a:r>
              <a:rPr lang="en-US" dirty="0">
                <a:effectLst/>
              </a:rPr>
              <a:t/>
            </a:r>
            <a:br>
              <a:rPr lang="en-US" dirty="0">
                <a:effectLst/>
              </a:rPr>
            </a:br>
            <a:endParaRPr lang="x-none" dirty="0"/>
          </a:p>
        </p:txBody>
      </p:sp>
      <p:sp>
        <p:nvSpPr>
          <p:cNvPr id="3" name="Content Placeholder 2">
            <a:extLst>
              <a:ext uri="{FF2B5EF4-FFF2-40B4-BE49-F238E27FC236}">
                <a16:creationId xmlns:a16="http://schemas.microsoft.com/office/drawing/2014/main" xmlns="" id="{39C44D3D-8D23-F02B-FDA4-4512DE5864D2}"/>
              </a:ext>
            </a:extLst>
          </p:cNvPr>
          <p:cNvSpPr>
            <a:spLocks noGrp="1"/>
          </p:cNvSpPr>
          <p:nvPr>
            <p:ph idx="1"/>
          </p:nvPr>
        </p:nvSpPr>
        <p:spPr/>
        <p:txBody>
          <a:bodyPr>
            <a:normAutofit/>
          </a:bodyPr>
          <a:lstStyle/>
          <a:p>
            <a:r>
              <a:rPr lang="en-US" dirty="0"/>
              <a:t>Blood pressure (BP) is commonly measured across hemodialysis, but </a:t>
            </a:r>
            <a:r>
              <a:rPr lang="en-US" dirty="0" err="1"/>
              <a:t>peridialytic</a:t>
            </a:r>
            <a:r>
              <a:rPr lang="en-US" dirty="0"/>
              <a:t> measurements do not adequately reflect the BP burden. </a:t>
            </a:r>
          </a:p>
          <a:p>
            <a:r>
              <a:rPr lang="en-US" dirty="0"/>
              <a:t>measurements made immediately before dialysis overestimate the underlying average BP, and the reverse is true for </a:t>
            </a:r>
            <a:r>
              <a:rPr lang="en-US" dirty="0" err="1"/>
              <a:t>postdialysis</a:t>
            </a:r>
            <a:r>
              <a:rPr lang="en-US" dirty="0"/>
              <a:t> BP </a:t>
            </a:r>
          </a:p>
          <a:p>
            <a:r>
              <a:rPr lang="en-US" dirty="0"/>
              <a:t>Thus out- of-office BP monitoring is the preferable method for diagnosing and monitoring BP in hemodialysis patients. </a:t>
            </a:r>
          </a:p>
          <a:p>
            <a:r>
              <a:rPr lang="en-US" dirty="0"/>
              <a:t>Furthermore, home measurements reflect target organ (left ventricular hypertrophy [LVH]) and cardiovascular prognosis better than pre- and </a:t>
            </a:r>
            <a:r>
              <a:rPr lang="en-US" dirty="0" err="1"/>
              <a:t>postdialysis</a:t>
            </a:r>
            <a:r>
              <a:rPr lang="en-US" dirty="0"/>
              <a:t> measurements </a:t>
            </a:r>
          </a:p>
          <a:p>
            <a:endParaRPr lang="x-none" dirty="0"/>
          </a:p>
        </p:txBody>
      </p:sp>
    </p:spTree>
    <p:extLst>
      <p:ext uri="{BB962C8B-B14F-4D97-AF65-F5344CB8AC3E}">
        <p14:creationId xmlns:p14="http://schemas.microsoft.com/office/powerpoint/2010/main" val="4032068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A5F2B4-9758-BB23-6DA1-A952AA43EBD5}"/>
              </a:ext>
            </a:extLst>
          </p:cNvPr>
          <p:cNvSpPr>
            <a:spLocks noGrp="1"/>
          </p:cNvSpPr>
          <p:nvPr>
            <p:ph type="title"/>
          </p:nvPr>
        </p:nvSpPr>
        <p:spPr>
          <a:xfrm>
            <a:off x="838200" y="86497"/>
            <a:ext cx="10515600" cy="1604191"/>
          </a:xfrm>
        </p:spPr>
        <p:txBody>
          <a:bodyPr>
            <a:normAutofit fontScale="90000"/>
          </a:bodyPr>
          <a:lstStyle/>
          <a:p>
            <a:r>
              <a:rPr lang="en-US" b="1" i="1" u="sng" dirty="0"/>
              <a:t>Side effects and dosing adjustments of Sympatholytic drugs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24C0DA18-5803-E52A-351D-6BE1D72DB0BD}"/>
              </a:ext>
            </a:extLst>
          </p:cNvPr>
          <p:cNvSpPr>
            <a:spLocks noGrp="1"/>
          </p:cNvSpPr>
          <p:nvPr>
            <p:ph idx="1"/>
          </p:nvPr>
        </p:nvSpPr>
        <p:spPr/>
        <p:txBody>
          <a:bodyPr>
            <a:normAutofit fontScale="92500"/>
          </a:bodyPr>
          <a:lstStyle/>
          <a:p>
            <a:r>
              <a:rPr lang="en-US" dirty="0"/>
              <a:t>For clonidine these include sedation, dry mouth, depression, and postural hypotension. The last may be a particular problem in diabetic patients. </a:t>
            </a:r>
          </a:p>
          <a:p>
            <a:r>
              <a:rPr lang="en-US" dirty="0"/>
              <a:t>Clonidine may cause rebound hypertension if it is abruptly withdrawn. Such side effects are substantially reduced with the transdermal formulation.</a:t>
            </a:r>
          </a:p>
          <a:p>
            <a:r>
              <a:rPr lang="en-US" dirty="0"/>
              <a:t>Methyldopa may cause hepatotoxicity or a positive direct or indirect Coombs test, interfering with cross-matching of blood. </a:t>
            </a:r>
          </a:p>
          <a:p>
            <a:r>
              <a:rPr lang="en-US" dirty="0"/>
              <a:t>Methyldopa, clonidine, are excreted substantially by the kidneys, and dosage reductions may be required. </a:t>
            </a:r>
          </a:p>
          <a:p>
            <a:r>
              <a:rPr lang="en-US" dirty="0"/>
              <a:t>Methyldopa is removed by hemodialysis to a substantial extent.</a:t>
            </a:r>
            <a:endParaRPr lang="x-none" dirty="0"/>
          </a:p>
        </p:txBody>
      </p:sp>
    </p:spTree>
    <p:extLst>
      <p:ext uri="{BB962C8B-B14F-4D97-AF65-F5344CB8AC3E}">
        <p14:creationId xmlns:p14="http://schemas.microsoft.com/office/powerpoint/2010/main" val="1793101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9052D2-5B0E-5C69-FEA1-2E8AD54DAA22}"/>
              </a:ext>
            </a:extLst>
          </p:cNvPr>
          <p:cNvSpPr>
            <a:spLocks noGrp="1"/>
          </p:cNvSpPr>
          <p:nvPr>
            <p:ph type="title"/>
          </p:nvPr>
        </p:nvSpPr>
        <p:spPr/>
        <p:txBody>
          <a:bodyPr>
            <a:normAutofit/>
          </a:bodyPr>
          <a:lstStyle/>
          <a:p>
            <a:r>
              <a:rPr lang="en-US" b="1" i="1" u="sng" dirty="0"/>
              <a:t>Vasodilators (e.g., hydralazine, minoxidil</a:t>
            </a:r>
            <a:r>
              <a:rPr lang="en-US" dirty="0"/>
              <a:t>) </a:t>
            </a:r>
            <a:br>
              <a:rPr lang="en-US" dirty="0"/>
            </a:br>
            <a:endParaRPr lang="x-none" dirty="0"/>
          </a:p>
        </p:txBody>
      </p:sp>
      <p:sp>
        <p:nvSpPr>
          <p:cNvPr id="3" name="Content Placeholder 2">
            <a:extLst>
              <a:ext uri="{FF2B5EF4-FFF2-40B4-BE49-F238E27FC236}">
                <a16:creationId xmlns:a16="http://schemas.microsoft.com/office/drawing/2014/main" xmlns="" id="{86087227-06F7-6E91-6675-14C621323221}"/>
              </a:ext>
            </a:extLst>
          </p:cNvPr>
          <p:cNvSpPr>
            <a:spLocks noGrp="1"/>
          </p:cNvSpPr>
          <p:nvPr>
            <p:ph idx="1"/>
          </p:nvPr>
        </p:nvSpPr>
        <p:spPr/>
        <p:txBody>
          <a:bodyPr>
            <a:normAutofit fontScale="92500" lnSpcReduction="20000"/>
          </a:bodyPr>
          <a:lstStyle/>
          <a:p>
            <a:r>
              <a:rPr lang="en-US" dirty="0"/>
              <a:t>These are third- line drugs.</a:t>
            </a:r>
          </a:p>
          <a:p>
            <a:r>
              <a:rPr lang="en-US" dirty="0"/>
              <a:t> They usually require addition of a sympatholytic or beta-blocking drug because they tend to cause reflex tachycardia. </a:t>
            </a:r>
          </a:p>
          <a:p>
            <a:r>
              <a:rPr lang="en-US" dirty="0"/>
              <a:t>Side effects of both drugs relate primarily to this reflex tachycardia and resulting palpitations ,dizziness, and worsening of angina pectoris.</a:t>
            </a:r>
          </a:p>
          <a:p>
            <a:r>
              <a:rPr lang="en-US" dirty="0"/>
              <a:t> Hydralazine is effective and inexpensive, but can cause a lupus-like syndrome at dosages of more than 200 mg per day. </a:t>
            </a:r>
          </a:p>
          <a:p>
            <a:r>
              <a:rPr lang="en-US" dirty="0"/>
              <a:t>Because of diminished renal excretion of its active metabolite(s), the maximum allowable dosage should be reduced in dialysis patients.</a:t>
            </a:r>
          </a:p>
          <a:p>
            <a:r>
              <a:rPr lang="en-US" dirty="0"/>
              <a:t> Minoxidil has been associated </a:t>
            </a:r>
            <a:r>
              <a:rPr lang="en-US"/>
              <a:t>with pericarditis </a:t>
            </a:r>
            <a:r>
              <a:rPr lang="en-US" dirty="0"/>
              <a:t>and is generally avoided in women because </a:t>
            </a:r>
            <a:r>
              <a:rPr lang="en-US"/>
              <a:t>of hypertrichosis.</a:t>
            </a:r>
          </a:p>
          <a:p>
            <a:r>
              <a:rPr lang="en-US"/>
              <a:t> </a:t>
            </a:r>
            <a:r>
              <a:rPr lang="en-US" dirty="0"/>
              <a:t>Minoxidil is usually reserved to treat resistant hypertension. </a:t>
            </a:r>
          </a:p>
          <a:p>
            <a:endParaRPr lang="x-none" dirty="0"/>
          </a:p>
        </p:txBody>
      </p:sp>
    </p:spTree>
    <p:extLst>
      <p:ext uri="{BB962C8B-B14F-4D97-AF65-F5344CB8AC3E}">
        <p14:creationId xmlns:p14="http://schemas.microsoft.com/office/powerpoint/2010/main" val="3880992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D0F79EF8-8AD3-631E-CC32-916F4168E3BF}"/>
              </a:ext>
            </a:extLst>
          </p:cNvPr>
          <p:cNvPicPr>
            <a:picLocks noGrp="1" noChangeAspect="1"/>
          </p:cNvPicPr>
          <p:nvPr>
            <p:ph idx="1"/>
          </p:nvPr>
        </p:nvPicPr>
        <p:blipFill rotWithShape="1">
          <a:blip r:embed="rId2"/>
          <a:srcRect l="48343" t="3765" r="18467" b="1388"/>
          <a:stretch/>
        </p:blipFill>
        <p:spPr>
          <a:xfrm>
            <a:off x="2829697" y="86497"/>
            <a:ext cx="5461687" cy="6771503"/>
          </a:xfrm>
        </p:spPr>
      </p:pic>
    </p:spTree>
    <p:extLst>
      <p:ext uri="{BB962C8B-B14F-4D97-AF65-F5344CB8AC3E}">
        <p14:creationId xmlns:p14="http://schemas.microsoft.com/office/powerpoint/2010/main" val="1171682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2E6DE84E-F0FF-668C-2480-0326889F4D8B}"/>
              </a:ext>
            </a:extLst>
          </p:cNvPr>
          <p:cNvPicPr>
            <a:picLocks noGrp="1" noChangeAspect="1"/>
          </p:cNvPicPr>
          <p:nvPr>
            <p:ph idx="1"/>
          </p:nvPr>
        </p:nvPicPr>
        <p:blipFill rotWithShape="1">
          <a:blip r:embed="rId2"/>
          <a:srcRect l="19236" t="10864" r="40297" b="10759"/>
          <a:stretch/>
        </p:blipFill>
        <p:spPr>
          <a:xfrm>
            <a:off x="2891482" y="259492"/>
            <a:ext cx="7018638" cy="6598507"/>
          </a:xfrm>
        </p:spPr>
      </p:pic>
    </p:spTree>
    <p:extLst>
      <p:ext uri="{BB962C8B-B14F-4D97-AF65-F5344CB8AC3E}">
        <p14:creationId xmlns:p14="http://schemas.microsoft.com/office/powerpoint/2010/main" val="265715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6FB4E7-25D4-440B-023E-6493F8596342}"/>
              </a:ext>
            </a:extLst>
          </p:cNvPr>
          <p:cNvSpPr>
            <a:spLocks noGrp="1"/>
          </p:cNvSpPr>
          <p:nvPr>
            <p:ph type="title"/>
          </p:nvPr>
        </p:nvSpPr>
        <p:spPr>
          <a:xfrm>
            <a:off x="838200" y="365125"/>
            <a:ext cx="10515600" cy="1747880"/>
          </a:xfrm>
        </p:spPr>
        <p:txBody>
          <a:bodyPr>
            <a:normAutofit fontScale="90000"/>
          </a:bodyPr>
          <a:lstStyle/>
          <a:p>
            <a:r>
              <a:rPr lang="en-US" b="1" dirty="0"/>
              <a:t>HYPERTENSIVE URGENCIES AND EMERGENCIES</a:t>
            </a:r>
            <a:br>
              <a:rPr lang="en-US" b="1" dirty="0"/>
            </a:br>
            <a:r>
              <a:rPr lang="en-US" dirty="0"/>
              <a:t/>
            </a:r>
            <a:br>
              <a:rPr lang="en-US" dirty="0"/>
            </a:br>
            <a:endParaRPr lang="x-none" dirty="0"/>
          </a:p>
        </p:txBody>
      </p:sp>
      <p:sp>
        <p:nvSpPr>
          <p:cNvPr id="3" name="Content Placeholder 2">
            <a:extLst>
              <a:ext uri="{FF2B5EF4-FFF2-40B4-BE49-F238E27FC236}">
                <a16:creationId xmlns:a16="http://schemas.microsoft.com/office/drawing/2014/main" xmlns="" id="{8B3DFA20-A9B1-B4E8-AB5B-592EB05A8716}"/>
              </a:ext>
            </a:extLst>
          </p:cNvPr>
          <p:cNvSpPr>
            <a:spLocks noGrp="1"/>
          </p:cNvSpPr>
          <p:nvPr>
            <p:ph idx="1"/>
          </p:nvPr>
        </p:nvSpPr>
        <p:spPr/>
        <p:txBody>
          <a:bodyPr/>
          <a:lstStyle/>
          <a:p>
            <a:r>
              <a:rPr lang="en-US" b="1" dirty="0"/>
              <a:t>Hypertensive urgency. </a:t>
            </a:r>
            <a:endParaRPr lang="en-US" dirty="0"/>
          </a:p>
          <a:p>
            <a:endParaRPr lang="x-none" dirty="0"/>
          </a:p>
          <a:p>
            <a:endParaRPr lang="x-none" dirty="0"/>
          </a:p>
          <a:p>
            <a:endParaRPr lang="x-none" dirty="0"/>
          </a:p>
          <a:p>
            <a:r>
              <a:rPr lang="en-US" b="1" dirty="0"/>
              <a:t>Hypertensive emergencies </a:t>
            </a:r>
            <a:endParaRPr lang="en-US" dirty="0"/>
          </a:p>
          <a:p>
            <a:endParaRPr lang="x-none" dirty="0"/>
          </a:p>
        </p:txBody>
      </p:sp>
    </p:spTree>
    <p:extLst>
      <p:ext uri="{BB962C8B-B14F-4D97-AF65-F5344CB8AC3E}">
        <p14:creationId xmlns:p14="http://schemas.microsoft.com/office/powerpoint/2010/main" val="3253144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A2B5C2-BA8B-6964-A12E-B713F3364632}"/>
              </a:ext>
            </a:extLst>
          </p:cNvPr>
          <p:cNvSpPr>
            <a:spLocks noGrp="1"/>
          </p:cNvSpPr>
          <p:nvPr>
            <p:ph type="title"/>
          </p:nvPr>
        </p:nvSpPr>
        <p:spPr/>
        <p:txBody>
          <a:bodyPr>
            <a:normAutofit/>
          </a:bodyPr>
          <a:lstStyle/>
          <a:p>
            <a:r>
              <a:rPr lang="en-US" b="1" dirty="0"/>
              <a:t>Hypertensive urgency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EEA93F6E-7208-5416-C9BE-63AF296D3440}"/>
              </a:ext>
            </a:extLst>
          </p:cNvPr>
          <p:cNvSpPr>
            <a:spLocks noGrp="1"/>
          </p:cNvSpPr>
          <p:nvPr>
            <p:ph idx="1"/>
          </p:nvPr>
        </p:nvSpPr>
        <p:spPr/>
        <p:txBody>
          <a:bodyPr>
            <a:normAutofit/>
          </a:bodyPr>
          <a:lstStyle/>
          <a:p>
            <a:r>
              <a:rPr lang="en-US" dirty="0"/>
              <a:t>The term hypertensive urgency is reserved for patients who are at significant risk for a serious morbid event within a matter of days if left untreated.</a:t>
            </a:r>
          </a:p>
          <a:p>
            <a:pPr marL="0" indent="0">
              <a:buNone/>
            </a:pPr>
            <a:endParaRPr lang="en-US" dirty="0"/>
          </a:p>
          <a:p>
            <a:pPr marL="0" indent="0">
              <a:buNone/>
            </a:pPr>
            <a:endParaRPr lang="en-US" dirty="0"/>
          </a:p>
          <a:p>
            <a:pPr marL="0" indent="0">
              <a:buNone/>
            </a:pPr>
            <a:r>
              <a:rPr lang="en-US" dirty="0"/>
              <a:t/>
            </a:r>
            <a:br>
              <a:rPr lang="en-US" dirty="0"/>
            </a:br>
            <a:endParaRPr lang="en-US" dirty="0"/>
          </a:p>
          <a:p>
            <a:endParaRPr lang="x-none" dirty="0"/>
          </a:p>
        </p:txBody>
      </p:sp>
    </p:spTree>
    <p:extLst>
      <p:ext uri="{BB962C8B-B14F-4D97-AF65-F5344CB8AC3E}">
        <p14:creationId xmlns:p14="http://schemas.microsoft.com/office/powerpoint/2010/main" val="1460042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59C99D-16D7-D080-EB2A-23A073591460}"/>
              </a:ext>
            </a:extLst>
          </p:cNvPr>
          <p:cNvSpPr>
            <a:spLocks noGrp="1"/>
          </p:cNvSpPr>
          <p:nvPr>
            <p:ph type="title"/>
          </p:nvPr>
        </p:nvSpPr>
        <p:spPr/>
        <p:txBody>
          <a:bodyPr>
            <a:normAutofit/>
          </a:bodyPr>
          <a:lstStyle/>
          <a:p>
            <a:r>
              <a:rPr lang="en-US" b="1" i="1" u="sng" dirty="0"/>
              <a:t>Treatment of Hypertensive urgency :</a:t>
            </a:r>
            <a:br>
              <a:rPr lang="en-US" b="1" i="1" u="sng" dirty="0"/>
            </a:br>
            <a:endParaRPr lang="x-none" b="1" i="1" u="sng" dirty="0"/>
          </a:p>
        </p:txBody>
      </p:sp>
      <p:sp>
        <p:nvSpPr>
          <p:cNvPr id="3" name="Content Placeholder 2">
            <a:extLst>
              <a:ext uri="{FF2B5EF4-FFF2-40B4-BE49-F238E27FC236}">
                <a16:creationId xmlns:a16="http://schemas.microsoft.com/office/drawing/2014/main" xmlns="" id="{EAE3F480-1A48-53FE-E2E2-AD0A73E4FCC1}"/>
              </a:ext>
            </a:extLst>
          </p:cNvPr>
          <p:cNvSpPr>
            <a:spLocks noGrp="1"/>
          </p:cNvSpPr>
          <p:nvPr>
            <p:ph idx="1"/>
          </p:nvPr>
        </p:nvSpPr>
        <p:spPr/>
        <p:txBody>
          <a:bodyPr>
            <a:normAutofit/>
          </a:bodyPr>
          <a:lstStyle/>
          <a:p>
            <a:pPr>
              <a:buFontTx/>
              <a:buChar char="-"/>
            </a:pPr>
            <a:r>
              <a:rPr lang="en-US" dirty="0"/>
              <a:t>The short-acting formulation of nifedipine was used as a first-line drug for severe hypertension in the past, but is no longer recommended, as there are now a number of reports documenting myocardial, cerebral, and retinal ischemia after its use. </a:t>
            </a:r>
          </a:p>
          <a:p>
            <a:pPr>
              <a:buFontTx/>
              <a:buChar char="-"/>
            </a:pPr>
            <a:r>
              <a:rPr lang="en-US" dirty="0"/>
              <a:t>The long-acting preparation of nifedipine or other long-acting calcium antagonist, or clonidine, should be used instead as first-line therapy. </a:t>
            </a:r>
          </a:p>
          <a:p>
            <a:pPr>
              <a:buFontTx/>
              <a:buChar char="-"/>
            </a:pPr>
            <a:r>
              <a:rPr lang="en-US" dirty="0"/>
              <a:t>If the patient is already on treatment with such drugs, a beta-blocker, an ACE inhibitor, or a combination  of could be added </a:t>
            </a:r>
          </a:p>
          <a:p>
            <a:pPr>
              <a:buFontTx/>
              <a:buChar char="-"/>
            </a:pPr>
            <a:r>
              <a:rPr lang="en-US" dirty="0"/>
              <a:t>If oral therapy fails, parenteral drugs should be used </a:t>
            </a:r>
          </a:p>
          <a:p>
            <a:endParaRPr lang="x-none" dirty="0"/>
          </a:p>
        </p:txBody>
      </p:sp>
    </p:spTree>
    <p:extLst>
      <p:ext uri="{BB962C8B-B14F-4D97-AF65-F5344CB8AC3E}">
        <p14:creationId xmlns:p14="http://schemas.microsoft.com/office/powerpoint/2010/main" val="1850343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BBC00D-E0F3-330D-829D-250C963A2BAF}"/>
              </a:ext>
            </a:extLst>
          </p:cNvPr>
          <p:cNvSpPr>
            <a:spLocks noGrp="1"/>
          </p:cNvSpPr>
          <p:nvPr>
            <p:ph type="title"/>
          </p:nvPr>
        </p:nvSpPr>
        <p:spPr/>
        <p:txBody>
          <a:bodyPr>
            <a:normAutofit/>
          </a:bodyPr>
          <a:lstStyle/>
          <a:p>
            <a:r>
              <a:rPr lang="en-US" b="1" dirty="0"/>
              <a:t>Hypertensive emergencies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3B0E0270-D17E-DB72-DCCA-E074F0BA46FC}"/>
              </a:ext>
            </a:extLst>
          </p:cNvPr>
          <p:cNvSpPr>
            <a:spLocks noGrp="1"/>
          </p:cNvSpPr>
          <p:nvPr>
            <p:ph idx="1"/>
          </p:nvPr>
        </p:nvSpPr>
        <p:spPr/>
        <p:txBody>
          <a:bodyPr>
            <a:normAutofit/>
          </a:bodyPr>
          <a:lstStyle/>
          <a:p>
            <a:r>
              <a:rPr lang="en-US" dirty="0"/>
              <a:t>Are defined as increases in arterial pressure that, if sustained </a:t>
            </a:r>
            <a:r>
              <a:rPr lang="en-US" i="1" dirty="0"/>
              <a:t>for a few hours, </a:t>
            </a:r>
            <a:r>
              <a:rPr lang="en-US" dirty="0"/>
              <a:t>would cause irreversible organ damage. </a:t>
            </a:r>
          </a:p>
          <a:p>
            <a:r>
              <a:rPr lang="en-US" dirty="0"/>
              <a:t>Hypertensive encephalopathy, hyper- tensive left ventricular failure, hypertension associated with unstable angina/myocardial infarction, hypertension with aortic dissection, and cerebral hemorrhage/brain infarction are such emergencies. </a:t>
            </a:r>
          </a:p>
          <a:p>
            <a:endParaRPr lang="x-none" dirty="0"/>
          </a:p>
        </p:txBody>
      </p:sp>
    </p:spTree>
    <p:extLst>
      <p:ext uri="{BB962C8B-B14F-4D97-AF65-F5344CB8AC3E}">
        <p14:creationId xmlns:p14="http://schemas.microsoft.com/office/powerpoint/2010/main" val="2225506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FA5D50-EB1E-C1EA-2A9C-FC0291BE3970}"/>
              </a:ext>
            </a:extLst>
          </p:cNvPr>
          <p:cNvSpPr>
            <a:spLocks noGrp="1"/>
          </p:cNvSpPr>
          <p:nvPr>
            <p:ph type="title"/>
          </p:nvPr>
        </p:nvSpPr>
        <p:spPr/>
        <p:txBody>
          <a:bodyPr>
            <a:normAutofit/>
          </a:bodyPr>
          <a:lstStyle/>
          <a:p>
            <a:r>
              <a:rPr lang="en-US" b="1" dirty="0"/>
              <a:t>Treatment of Hypertensive emergencies</a:t>
            </a:r>
            <a:endParaRPr lang="x-none" dirty="0"/>
          </a:p>
        </p:txBody>
      </p:sp>
      <p:sp>
        <p:nvSpPr>
          <p:cNvPr id="3" name="Content Placeholder 2">
            <a:extLst>
              <a:ext uri="{FF2B5EF4-FFF2-40B4-BE49-F238E27FC236}">
                <a16:creationId xmlns:a16="http://schemas.microsoft.com/office/drawing/2014/main" xmlns="" id="{92392E96-92E2-1E4C-491A-48FE9A1E0012}"/>
              </a:ext>
            </a:extLst>
          </p:cNvPr>
          <p:cNvSpPr>
            <a:spLocks noGrp="1"/>
          </p:cNvSpPr>
          <p:nvPr>
            <p:ph idx="1"/>
          </p:nvPr>
        </p:nvSpPr>
        <p:spPr/>
        <p:txBody>
          <a:bodyPr/>
          <a:lstStyle/>
          <a:p>
            <a:r>
              <a:rPr lang="en-US" dirty="0"/>
              <a:t>Hypertensive emergencies should be treated with parenteral drugs. </a:t>
            </a:r>
          </a:p>
          <a:p>
            <a:r>
              <a:rPr lang="en-US" dirty="0"/>
              <a:t>Nitroprusside administered by continuous IV infusion (0.3–0.8 mcg/kg per minute initially to a maximum of 8 mcg/kg per minute) is particularly useful in heart failure and dissecting aneurysm but requires careful monitoring because its toxic metabolite (thiocyanate) is retained in renal failure. </a:t>
            </a:r>
          </a:p>
          <a:p>
            <a:endParaRPr lang="x-none" dirty="0"/>
          </a:p>
        </p:txBody>
      </p:sp>
    </p:spTree>
    <p:extLst>
      <p:ext uri="{BB962C8B-B14F-4D97-AF65-F5344CB8AC3E}">
        <p14:creationId xmlns:p14="http://schemas.microsoft.com/office/powerpoint/2010/main" val="2131057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67D0FA-569D-F892-B330-488641FF6308}"/>
              </a:ext>
            </a:extLst>
          </p:cNvPr>
          <p:cNvSpPr>
            <a:spLocks noGrp="1"/>
          </p:cNvSpPr>
          <p:nvPr>
            <p:ph type="title"/>
          </p:nvPr>
        </p:nvSpPr>
        <p:spPr/>
        <p:txBody>
          <a:bodyPr>
            <a:normAutofit/>
          </a:bodyPr>
          <a:lstStyle/>
          <a:p>
            <a:r>
              <a:rPr lang="en-US" b="1" i="1" u="sng" dirty="0"/>
              <a:t>Treatment  of Hypertensive emergencies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AB3C3E96-08E3-FFCE-285F-B5007254DAD8}"/>
              </a:ext>
            </a:extLst>
          </p:cNvPr>
          <p:cNvSpPr>
            <a:spLocks noGrp="1"/>
          </p:cNvSpPr>
          <p:nvPr>
            <p:ph idx="1"/>
          </p:nvPr>
        </p:nvSpPr>
        <p:spPr/>
        <p:txBody>
          <a:bodyPr>
            <a:normAutofit/>
          </a:bodyPr>
          <a:lstStyle/>
          <a:p>
            <a:r>
              <a:rPr lang="en-US" dirty="0"/>
              <a:t>Cyanide levels should be monitored every 48 hours and should not exceed 10 mg/dL. The symptoms of thiocyanate toxicity are nausea, vomiting, myoclonic movements, and seizures. </a:t>
            </a:r>
          </a:p>
          <a:p>
            <a:r>
              <a:rPr lang="en-US" dirty="0"/>
              <a:t>In general, the infusion should not be prolonged for more than 48 hours. Both nitroprusside and its metabolites are readily removed by dialysis. </a:t>
            </a:r>
          </a:p>
          <a:p>
            <a:r>
              <a:rPr lang="en-US" dirty="0"/>
              <a:t>Intravenous labetalol may also be considered in patients without heart failure, asthma, or heart block (2 mg/min to a total of 2 mg/kg). </a:t>
            </a:r>
          </a:p>
          <a:p>
            <a:r>
              <a:rPr lang="en-US" dirty="0"/>
              <a:t>Hydralazine 10–20 mg given slowly intravenously is a well-tried alternative, but this drug should be avoided in ischemic heart disease. </a:t>
            </a:r>
          </a:p>
          <a:p>
            <a:endParaRPr lang="en-US" dirty="0"/>
          </a:p>
          <a:p>
            <a:endParaRPr lang="x-none" dirty="0"/>
          </a:p>
        </p:txBody>
      </p:sp>
    </p:spTree>
    <p:extLst>
      <p:ext uri="{BB962C8B-B14F-4D97-AF65-F5344CB8AC3E}">
        <p14:creationId xmlns:p14="http://schemas.microsoft.com/office/powerpoint/2010/main" val="1775663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328837-5C4B-C95B-A541-64AA0444F544}"/>
              </a:ext>
            </a:extLst>
          </p:cNvPr>
          <p:cNvSpPr>
            <a:spLocks noGrp="1"/>
          </p:cNvSpPr>
          <p:nvPr>
            <p:ph type="title"/>
          </p:nvPr>
        </p:nvSpPr>
        <p:spPr/>
        <p:txBody>
          <a:bodyPr>
            <a:normAutofit/>
          </a:bodyPr>
          <a:lstStyle/>
          <a:p>
            <a:r>
              <a:rPr lang="en-US" b="1" i="1" dirty="0"/>
              <a:t>The best time for checking Blood pressure</a:t>
            </a:r>
            <a:endParaRPr lang="x-none" b="1" i="1" dirty="0"/>
          </a:p>
        </p:txBody>
      </p:sp>
      <p:sp>
        <p:nvSpPr>
          <p:cNvPr id="3" name="Content Placeholder 2">
            <a:extLst>
              <a:ext uri="{FF2B5EF4-FFF2-40B4-BE49-F238E27FC236}">
                <a16:creationId xmlns:a16="http://schemas.microsoft.com/office/drawing/2014/main" xmlns="" id="{C97924A1-2D40-62A7-98BC-342C8C6AAEA2}"/>
              </a:ext>
            </a:extLst>
          </p:cNvPr>
          <p:cNvSpPr>
            <a:spLocks noGrp="1"/>
          </p:cNvSpPr>
          <p:nvPr>
            <p:ph idx="1"/>
          </p:nvPr>
        </p:nvSpPr>
        <p:spPr/>
        <p:txBody>
          <a:bodyPr/>
          <a:lstStyle/>
          <a:p>
            <a:r>
              <a:rPr lang="en-US" dirty="0"/>
              <a:t>Two daily home measurements, one in the morning and the other before the night sleep, taken the day after a midweek dialysis session, averaged over 4 weeks are considered adequate for the diagnosis of hypertension </a:t>
            </a:r>
          </a:p>
          <a:p>
            <a:r>
              <a:rPr lang="en-US" dirty="0"/>
              <a:t>Midweek median intradialytic BP is a more sensitive indicator of the prevailing BP burden (i.e., average ABPM) than </a:t>
            </a:r>
            <a:r>
              <a:rPr lang="en-US" dirty="0" err="1"/>
              <a:t>predialysis</a:t>
            </a:r>
            <a:r>
              <a:rPr lang="en-US" dirty="0"/>
              <a:t> or </a:t>
            </a:r>
            <a:r>
              <a:rPr lang="en-US" dirty="0" err="1"/>
              <a:t>postdialysis</a:t>
            </a:r>
            <a:r>
              <a:rPr lang="en-US" dirty="0"/>
              <a:t> BP and may be applied when home measurements are not feasible.</a:t>
            </a:r>
          </a:p>
          <a:p>
            <a:endParaRPr lang="x-none" dirty="0"/>
          </a:p>
        </p:txBody>
      </p:sp>
    </p:spTree>
    <p:extLst>
      <p:ext uri="{BB962C8B-B14F-4D97-AF65-F5344CB8AC3E}">
        <p14:creationId xmlns:p14="http://schemas.microsoft.com/office/powerpoint/2010/main" val="378872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page71image13149568">
            <a:extLst>
              <a:ext uri="{FF2B5EF4-FFF2-40B4-BE49-F238E27FC236}">
                <a16:creationId xmlns:a16="http://schemas.microsoft.com/office/drawing/2014/main" xmlns="" id="{857B5630-8052-4B3C-E0FE-91631B7FDE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639300" cy="4571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ge71image2701536">
            <a:extLst>
              <a:ext uri="{FF2B5EF4-FFF2-40B4-BE49-F238E27FC236}">
                <a16:creationId xmlns:a16="http://schemas.microsoft.com/office/drawing/2014/main" xmlns="" id="{316D01E2-4BD0-294A-16AE-2024BE40A8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407046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page71image2689472">
            <a:extLst>
              <a:ext uri="{FF2B5EF4-FFF2-40B4-BE49-F238E27FC236}">
                <a16:creationId xmlns:a16="http://schemas.microsoft.com/office/drawing/2014/main" xmlns="" id="{0984F4E6-F17E-053F-B021-B0212148AB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72866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age71image19033696">
            <a:extLst>
              <a:ext uri="{FF2B5EF4-FFF2-40B4-BE49-F238E27FC236}">
                <a16:creationId xmlns:a16="http://schemas.microsoft.com/office/drawing/2014/main" xmlns="" id="{F6F69F0F-9277-7F3D-43B5-E3ADF204F8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784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312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B4ACB3F-6844-61EB-7A57-821914FAB888}"/>
              </a:ext>
            </a:extLst>
          </p:cNvPr>
          <p:cNvSpPr>
            <a:spLocks noGrp="1"/>
          </p:cNvSpPr>
          <p:nvPr>
            <p:ph type="title"/>
          </p:nvPr>
        </p:nvSpPr>
        <p:spPr>
          <a:xfrm>
            <a:off x="838200" y="108857"/>
            <a:ext cx="10515600" cy="1581831"/>
          </a:xfrm>
        </p:spPr>
        <p:txBody>
          <a:bodyPr>
            <a:normAutofit fontScale="90000"/>
          </a:bodyPr>
          <a:lstStyle/>
          <a:p>
            <a:r>
              <a:rPr lang="en-US" b="1" i="1" u="sng" dirty="0"/>
              <a:t>Definition of Hypertension Indications for Drug Therapy of Hypertension in Dialysis Patients </a:t>
            </a:r>
            <a:r>
              <a:rPr lang="en-US" dirty="0">
                <a:effectLst/>
              </a:rPr>
              <a:t/>
            </a:r>
            <a:br>
              <a:rPr lang="en-US" dirty="0">
                <a:effectLst/>
              </a:rPr>
            </a:br>
            <a:endParaRPr lang="x-none" dirty="0"/>
          </a:p>
        </p:txBody>
      </p:sp>
      <p:sp>
        <p:nvSpPr>
          <p:cNvPr id="3" name="Content Placeholder 2">
            <a:extLst>
              <a:ext uri="{FF2B5EF4-FFF2-40B4-BE49-F238E27FC236}">
                <a16:creationId xmlns:a16="http://schemas.microsoft.com/office/drawing/2014/main" xmlns="" id="{D7C5D9BD-FE33-246C-06B7-03A69E606634}"/>
              </a:ext>
            </a:extLst>
          </p:cNvPr>
          <p:cNvSpPr>
            <a:spLocks noGrp="1"/>
          </p:cNvSpPr>
          <p:nvPr>
            <p:ph idx="1"/>
          </p:nvPr>
        </p:nvSpPr>
        <p:spPr/>
        <p:txBody>
          <a:bodyPr>
            <a:normAutofit/>
          </a:bodyPr>
          <a:lstStyle/>
          <a:p>
            <a:r>
              <a:rPr lang="en-US" b="1" dirty="0"/>
              <a:t>Home measurements: </a:t>
            </a:r>
            <a:r>
              <a:rPr lang="en-US" dirty="0"/>
              <a:t>systolic BP &gt;135 mm Hg and/or diastolic pressure &gt;85 mm Hg</a:t>
            </a:r>
            <a:br>
              <a:rPr lang="en-US" dirty="0"/>
            </a:br>
            <a:r>
              <a:rPr lang="en-US" b="1" dirty="0"/>
              <a:t>24h-ABPM measurements (midweek dialysis interval): </a:t>
            </a:r>
            <a:r>
              <a:rPr lang="en-US" dirty="0"/>
              <a:t>systolic BP &gt;130 mm Hg and/or diastolic pressure &gt;80 mm Hg </a:t>
            </a:r>
          </a:p>
          <a:p>
            <a:r>
              <a:rPr lang="en-US" dirty="0"/>
              <a:t>If home or 24h-ABPM cannot be applied, hypertension can be diagnosed as </a:t>
            </a:r>
            <a:r>
              <a:rPr lang="en-US" b="1" dirty="0"/>
              <a:t>midweek median </a:t>
            </a:r>
            <a:r>
              <a:rPr lang="en-US" b="1" dirty="0" err="1"/>
              <a:t>intradialysis</a:t>
            </a:r>
            <a:r>
              <a:rPr lang="en-US" b="1" dirty="0"/>
              <a:t> </a:t>
            </a:r>
            <a:r>
              <a:rPr lang="en-US" dirty="0"/>
              <a:t>systolic pressure &gt;140 and/or diastolic pressure &gt;90 mm Hg when the patient is believed to be at “dry weight” .</a:t>
            </a:r>
          </a:p>
          <a:p>
            <a:endParaRPr lang="x-none" dirty="0"/>
          </a:p>
        </p:txBody>
      </p:sp>
    </p:spTree>
    <p:extLst>
      <p:ext uri="{BB962C8B-B14F-4D97-AF65-F5344CB8AC3E}">
        <p14:creationId xmlns:p14="http://schemas.microsoft.com/office/powerpoint/2010/main" val="2332347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002EC-E78A-A778-9DB5-B85643AF30D3}"/>
              </a:ext>
            </a:extLst>
          </p:cNvPr>
          <p:cNvSpPr>
            <a:spLocks noGrp="1"/>
          </p:cNvSpPr>
          <p:nvPr>
            <p:ph type="title"/>
          </p:nvPr>
        </p:nvSpPr>
        <p:spPr/>
        <p:txBody>
          <a:bodyPr>
            <a:normAutofit/>
          </a:bodyPr>
          <a:lstStyle/>
          <a:p>
            <a:r>
              <a:rPr lang="en-US" b="1" dirty="0"/>
              <a:t>Drug therapy goals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984B1339-C3FE-1FA4-7BFE-CC143516436A}"/>
              </a:ext>
            </a:extLst>
          </p:cNvPr>
          <p:cNvSpPr>
            <a:spLocks noGrp="1"/>
          </p:cNvSpPr>
          <p:nvPr>
            <p:ph idx="1"/>
          </p:nvPr>
        </p:nvSpPr>
        <p:spPr/>
        <p:txBody>
          <a:bodyPr/>
          <a:lstStyle/>
          <a:p>
            <a:r>
              <a:rPr lang="en-US" dirty="0"/>
              <a:t>Treatment targets: home BP &lt;135/85 mm Hg or 24h-ABPM &lt;130/80 or median </a:t>
            </a:r>
            <a:r>
              <a:rPr lang="en-US" dirty="0" err="1"/>
              <a:t>intradialysis</a:t>
            </a:r>
            <a:r>
              <a:rPr lang="en-US" dirty="0"/>
              <a:t> BP &lt;140/90 mm Hg. </a:t>
            </a:r>
          </a:p>
        </p:txBody>
      </p:sp>
    </p:spTree>
    <p:extLst>
      <p:ext uri="{BB962C8B-B14F-4D97-AF65-F5344CB8AC3E}">
        <p14:creationId xmlns:p14="http://schemas.microsoft.com/office/powerpoint/2010/main" val="2423026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F28B9A-0C24-59C4-694D-B763ADC00F42}"/>
              </a:ext>
            </a:extLst>
          </p:cNvPr>
          <p:cNvSpPr>
            <a:spLocks noGrp="1"/>
          </p:cNvSpPr>
          <p:nvPr>
            <p:ph type="title"/>
          </p:nvPr>
        </p:nvSpPr>
        <p:spPr/>
        <p:txBody>
          <a:bodyPr>
            <a:normAutofit/>
          </a:bodyPr>
          <a:lstStyle/>
          <a:p>
            <a:r>
              <a:rPr lang="en-US" b="1" dirty="0"/>
              <a:t>PATHOPHYSIOLOGY</a:t>
            </a:r>
            <a:br>
              <a:rPr lang="en-US" b="1" dirty="0"/>
            </a:br>
            <a:endParaRPr lang="x-none" dirty="0"/>
          </a:p>
        </p:txBody>
      </p:sp>
      <p:sp>
        <p:nvSpPr>
          <p:cNvPr id="3" name="Content Placeholder 2">
            <a:extLst>
              <a:ext uri="{FF2B5EF4-FFF2-40B4-BE49-F238E27FC236}">
                <a16:creationId xmlns:a16="http://schemas.microsoft.com/office/drawing/2014/main" xmlns="" id="{949D15B1-17FC-A547-4B56-251938063A12}"/>
              </a:ext>
            </a:extLst>
          </p:cNvPr>
          <p:cNvSpPr>
            <a:spLocks noGrp="1"/>
          </p:cNvSpPr>
          <p:nvPr>
            <p:ph idx="1"/>
          </p:nvPr>
        </p:nvSpPr>
        <p:spPr/>
        <p:txBody>
          <a:bodyPr/>
          <a:lstStyle/>
          <a:p>
            <a:r>
              <a:rPr lang="en-US" b="1" dirty="0"/>
              <a:t>Extracellular volume expansion and sodium retention</a:t>
            </a:r>
          </a:p>
          <a:p>
            <a:r>
              <a:rPr lang="en-US" b="1" dirty="0"/>
              <a:t>Inappropriately high vascular tone. </a:t>
            </a:r>
            <a:endParaRPr lang="en-US" dirty="0"/>
          </a:p>
          <a:p>
            <a:r>
              <a:rPr lang="en-US" b="1" dirty="0"/>
              <a:t>Hypertension and left ventricular hypertrophy. </a:t>
            </a:r>
            <a:endParaRPr lang="en-US" dirty="0"/>
          </a:p>
          <a:p>
            <a:endParaRPr lang="x-none" dirty="0"/>
          </a:p>
        </p:txBody>
      </p:sp>
    </p:spTree>
    <p:extLst>
      <p:ext uri="{BB962C8B-B14F-4D97-AF65-F5344CB8AC3E}">
        <p14:creationId xmlns:p14="http://schemas.microsoft.com/office/powerpoint/2010/main" val="183836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DCEC1C-055D-CE4C-87B2-375E1EE828DD}"/>
              </a:ext>
            </a:extLst>
          </p:cNvPr>
          <p:cNvSpPr>
            <a:spLocks noGrp="1"/>
          </p:cNvSpPr>
          <p:nvPr>
            <p:ph type="title"/>
          </p:nvPr>
        </p:nvSpPr>
        <p:spPr>
          <a:xfrm>
            <a:off x="1037968" y="345989"/>
            <a:ext cx="10315832" cy="1344700"/>
          </a:xfrm>
        </p:spPr>
        <p:txBody>
          <a:bodyPr>
            <a:normAutofit fontScale="90000"/>
          </a:bodyPr>
          <a:lstStyle/>
          <a:p>
            <a:r>
              <a:rPr lang="en-US" b="1" dirty="0"/>
              <a:t>PATHOPHYSIOLOGY</a:t>
            </a:r>
            <a:br>
              <a:rPr lang="en-US" b="1" dirty="0"/>
            </a:br>
            <a:r>
              <a:rPr lang="en-US" dirty="0"/>
              <a:t/>
            </a:r>
            <a:br>
              <a:rPr lang="en-US" dirty="0"/>
            </a:br>
            <a:endParaRPr lang="x-none" dirty="0"/>
          </a:p>
        </p:txBody>
      </p:sp>
      <p:sp>
        <p:nvSpPr>
          <p:cNvPr id="3" name="Content Placeholder 2">
            <a:extLst>
              <a:ext uri="{FF2B5EF4-FFF2-40B4-BE49-F238E27FC236}">
                <a16:creationId xmlns:a16="http://schemas.microsoft.com/office/drawing/2014/main" xmlns="" id="{90F3CBE1-BF09-C0BC-E804-5B3E49F12BE8}"/>
              </a:ext>
            </a:extLst>
          </p:cNvPr>
          <p:cNvSpPr>
            <a:spLocks noGrp="1"/>
          </p:cNvSpPr>
          <p:nvPr>
            <p:ph idx="1"/>
          </p:nvPr>
        </p:nvSpPr>
        <p:spPr/>
        <p:txBody>
          <a:bodyPr/>
          <a:lstStyle/>
          <a:p>
            <a:r>
              <a:rPr lang="en-US" b="1" dirty="0">
                <a:solidFill>
                  <a:srgbClr val="FF0000"/>
                </a:solidFill>
              </a:rPr>
              <a:t>Extracellular volume expansion and sodium retention remains </a:t>
            </a:r>
          </a:p>
          <a:p>
            <a:pPr marL="0" indent="0">
              <a:buNone/>
            </a:pPr>
            <a:r>
              <a:rPr lang="en-US" b="1" dirty="0">
                <a:solidFill>
                  <a:srgbClr val="FF0000"/>
                </a:solidFill>
              </a:rPr>
              <a:t>the main cause of hypertension. </a:t>
            </a:r>
          </a:p>
          <a:p>
            <a:pPr marL="0" indent="0">
              <a:buNone/>
            </a:pPr>
            <a:r>
              <a:rPr lang="en-US" dirty="0"/>
              <a:t>There is an association between ECF volume expansion and diastolic dysfunction in dialysis patients.</a:t>
            </a:r>
          </a:p>
          <a:p>
            <a:pPr marL="0" indent="0">
              <a:buNone/>
            </a:pPr>
            <a:r>
              <a:rPr lang="en-US" dirty="0"/>
              <a:t> </a:t>
            </a:r>
          </a:p>
          <a:p>
            <a:pPr marL="0" indent="0">
              <a:buNone/>
            </a:pPr>
            <a:endParaRPr lang="en-US" dirty="0"/>
          </a:p>
          <a:p>
            <a:endParaRPr lang="en-US" dirty="0"/>
          </a:p>
          <a:p>
            <a:endParaRPr lang="x-none" dirty="0"/>
          </a:p>
        </p:txBody>
      </p:sp>
    </p:spTree>
    <p:extLst>
      <p:ext uri="{BB962C8B-B14F-4D97-AF65-F5344CB8AC3E}">
        <p14:creationId xmlns:p14="http://schemas.microsoft.com/office/powerpoint/2010/main" val="1545143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604D71-EF26-313E-FCBE-A89EC1783402}"/>
              </a:ext>
            </a:extLst>
          </p:cNvPr>
          <p:cNvSpPr>
            <a:spLocks noGrp="1"/>
          </p:cNvSpPr>
          <p:nvPr>
            <p:ph type="title"/>
          </p:nvPr>
        </p:nvSpPr>
        <p:spPr>
          <a:xfrm>
            <a:off x="838200" y="0"/>
            <a:ext cx="10515600" cy="2310714"/>
          </a:xfrm>
        </p:spPr>
        <p:txBody>
          <a:bodyPr>
            <a:normAutofit fontScale="90000"/>
          </a:bodyPr>
          <a:lstStyle/>
          <a:p>
            <a:r>
              <a:rPr lang="en-US" b="1" dirty="0"/>
              <a:t>TREATMENT:</a:t>
            </a:r>
            <a:br>
              <a:rPr lang="en-US" b="1" dirty="0"/>
            </a:br>
            <a:r>
              <a:rPr lang="en-US" b="1" dirty="0"/>
              <a:t> </a:t>
            </a:r>
            <a:r>
              <a:rPr lang="en-US" dirty="0"/>
              <a:t/>
            </a:r>
            <a:br>
              <a:rPr lang="en-US" dirty="0"/>
            </a:br>
            <a:r>
              <a:rPr lang="en-US" b="1" dirty="0"/>
              <a:t>Prevention </a:t>
            </a:r>
            <a:r>
              <a:rPr lang="en-US" dirty="0"/>
              <a:t/>
            </a:r>
            <a:br>
              <a:rPr lang="en-US" dirty="0"/>
            </a:br>
            <a:endParaRPr lang="x-none" dirty="0"/>
          </a:p>
        </p:txBody>
      </p:sp>
      <p:sp>
        <p:nvSpPr>
          <p:cNvPr id="3" name="Content Placeholder 2">
            <a:extLst>
              <a:ext uri="{FF2B5EF4-FFF2-40B4-BE49-F238E27FC236}">
                <a16:creationId xmlns:a16="http://schemas.microsoft.com/office/drawing/2014/main" xmlns="" id="{4B377C4D-2290-DC8A-7F3E-90D4538B77D8}"/>
              </a:ext>
            </a:extLst>
          </p:cNvPr>
          <p:cNvSpPr>
            <a:spLocks noGrp="1"/>
          </p:cNvSpPr>
          <p:nvPr>
            <p:ph idx="1"/>
          </p:nvPr>
        </p:nvSpPr>
        <p:spPr>
          <a:xfrm>
            <a:off x="838200" y="2607275"/>
            <a:ext cx="10515600" cy="3569687"/>
          </a:xfrm>
        </p:spPr>
        <p:txBody>
          <a:bodyPr/>
          <a:lstStyle/>
          <a:p>
            <a:r>
              <a:rPr lang="en-US" b="1" dirty="0"/>
              <a:t>Sodium and fluid restriction. </a:t>
            </a:r>
            <a:endParaRPr lang="en-US" dirty="0"/>
          </a:p>
          <a:p>
            <a:r>
              <a:rPr lang="en-US" b="1" dirty="0"/>
              <a:t>Longer and/or more frequent dialysis sessions.</a:t>
            </a:r>
          </a:p>
          <a:p>
            <a:pPr marL="0" indent="0">
              <a:buNone/>
            </a:pPr>
            <a:endParaRPr lang="en-US" dirty="0"/>
          </a:p>
          <a:p>
            <a:endParaRPr lang="x-none" dirty="0"/>
          </a:p>
        </p:txBody>
      </p:sp>
    </p:spTree>
    <p:extLst>
      <p:ext uri="{BB962C8B-B14F-4D97-AF65-F5344CB8AC3E}">
        <p14:creationId xmlns:p14="http://schemas.microsoft.com/office/powerpoint/2010/main" val="2994205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633D73-B3C9-2D78-6CB2-039263131FCA}"/>
              </a:ext>
            </a:extLst>
          </p:cNvPr>
          <p:cNvSpPr>
            <a:spLocks noGrp="1"/>
          </p:cNvSpPr>
          <p:nvPr>
            <p:ph type="title"/>
          </p:nvPr>
        </p:nvSpPr>
        <p:spPr>
          <a:xfrm>
            <a:off x="838200" y="1"/>
            <a:ext cx="10515600" cy="2804984"/>
          </a:xfrm>
        </p:spPr>
        <p:txBody>
          <a:bodyPr>
            <a:normAutofit/>
          </a:bodyPr>
          <a:lstStyle/>
          <a:p>
            <a:r>
              <a:rPr lang="en-US" b="1" i="1" u="sng" dirty="0"/>
              <a:t>Correction of salt and fluid overload</a:t>
            </a:r>
            <a:r>
              <a:rPr lang="en-US" b="1" dirty="0"/>
              <a:t/>
            </a:r>
            <a:br>
              <a:rPr lang="en-US" b="1" dirty="0"/>
            </a:br>
            <a:r>
              <a:rPr lang="en-US" dirty="0"/>
              <a:t/>
            </a:r>
            <a:br>
              <a:rPr lang="en-US" dirty="0"/>
            </a:br>
            <a:endParaRPr lang="x-none" dirty="0"/>
          </a:p>
        </p:txBody>
      </p:sp>
      <p:sp>
        <p:nvSpPr>
          <p:cNvPr id="3" name="Content Placeholder 2">
            <a:extLst>
              <a:ext uri="{FF2B5EF4-FFF2-40B4-BE49-F238E27FC236}">
                <a16:creationId xmlns:a16="http://schemas.microsoft.com/office/drawing/2014/main" xmlns="" id="{42153F91-DEAB-777D-5DB1-FF3B980B58E6}"/>
              </a:ext>
            </a:extLst>
          </p:cNvPr>
          <p:cNvSpPr>
            <a:spLocks noGrp="1"/>
          </p:cNvSpPr>
          <p:nvPr>
            <p:ph idx="1"/>
          </p:nvPr>
        </p:nvSpPr>
        <p:spPr>
          <a:xfrm>
            <a:off x="838200" y="2458995"/>
            <a:ext cx="10515600" cy="3717967"/>
          </a:xfrm>
        </p:spPr>
        <p:txBody>
          <a:bodyPr>
            <a:normAutofit fontScale="92500" lnSpcReduction="10000"/>
          </a:bodyPr>
          <a:lstStyle/>
          <a:p>
            <a:r>
              <a:rPr lang="en-US" sz="5200" b="1" dirty="0"/>
              <a:t>Clinical assessment of dry weight. </a:t>
            </a:r>
          </a:p>
          <a:p>
            <a:pPr marL="0" indent="0">
              <a:buNone/>
            </a:pPr>
            <a:r>
              <a:rPr lang="en-US" dirty="0"/>
              <a:t>-</a:t>
            </a:r>
            <a:r>
              <a:rPr lang="en-US" b="1" dirty="0"/>
              <a:t> Need for frequent reassessment. </a:t>
            </a:r>
            <a:endParaRPr lang="x-none" dirty="0"/>
          </a:p>
          <a:p>
            <a:r>
              <a:rPr lang="en-US" sz="4800" b="1" dirty="0"/>
              <a:t>Technology</a:t>
            </a:r>
          </a:p>
          <a:p>
            <a:pPr marL="0" indent="0">
              <a:buNone/>
            </a:pPr>
            <a:r>
              <a:rPr lang="en-US" b="1" dirty="0"/>
              <a:t>- Bioimpedance analysis (BIA). </a:t>
            </a:r>
            <a:endParaRPr lang="en-US" dirty="0"/>
          </a:p>
          <a:p>
            <a:pPr marL="0" indent="0">
              <a:buNone/>
            </a:pPr>
            <a:r>
              <a:rPr lang="en-US" b="1" dirty="0"/>
              <a:t>- Other methods. </a:t>
            </a:r>
            <a:endParaRPr lang="en-US" dirty="0"/>
          </a:p>
          <a:p>
            <a:pPr marL="0" indent="0">
              <a:buNone/>
            </a:pPr>
            <a:r>
              <a:rPr lang="en-US" b="1" dirty="0"/>
              <a:t/>
            </a:r>
            <a:br>
              <a:rPr lang="en-US" b="1" dirty="0"/>
            </a:br>
            <a:endParaRPr lang="en-US" dirty="0"/>
          </a:p>
          <a:p>
            <a:endParaRPr lang="x-none" dirty="0"/>
          </a:p>
        </p:txBody>
      </p:sp>
    </p:spTree>
    <p:extLst>
      <p:ext uri="{BB962C8B-B14F-4D97-AF65-F5344CB8AC3E}">
        <p14:creationId xmlns:p14="http://schemas.microsoft.com/office/powerpoint/2010/main" val="14930861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377</TotalTime>
  <Words>1616</Words>
  <Application>Microsoft Office PowerPoint</Application>
  <PresentationFormat>Custom</PresentationFormat>
  <Paragraphs>119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Hypertension in dialysis patients  </vt:lpstr>
      <vt:lpstr>Hypertension  </vt:lpstr>
      <vt:lpstr>The best time for checking Blood pressure</vt:lpstr>
      <vt:lpstr>Definition of Hypertension Indications for Drug Therapy of Hypertension in Dialysis Patients  </vt:lpstr>
      <vt:lpstr>Drug therapy goals  </vt:lpstr>
      <vt:lpstr>PATHOPHYSIOLOGY </vt:lpstr>
      <vt:lpstr>PATHOPHYSIOLOGY  </vt:lpstr>
      <vt:lpstr>TREATMENT:   Prevention  </vt:lpstr>
      <vt:lpstr>Correction of salt and fluid overload  </vt:lpstr>
      <vt:lpstr>Common clinical problems  </vt:lpstr>
      <vt:lpstr>Antihypertensive drug use.  </vt:lpstr>
      <vt:lpstr>Angiotensin-converting enzyme (ACE) inhibitors and angiotensin II receptor blockers (ARBs).   </vt:lpstr>
      <vt:lpstr>Side effects and dosing adjustments of ACEI,ARB  </vt:lpstr>
      <vt:lpstr>Side effects and dosing adjustments ACEI,ARB </vt:lpstr>
      <vt:lpstr>Beta-, alpha/beta-, and alpha-adrenergic blockers.  </vt:lpstr>
      <vt:lpstr>Side effects and dosing adjustments of Alpha-blockers , Beta-adrenergic blockers </vt:lpstr>
      <vt:lpstr>Calcium channel blockers.  </vt:lpstr>
      <vt:lpstr>Side effects and dosing adjustments OF CCB</vt:lpstr>
      <vt:lpstr>Sympatholytic drugs (e.g., methyldopa, clonidine, guana- benz)  </vt:lpstr>
      <vt:lpstr>Side effects and dosing adjustments of Sympatholytic drugs  </vt:lpstr>
      <vt:lpstr>Vasodilators (e.g., hydralazine, minoxidil)  </vt:lpstr>
      <vt:lpstr>PowerPoint Presentation</vt:lpstr>
      <vt:lpstr>PowerPoint Presentation</vt:lpstr>
      <vt:lpstr>HYPERTENSIVE URGENCIES AND EMERGENCIES  </vt:lpstr>
      <vt:lpstr>Hypertensive urgency  </vt:lpstr>
      <vt:lpstr>Treatment of Hypertensive urgency : </vt:lpstr>
      <vt:lpstr>Hypertensive emergencies  </vt:lpstr>
      <vt:lpstr>Treatment of Hypertensive emergencies</vt:lpstr>
      <vt:lpstr>Treatment  of Hypertensive emergencies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Hypertension</dc:title>
  <dc:creator>mojgan mortazavi</dc:creator>
  <cp:lastModifiedBy>Windows User</cp:lastModifiedBy>
  <cp:revision>5</cp:revision>
  <dcterms:created xsi:type="dcterms:W3CDTF">2022-05-30T03:40:15Z</dcterms:created>
  <dcterms:modified xsi:type="dcterms:W3CDTF">2022-06-11T06:04:11Z</dcterms:modified>
</cp:coreProperties>
</file>