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3" r:id="rId5"/>
    <p:sldId id="261" r:id="rId6"/>
    <p:sldId id="300" r:id="rId7"/>
    <p:sldId id="262" r:id="rId8"/>
    <p:sldId id="301" r:id="rId9"/>
    <p:sldId id="267" r:id="rId10"/>
    <p:sldId id="268" r:id="rId11"/>
    <p:sldId id="269" r:id="rId12"/>
    <p:sldId id="271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1" r:id="rId21"/>
    <p:sldId id="264" r:id="rId22"/>
    <p:sldId id="265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3" r:id="rId34"/>
    <p:sldId id="294" r:id="rId35"/>
    <p:sldId id="295" r:id="rId36"/>
    <p:sldId id="296" r:id="rId37"/>
    <p:sldId id="297" r:id="rId38"/>
    <p:sldId id="298" r:id="rId39"/>
    <p:sldId id="299" r:id="rId40"/>
  </p:sldIdLst>
  <p:sldSz cx="12192000" cy="6858000"/>
  <p:notesSz cx="6858000" cy="9144000"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>
        <p:scale>
          <a:sx n="63" d="100"/>
          <a:sy n="63" d="100"/>
        </p:scale>
        <p:origin x="-114" y="-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36843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8278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71473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061345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3859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57821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728812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97233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77352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3194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3549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054DDD-C2E7-4EA9-B901-56D0BA4CBB36}" type="datetimeFigureOut">
              <a:rPr lang="fa-IR" smtClean="0"/>
              <a:t>19/11/1443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7BA00D-6325-4971-ADD8-08EE252305F4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80109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41417" y="1122363"/>
            <a:ext cx="8875063" cy="1255077"/>
          </a:xfrm>
        </p:spPr>
        <p:txBody>
          <a:bodyPr/>
          <a:lstStyle/>
          <a:p>
            <a:pPr rtl="1"/>
            <a:r>
              <a:rPr lang="fa-IR" altLang="fa-IR" dirty="0" smtClean="0">
                <a:solidFill>
                  <a:schemeClr val="tx1"/>
                </a:solidFill>
              </a:rPr>
              <a:t>دسترسی عروقی همودیالیز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67000" y="3602038"/>
            <a:ext cx="6858000" cy="2563266"/>
          </a:xfrm>
        </p:spPr>
        <p:txBody>
          <a:bodyPr>
            <a:noAutofit/>
          </a:bodyPr>
          <a:lstStyle/>
          <a:p>
            <a:pPr algn="r">
              <a:lnSpc>
                <a:spcPct val="200000"/>
              </a:lnSpc>
            </a:pPr>
            <a:r>
              <a:rPr lang="fa-IR" sz="3200" b="1" dirty="0"/>
              <a:t>دکتر عبدالامیر عطاپور</a:t>
            </a:r>
          </a:p>
          <a:p>
            <a:pPr algn="r">
              <a:lnSpc>
                <a:spcPct val="200000"/>
              </a:lnSpc>
            </a:pPr>
            <a:r>
              <a:rPr lang="fa-IR" dirty="0" smtClean="0"/>
              <a:t>عضو هیات علمی دانشگاه علوم پزشکی اصفهان</a:t>
            </a:r>
          </a:p>
          <a:p>
            <a:pPr algn="r">
              <a:lnSpc>
                <a:spcPct val="200000"/>
              </a:lnSpc>
            </a:pPr>
            <a:r>
              <a:rPr lang="fa-IR" dirty="0" smtClean="0"/>
              <a:t>نفرولوژیست </a:t>
            </a:r>
          </a:p>
        </p:txBody>
      </p:sp>
    </p:spTree>
    <p:extLst>
      <p:ext uri="{BB962C8B-B14F-4D97-AF65-F5344CB8AC3E}">
        <p14:creationId xmlns:p14="http://schemas.microsoft.com/office/powerpoint/2010/main" val="6047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0" y="890588"/>
            <a:ext cx="8229600" cy="1143000"/>
          </a:xfrm>
        </p:spPr>
        <p:txBody>
          <a:bodyPr/>
          <a:lstStyle/>
          <a:p>
            <a:r>
              <a:rPr lang="en-US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8915" name="Rectangle 3"/>
          <p:cNvSpPr>
            <a:spLocks noGrp="1" noChangeArrowheads="1"/>
          </p:cNvSpPr>
          <p:nvPr>
            <p:ph idx="1"/>
          </p:nvPr>
        </p:nvSpPr>
        <p:spPr>
          <a:xfrm>
            <a:off x="2762250" y="2216151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38916" name="Oval 4"/>
          <p:cNvSpPr>
            <a:spLocks noChangeArrowheads="1"/>
          </p:cNvSpPr>
          <p:nvPr/>
        </p:nvSpPr>
        <p:spPr bwMode="auto">
          <a:xfrm>
            <a:off x="3132139" y="615950"/>
            <a:ext cx="6048375" cy="5734050"/>
          </a:xfrm>
          <a:prstGeom prst="ellipse">
            <a:avLst/>
          </a:prstGeom>
          <a:solidFill>
            <a:srgbClr val="EE0000"/>
          </a:solidFill>
          <a:ln w="5715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fa-IR">
              <a:solidFill>
                <a:srgbClr val="EE0000"/>
              </a:solidFill>
            </a:endParaRPr>
          </a:p>
        </p:txBody>
      </p:sp>
      <p:sp>
        <p:nvSpPr>
          <p:cNvPr id="38917" name="Oval 5"/>
          <p:cNvSpPr>
            <a:spLocks noChangeArrowheads="1"/>
          </p:cNvSpPr>
          <p:nvPr/>
        </p:nvSpPr>
        <p:spPr bwMode="auto">
          <a:xfrm>
            <a:off x="3708401" y="1092200"/>
            <a:ext cx="4968875" cy="4967288"/>
          </a:xfrm>
          <a:prstGeom prst="ellipse">
            <a:avLst/>
          </a:prstGeom>
          <a:solidFill>
            <a:srgbClr val="EE0000"/>
          </a:solidFill>
          <a:ln w="3810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21" name="Oval 9"/>
          <p:cNvSpPr>
            <a:spLocks noChangeArrowheads="1"/>
          </p:cNvSpPr>
          <p:nvPr/>
        </p:nvSpPr>
        <p:spPr bwMode="auto">
          <a:xfrm>
            <a:off x="4140201" y="1524000"/>
            <a:ext cx="4105275" cy="4249738"/>
          </a:xfrm>
          <a:prstGeom prst="ellipse">
            <a:avLst/>
          </a:prstGeom>
          <a:solidFill>
            <a:srgbClr val="EE0000"/>
          </a:solidFill>
          <a:ln w="5715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22" name="Oval 10"/>
          <p:cNvSpPr>
            <a:spLocks noChangeArrowheads="1"/>
          </p:cNvSpPr>
          <p:nvPr/>
        </p:nvSpPr>
        <p:spPr bwMode="auto">
          <a:xfrm>
            <a:off x="4573589" y="1957388"/>
            <a:ext cx="3311525" cy="3384550"/>
          </a:xfrm>
          <a:prstGeom prst="ellipse">
            <a:avLst/>
          </a:prstGeom>
          <a:solidFill>
            <a:srgbClr val="EE0000"/>
          </a:solidFill>
          <a:ln w="3810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23" name="Oval 11"/>
          <p:cNvSpPr>
            <a:spLocks noChangeArrowheads="1"/>
          </p:cNvSpPr>
          <p:nvPr/>
        </p:nvSpPr>
        <p:spPr bwMode="auto">
          <a:xfrm>
            <a:off x="5076825" y="2460625"/>
            <a:ext cx="2376488" cy="2374900"/>
          </a:xfrm>
          <a:prstGeom prst="ellipse">
            <a:avLst/>
          </a:prstGeom>
          <a:solidFill>
            <a:srgbClr val="EE0000"/>
          </a:solidFill>
          <a:ln w="5715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24" name="Oval 12"/>
          <p:cNvSpPr>
            <a:spLocks noChangeArrowheads="1"/>
          </p:cNvSpPr>
          <p:nvPr/>
        </p:nvSpPr>
        <p:spPr bwMode="auto">
          <a:xfrm>
            <a:off x="5508626" y="2892426"/>
            <a:ext cx="1368425" cy="1584325"/>
          </a:xfrm>
          <a:prstGeom prst="ellipse">
            <a:avLst/>
          </a:prstGeom>
          <a:solidFill>
            <a:srgbClr val="EE0000"/>
          </a:solidFill>
          <a:ln w="38100">
            <a:solidFill>
              <a:srgbClr val="00CC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38925" name="AutoShape 13"/>
          <p:cNvSpPr>
            <a:spLocks noChangeArrowheads="1"/>
          </p:cNvSpPr>
          <p:nvPr/>
        </p:nvSpPr>
        <p:spPr bwMode="auto">
          <a:xfrm>
            <a:off x="5976938" y="3432175"/>
            <a:ext cx="431800" cy="431800"/>
          </a:xfrm>
          <a:prstGeom prst="flowChartOr">
            <a:avLst/>
          </a:prstGeom>
          <a:solidFill>
            <a:srgbClr val="993300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8030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4.07407E-6 C -0.02378 0.0382 -0.04757 0.07662 -0.06615 0.06852 C -0.08472 0.06019 -0.11684 -0.01481 -0.11163 -0.04907 C -0.10642 -0.08333 -0.06615 -0.13148 -0.03524 -0.13727 C -0.00434 -0.14305 0.05469 -0.12546 0.07361 -0.08426 C 0.09254 -0.04305 0.09826 0.06389 0.07795 0.10972 C 0.05764 0.15532 -0.00972 0.19954 -0.04844 0.19005 C -0.08715 0.18056 -0.14201 0.10926 -0.15434 0.05278 C -0.16667 -0.0037 -0.14653 -0.10555 -0.12205 -0.1493 C -0.09757 -0.19259 -0.04375 -0.20787 -0.00729 -0.20787 C 0.02917 -0.20787 0.07135 -0.18565 0.09705 -0.1493 C 0.12274 -0.1125 0.14184 -0.03565 0.14705 0.01181 C 0.15226 0.05926 0.14149 0.1 0.12795 0.13519 C 0.11441 0.17037 0.09427 0.2037 0.06632 0.22315 C 0.03837 0.24306 -0.00278 0.25764 -0.03958 0.25278 C -0.07639 0.24769 -0.1276 0.22639 -0.15434 0.19213 C -0.18108 0.15764 -0.1941 0.09931 -0.2 0.04514 C -0.2059 -0.00903 -0.20312 -0.08495 -0.18958 -0.13333 C -0.17604 -0.18171 -0.14184 -0.21968 -0.1191 -0.24514 C -0.09635 -0.2706 -0.08437 -0.27824 -0.05295 -0.28634 C -0.02153 -0.29444 0.02951 -0.31713 0.06927 -0.29421 C 0.10903 -0.2713 0.16406 -0.21343 0.18542 -0.1493 C 0.20677 -0.08472 0.20833 0.0206 0.19705 0.0919 C 0.18576 0.16343 0.16285 0.24074 0.11771 0.28032 C 0.07257 0.31968 -0.01806 0.34375 -0.07344 0.32917 C -0.12882 0.31505 -0.1849 0.25023 -0.21458 0.19375 C -0.24427 0.13773 -0.24826 0.06019 -0.25139 -0.00787 C -0.25451 -0.07593 -0.25503 -0.15764 -0.23368 -0.21389 C -0.21233 -0.27014 -0.17014 -0.31643 -0.12344 -0.34514 C -0.07674 -0.37384 -0.00538 -0.39768 0.04705 -0.38634 C 0.09948 -0.375 0.15434 -0.32731 0.19132 -0.27662 C 0.2283 -0.22593 0.26198 -0.1662 0.26927 -0.08241 C 0.27656 0.00139 0.27535 0.14491 0.23542 0.22546 C 0.19549 0.30556 0.10399 0.38403 0.02951 0.39977 C -0.04496 0.41597 -0.1526 0.36991 -0.21163 0.32153 C -0.27066 0.27292 -0.30833 0.19213 -0.325 0.10787 C -0.34167 0.02361 -0.33663 -0.10579 -0.31163 -0.18426 C -0.28663 -0.26273 -0.22222 -0.32315 -0.175 -0.36273 C -0.12778 -0.40231 -0.07795 -0.41204 -0.02795 -0.42153 " pathEditMode="relative" ptsTypes="aaaaaaaaaaaaaaaaaaaaaaaaaaaaaaaaaaaaaaA">
                                      <p:cBhvr>
                                        <p:cTn id="6" dur="5000" fill="hold"/>
                                        <p:tgtEl>
                                          <p:spTgt spid="389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توجه :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530087" y="1825625"/>
            <a:ext cx="11304103" cy="4351338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اثر باکتریوستاتیک الکل کوتاه مدت بوده . و باید یک دقیقه قبل از وارد کردن سوزن  استفاده گردد 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برای اثر کامل باکتریوستاتیک بتادین 2-3 دقیقه زمان لازم است و باید کامل روی پوست خشک گردد </a:t>
            </a:r>
            <a:endParaRPr lang="fa-IR" alt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پرسنل باید در هنگام  وارد نمودن سوزن دستکش تمیز بپوشند و درصورت کثیف شدن دستکش باید آنرا عوض کرد </a:t>
            </a: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برای هر بیمار باید دستکش را عوض کرد 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0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757452" cy="1325563"/>
          </a:xfrm>
        </p:spPr>
        <p:txBody>
          <a:bodyPr/>
          <a:lstStyle/>
          <a:p>
            <a:pPr algn="r" rtl="1"/>
            <a:r>
              <a:rPr lang="fa-IR" altLang="fa-IR" sz="4000" dirty="0"/>
              <a:t>تکنیک وارد کردن سوزن در </a:t>
            </a:r>
            <a:r>
              <a:rPr lang="ar-SA" altLang="fa-IR" sz="4000" dirty="0"/>
              <a:t>فیستول شریانی وریدی  </a:t>
            </a:r>
            <a:r>
              <a:rPr lang="fa-IR" altLang="fa-IR" sz="4000" dirty="0"/>
              <a:t> و گرافت 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بعد از آماده کردن محل ورود پوست را به سمت خلاف جهت ورود سوزن </a:t>
            </a:r>
            <a:r>
              <a:rPr lang="fa-IR" altLang="fa-IR" dirty="0" smtClean="0">
                <a:solidFill>
                  <a:schemeClr val="tx1"/>
                </a:solidFill>
              </a:rPr>
              <a:t>بکشید</a:t>
            </a: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توضیح</a:t>
            </a:r>
            <a:endParaRPr lang="fa-IR" altLang="fa-IR" dirty="0"/>
          </a:p>
          <a:p>
            <a:pPr lvl="1" algn="r" rtl="1">
              <a:buFont typeface="Courier New" panose="02070309020205020404" pitchFamily="49" charset="0"/>
              <a:buChar char="o"/>
            </a:pPr>
            <a:r>
              <a:rPr lang="fa-IR" altLang="fa-IR" dirty="0" smtClean="0">
                <a:solidFill>
                  <a:schemeClr val="tx1"/>
                </a:solidFill>
              </a:rPr>
              <a:t>فشرده شدن انتهای عصبی بین درم و اپیدرم میشود </a:t>
            </a:r>
          </a:p>
          <a:p>
            <a:pPr lvl="1" algn="r" rtl="1">
              <a:buFont typeface="Courier New" panose="02070309020205020404" pitchFamily="49" charset="0"/>
              <a:buChar char="o"/>
            </a:pPr>
            <a:r>
              <a:rPr lang="fa-IR" altLang="fa-IR" dirty="0" smtClean="0">
                <a:solidFill>
                  <a:schemeClr val="tx1"/>
                </a:solidFill>
              </a:rPr>
              <a:t>سهولت ورود سوزن و کاهش وسعت محل تماس با لبه برنده سوزن </a:t>
            </a:r>
          </a:p>
          <a:p>
            <a:pPr lvl="1" algn="r" rtl="1">
              <a:buFont typeface="Courier New" panose="02070309020205020404" pitchFamily="49" charset="0"/>
              <a:buChar char="o"/>
            </a:pPr>
            <a:r>
              <a:rPr lang="fa-IR" altLang="fa-IR" dirty="0" smtClean="0">
                <a:solidFill>
                  <a:schemeClr val="tx1"/>
                </a:solidFill>
              </a:rPr>
              <a:t>ثبات بهتر گرافت و عروق زیر پوست در هنگام ورود سوزن </a:t>
            </a:r>
          </a:p>
          <a:p>
            <a:pPr marL="457200" lvl="1" indent="0" algn="r" rtl="1">
              <a:buNone/>
            </a:pPr>
            <a:r>
              <a:rPr lang="fa-IR" altLang="fa-IR" dirty="0" smtClean="0">
                <a:solidFill>
                  <a:schemeClr val="tx1"/>
                </a:solidFill>
              </a:rPr>
              <a:t> </a:t>
            </a: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برای ورود به </a:t>
            </a:r>
            <a:r>
              <a:rPr lang="ar-SA" altLang="fa-IR" dirty="0" smtClean="0">
                <a:solidFill>
                  <a:schemeClr val="tx1"/>
                </a:solidFill>
              </a:rPr>
              <a:t>فیستول شریانی وریدی</a:t>
            </a:r>
            <a:r>
              <a:rPr lang="en-US" altLang="fa-IR" dirty="0" smtClean="0">
                <a:solidFill>
                  <a:schemeClr val="tx1"/>
                </a:solidFill>
              </a:rPr>
              <a:t>   </a:t>
            </a:r>
            <a:r>
              <a:rPr lang="fa-IR" altLang="fa-IR" dirty="0" smtClean="0">
                <a:solidFill>
                  <a:schemeClr val="tx1"/>
                </a:solidFill>
              </a:rPr>
              <a:t> با  زاویه 25 درجه </a:t>
            </a:r>
          </a:p>
          <a:p>
            <a:pPr algn="r" rtl="1"/>
            <a:endParaRPr lang="fa-IR" altLang="fa-IR" dirty="0" smtClean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 برای ورود به گرافت با  زاویه 45 درجه وارد شوید</a:t>
            </a:r>
          </a:p>
          <a:p>
            <a:pPr algn="r" rtl="1"/>
            <a:endParaRPr lang="fa-IR" altLang="fa-IR" dirty="0" smtClean="0">
              <a:solidFill>
                <a:schemeClr val="tx1"/>
              </a:solidFill>
            </a:endParaRP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240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توضیح :</a:t>
            </a:r>
          </a:p>
        </p:txBody>
      </p:sp>
      <p:sp>
        <p:nvSpPr>
          <p:cNvPr id="3993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شیب کمتر باعث افزایش خطر کشیده شدن لبه برنده سوزن روی جدار </a:t>
            </a:r>
            <a:r>
              <a:rPr lang="fa-IR" altLang="fa-IR" dirty="0" smtClean="0">
                <a:solidFill>
                  <a:schemeClr val="tx1"/>
                </a:solidFill>
              </a:rPr>
              <a:t>عروق</a:t>
            </a:r>
          </a:p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 </a:t>
            </a:r>
            <a:endParaRPr lang="fa-IR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 شیب زیاد باعث سوراخ شدن طرف مقابل میگردد </a:t>
            </a:r>
          </a:p>
        </p:txBody>
      </p:sp>
    </p:spTree>
    <p:extLst>
      <p:ext uri="{BB962C8B-B14F-4D97-AF65-F5344CB8AC3E}">
        <p14:creationId xmlns:p14="http://schemas.microsoft.com/office/powerpoint/2010/main" val="348988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4" name="Rectangle 4"/>
          <p:cNvSpPr>
            <a:spLocks noChangeArrowheads="1"/>
          </p:cNvSpPr>
          <p:nvPr/>
        </p:nvSpPr>
        <p:spPr bwMode="auto">
          <a:xfrm>
            <a:off x="2063750" y="3429001"/>
            <a:ext cx="7920038" cy="720725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0000">
                  <a:gamma/>
                  <a:shade val="46275"/>
                  <a:invGamma/>
                </a:srgbClr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40965" name="Line 5"/>
          <p:cNvSpPr>
            <a:spLocks noChangeShapeType="1"/>
          </p:cNvSpPr>
          <p:nvPr/>
        </p:nvSpPr>
        <p:spPr bwMode="auto">
          <a:xfrm flipH="1">
            <a:off x="7608889" y="2636839"/>
            <a:ext cx="503237" cy="1584325"/>
          </a:xfrm>
          <a:prstGeom prst="line">
            <a:avLst/>
          </a:prstGeom>
          <a:noFill/>
          <a:ln w="57150">
            <a:solidFill>
              <a:srgbClr val="00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0966" name="Line 6"/>
          <p:cNvSpPr>
            <a:spLocks noChangeShapeType="1"/>
          </p:cNvSpPr>
          <p:nvPr/>
        </p:nvSpPr>
        <p:spPr bwMode="auto">
          <a:xfrm flipH="1">
            <a:off x="5232400" y="2060575"/>
            <a:ext cx="2376488" cy="1079500"/>
          </a:xfrm>
          <a:prstGeom prst="line">
            <a:avLst/>
          </a:prstGeom>
          <a:noFill/>
          <a:ln w="57150">
            <a:solidFill>
              <a:srgbClr val="00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0968" name="Oval 8"/>
          <p:cNvSpPr>
            <a:spLocks noChangeArrowheads="1"/>
          </p:cNvSpPr>
          <p:nvPr/>
        </p:nvSpPr>
        <p:spPr bwMode="auto">
          <a:xfrm>
            <a:off x="4440238" y="3429000"/>
            <a:ext cx="647700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40969" name="Oval 9"/>
          <p:cNvSpPr>
            <a:spLocks noChangeArrowheads="1"/>
          </p:cNvSpPr>
          <p:nvPr/>
        </p:nvSpPr>
        <p:spPr bwMode="auto">
          <a:xfrm>
            <a:off x="7751763" y="3429000"/>
            <a:ext cx="215900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40970" name="Oval 10"/>
          <p:cNvSpPr>
            <a:spLocks noChangeArrowheads="1"/>
          </p:cNvSpPr>
          <p:nvPr/>
        </p:nvSpPr>
        <p:spPr bwMode="auto">
          <a:xfrm>
            <a:off x="7535863" y="4076701"/>
            <a:ext cx="215900" cy="73025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ورود سوزن به رگ</a:t>
            </a:r>
            <a:endParaRPr lang="fa-IR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3077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722 -0.19954 L -0.0118 0.0525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409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951" y="125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92 -0.03681 L -0.15347 0.08935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409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642" y="629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بعد از ورود سوزن به رگ روش اول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زمانیکه سوزن وارد رگ شد سه روش برای ادامه کار وجود دارد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سوزن را در حالی که لبه برنده آن به سمت سطح  بالاست بدون چرخش پیش میبریم 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2135188" y="5445126"/>
            <a:ext cx="7345362" cy="79216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0000">
                  <a:gamma/>
                  <a:shade val="46275"/>
                  <a:invGamma/>
                </a:srgbClr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5367" name="Line 7"/>
          <p:cNvSpPr>
            <a:spLocks noChangeShapeType="1"/>
          </p:cNvSpPr>
          <p:nvPr/>
        </p:nvSpPr>
        <p:spPr bwMode="auto">
          <a:xfrm flipV="1">
            <a:off x="6815138" y="4292600"/>
            <a:ext cx="2520950" cy="86518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5368" name="Line 8"/>
          <p:cNvSpPr>
            <a:spLocks noChangeShapeType="1"/>
          </p:cNvSpPr>
          <p:nvPr/>
        </p:nvSpPr>
        <p:spPr bwMode="auto">
          <a:xfrm flipV="1">
            <a:off x="7031038" y="4365626"/>
            <a:ext cx="2305050" cy="79057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15369" name="Text Box 9"/>
          <p:cNvSpPr txBox="1">
            <a:spLocks noChangeArrowheads="1"/>
          </p:cNvSpPr>
          <p:nvPr/>
        </p:nvSpPr>
        <p:spPr bwMode="auto">
          <a:xfrm>
            <a:off x="8439150" y="4067175"/>
            <a:ext cx="4127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a-IR" altLang="fa-IR" sz="3200" b="1">
                <a:solidFill>
                  <a:srgbClr val="00CC00"/>
                </a:solidFill>
              </a:rPr>
              <a:t>1</a:t>
            </a:r>
            <a:endParaRPr lang="en-US" altLang="fa-IR" sz="3200" b="1">
              <a:solidFill>
                <a:srgbClr val="00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3961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4.44444E-6 L -0.16128 0.0733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73" y="3657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38889E-6 3.7037E-7 L -0.16528 0.0787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264" y="3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بلافاصله سوزن را 180 درجه حول محور خود    به سمت  پایینی عروق می چرخانیم و  پیش میرویم </a:t>
            </a:r>
          </a:p>
        </p:txBody>
      </p:sp>
      <p:sp>
        <p:nvSpPr>
          <p:cNvPr id="41990" name="Rectangle 6"/>
          <p:cNvSpPr>
            <a:spLocks noChangeArrowheads="1"/>
          </p:cNvSpPr>
          <p:nvPr/>
        </p:nvSpPr>
        <p:spPr bwMode="auto">
          <a:xfrm>
            <a:off x="759928" y="4870452"/>
            <a:ext cx="10848975" cy="1173161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0000">
                  <a:gamma/>
                  <a:shade val="46275"/>
                  <a:invGamma/>
                </a:srgbClr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41993" name="Line 9"/>
          <p:cNvSpPr>
            <a:spLocks noChangeShapeType="1"/>
          </p:cNvSpPr>
          <p:nvPr/>
        </p:nvSpPr>
        <p:spPr bwMode="auto">
          <a:xfrm flipV="1">
            <a:off x="6600825" y="3502025"/>
            <a:ext cx="2520950" cy="86518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1994" name="Line 10"/>
          <p:cNvSpPr>
            <a:spLocks noChangeShapeType="1"/>
          </p:cNvSpPr>
          <p:nvPr/>
        </p:nvSpPr>
        <p:spPr bwMode="auto">
          <a:xfrm flipV="1">
            <a:off x="6816725" y="3430589"/>
            <a:ext cx="2305050" cy="79057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1997" name="Text Box 13"/>
          <p:cNvSpPr txBox="1">
            <a:spLocks noChangeArrowheads="1"/>
          </p:cNvSpPr>
          <p:nvPr/>
        </p:nvSpPr>
        <p:spPr bwMode="auto">
          <a:xfrm>
            <a:off x="10004425" y="2925764"/>
            <a:ext cx="4127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a-IR" altLang="fa-IR" sz="3200" b="1">
                <a:solidFill>
                  <a:srgbClr val="00CC00"/>
                </a:solidFill>
              </a:rPr>
              <a:t>1</a:t>
            </a:r>
            <a:endParaRPr lang="en-US" altLang="fa-IR" sz="3200" b="1">
              <a:solidFill>
                <a:srgbClr val="00CC00"/>
              </a:solidFill>
            </a:endParaRPr>
          </a:p>
        </p:txBody>
      </p:sp>
      <p:sp>
        <p:nvSpPr>
          <p:cNvPr id="41998" name="Text Box 14"/>
          <p:cNvSpPr txBox="1">
            <a:spLocks noChangeArrowheads="1"/>
          </p:cNvSpPr>
          <p:nvPr/>
        </p:nvSpPr>
        <p:spPr bwMode="auto">
          <a:xfrm>
            <a:off x="8002588" y="2781301"/>
            <a:ext cx="469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a-IR" altLang="fa-IR" sz="4000" b="1">
                <a:solidFill>
                  <a:srgbClr val="00CC00"/>
                </a:solidFill>
              </a:rPr>
              <a:t>2</a:t>
            </a:r>
            <a:endParaRPr lang="en-US" altLang="fa-IR" sz="4000" b="1">
              <a:solidFill>
                <a:srgbClr val="00CC00"/>
              </a:solidFill>
            </a:endParaRPr>
          </a:p>
        </p:txBody>
      </p:sp>
      <p:sp>
        <p:nvSpPr>
          <p:cNvPr id="41999" name="Text Box 15"/>
          <p:cNvSpPr txBox="1">
            <a:spLocks noChangeArrowheads="1"/>
          </p:cNvSpPr>
          <p:nvPr/>
        </p:nvSpPr>
        <p:spPr bwMode="auto">
          <a:xfrm>
            <a:off x="5222876" y="2795588"/>
            <a:ext cx="441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a-IR" altLang="fa-IR" sz="3600" b="1">
                <a:solidFill>
                  <a:srgbClr val="00CC00"/>
                </a:solidFill>
              </a:rPr>
              <a:t>3</a:t>
            </a:r>
            <a:endParaRPr lang="en-US" altLang="fa-IR" sz="3600" b="1">
              <a:solidFill>
                <a:srgbClr val="00CC00"/>
              </a:solidFill>
            </a:endParaRPr>
          </a:p>
        </p:txBody>
      </p:sp>
      <p:sp>
        <p:nvSpPr>
          <p:cNvPr id="42000" name="AutoShape 16"/>
          <p:cNvSpPr>
            <a:spLocks noChangeArrowheads="1"/>
          </p:cNvSpPr>
          <p:nvPr/>
        </p:nvSpPr>
        <p:spPr bwMode="auto">
          <a:xfrm>
            <a:off x="8832850" y="2854326"/>
            <a:ext cx="433388" cy="576263"/>
          </a:xfrm>
          <a:prstGeom prst="curvedDownArrow">
            <a:avLst>
              <a:gd name="adj1" fmla="val 20000"/>
              <a:gd name="adj2" fmla="val 40000"/>
              <a:gd name="adj3" fmla="val 44322"/>
            </a:avLst>
          </a:prstGeom>
          <a:solidFill>
            <a:srgbClr val="FF33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بعد از ورود سوزن به رگ روش دوم</a:t>
            </a:r>
            <a:endParaRPr lang="fa-IR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51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2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3837 0.05995 -0.27674 0.11991 -0.3441 0.14907 C -0.41146 0.17824 -0.40799 0.17639 -0.40434 0.17454 " pathEditMode="relative" ptsTypes="aaA">
                                      <p:cBhvr>
                                        <p:cTn id="18" dur="2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13837 0.05995 -0.27674 0.11991 -0.3441 0.14907 C -0.41146 0.17824 -0.40799 0.17639 -0.40434 0.17454 " pathEditMode="relative" ptsTypes="aaA">
                                      <p:cBhvr>
                                        <p:cTn id="20" dur="2000" fill="hold"/>
                                        <p:tgtEl>
                                          <p:spTgt spid="419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بعد از ورود سوزن به رگ روش سوم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4301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ابتدا سوزن را پیش برده و سپس آنرا میچرخانیم </a:t>
            </a:r>
            <a:endParaRPr lang="en-US" altLang="fa-IR" dirty="0">
              <a:solidFill>
                <a:schemeClr val="tx1"/>
              </a:solidFill>
            </a:endParaRPr>
          </a:p>
          <a:p>
            <a:pPr>
              <a:buFontTx/>
              <a:buNone/>
            </a:pP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424898" y="4581528"/>
            <a:ext cx="10694504" cy="145097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0000">
                  <a:gamma/>
                  <a:shade val="46275"/>
                  <a:invGamma/>
                </a:srgbClr>
              </a:gs>
              <a:gs pos="100000">
                <a:srgbClr val="FF00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43019" name="Line 11"/>
          <p:cNvSpPr>
            <a:spLocks noChangeShapeType="1"/>
          </p:cNvSpPr>
          <p:nvPr/>
        </p:nvSpPr>
        <p:spPr bwMode="auto">
          <a:xfrm flipV="1">
            <a:off x="4511675" y="3429000"/>
            <a:ext cx="2520950" cy="865188"/>
          </a:xfrm>
          <a:prstGeom prst="line">
            <a:avLst/>
          </a:prstGeom>
          <a:noFill/>
          <a:ln w="57150">
            <a:solidFill>
              <a:srgbClr val="00FF00"/>
            </a:solidFill>
            <a:round/>
            <a:headEnd type="arrow" w="med" len="med"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3020" name="Line 12"/>
          <p:cNvSpPr>
            <a:spLocks noChangeShapeType="1"/>
          </p:cNvSpPr>
          <p:nvPr/>
        </p:nvSpPr>
        <p:spPr bwMode="auto">
          <a:xfrm flipV="1">
            <a:off x="4727575" y="3357564"/>
            <a:ext cx="2305050" cy="790575"/>
          </a:xfrm>
          <a:prstGeom prst="line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fa-IR"/>
          </a:p>
        </p:txBody>
      </p:sp>
      <p:sp>
        <p:nvSpPr>
          <p:cNvPr id="43024" name="Text Box 16"/>
          <p:cNvSpPr txBox="1">
            <a:spLocks noChangeArrowheads="1"/>
          </p:cNvSpPr>
          <p:nvPr/>
        </p:nvSpPr>
        <p:spPr bwMode="auto">
          <a:xfrm>
            <a:off x="5375276" y="2924175"/>
            <a:ext cx="4413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a-IR" altLang="fa-IR" sz="3600" b="1">
                <a:solidFill>
                  <a:srgbClr val="00CC00"/>
                </a:solidFill>
              </a:rPr>
              <a:t>3</a:t>
            </a:r>
            <a:endParaRPr lang="en-US" altLang="fa-IR" sz="3600" b="1">
              <a:solidFill>
                <a:srgbClr val="00CC00"/>
              </a:solidFill>
            </a:endParaRPr>
          </a:p>
        </p:txBody>
      </p:sp>
      <p:sp>
        <p:nvSpPr>
          <p:cNvPr id="43025" name="AutoShape 17"/>
          <p:cNvSpPr>
            <a:spLocks noChangeArrowheads="1"/>
          </p:cNvSpPr>
          <p:nvPr/>
        </p:nvSpPr>
        <p:spPr bwMode="auto">
          <a:xfrm>
            <a:off x="6096000" y="3357563"/>
            <a:ext cx="433388" cy="576262"/>
          </a:xfrm>
          <a:prstGeom prst="curvedDownArrow">
            <a:avLst>
              <a:gd name="adj1" fmla="val 20000"/>
              <a:gd name="adj2" fmla="val 40000"/>
              <a:gd name="adj3" fmla="val 44322"/>
            </a:avLst>
          </a:prstGeom>
          <a:solidFill>
            <a:srgbClr val="FF33CC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1118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326 0.0838 " pathEditMode="relative" ptsTypes="AA">
                                      <p:cBhvr>
                                        <p:cTn id="6" dur="20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7326 0.0838 " pathEditMode="relative" ptsTypes="AA">
                                      <p:cBhvr>
                                        <p:cTn id="8" dur="2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2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3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4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430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8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توضیح :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هر گونه دستکاری باعث آسیب به جدار داخلی رگ میگردد </a:t>
            </a: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چرخش محور سوزن باعث جلوگیری از آسیب به جدار بالایی سطح داخلی  رگ میگردد </a:t>
            </a: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در حالیکه سوزن با چسب نواری در محل ثابت میشود چرخش آن باعث کاهش شانس آسیب به جدار داخلی رگ میگردد 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2482297" y="5072581"/>
            <a:ext cx="9365146" cy="1260683"/>
          </a:xfrm>
          <a:prstGeom prst="rect">
            <a:avLst/>
          </a:prstGeom>
          <a:gradFill rotWithShape="1">
            <a:gsLst>
              <a:gs pos="0">
                <a:srgbClr val="FF0000"/>
              </a:gs>
              <a:gs pos="50000">
                <a:srgbClr val="FF0000">
                  <a:gamma/>
                  <a:shade val="46275"/>
                  <a:invGamma/>
                </a:srgbClr>
              </a:gs>
              <a:gs pos="100000">
                <a:srgbClr val="FF0000"/>
              </a:gs>
            </a:gsLst>
            <a:lin ang="5400000" scaled="1"/>
          </a:gradFill>
          <a:ln w="76200">
            <a:solidFill>
              <a:srgbClr val="701B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en-US" altLang="fa-IR">
              <a:solidFill>
                <a:srgbClr val="00CC00"/>
              </a:solidFill>
            </a:endParaRPr>
          </a:p>
        </p:txBody>
      </p:sp>
      <p:sp>
        <p:nvSpPr>
          <p:cNvPr id="16389" name="Oval 5"/>
          <p:cNvSpPr>
            <a:spLocks noChangeArrowheads="1"/>
          </p:cNvSpPr>
          <p:nvPr/>
        </p:nvSpPr>
        <p:spPr bwMode="auto">
          <a:xfrm>
            <a:off x="4584700" y="5072581"/>
            <a:ext cx="792163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6390" name="Oval 6"/>
          <p:cNvSpPr>
            <a:spLocks noChangeArrowheads="1"/>
          </p:cNvSpPr>
          <p:nvPr/>
        </p:nvSpPr>
        <p:spPr bwMode="auto">
          <a:xfrm>
            <a:off x="3792538" y="6237289"/>
            <a:ext cx="792162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6391" name="Oval 7"/>
          <p:cNvSpPr>
            <a:spLocks noChangeArrowheads="1"/>
          </p:cNvSpPr>
          <p:nvPr/>
        </p:nvSpPr>
        <p:spPr bwMode="auto">
          <a:xfrm>
            <a:off x="8561180" y="6237289"/>
            <a:ext cx="792163" cy="71437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  <p:sp>
        <p:nvSpPr>
          <p:cNvPr id="16392" name="Oval 8"/>
          <p:cNvSpPr>
            <a:spLocks noChangeArrowheads="1"/>
          </p:cNvSpPr>
          <p:nvPr/>
        </p:nvSpPr>
        <p:spPr bwMode="auto">
          <a:xfrm>
            <a:off x="8605631" y="5051150"/>
            <a:ext cx="792162" cy="71438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09362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278296" y="2292626"/>
            <a:ext cx="11317356" cy="3214413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سوزن را در محل با همان زاویه ورود یا شبیه به آن با </a:t>
            </a:r>
            <a:r>
              <a:rPr lang="fa-IR" altLang="fa-IR" dirty="0" smtClean="0">
                <a:solidFill>
                  <a:schemeClr val="tx1"/>
                </a:solidFill>
              </a:rPr>
              <a:t> چسب </a:t>
            </a:r>
            <a:r>
              <a:rPr lang="fa-IR" altLang="fa-IR" dirty="0">
                <a:solidFill>
                  <a:schemeClr val="tx1"/>
                </a:solidFill>
              </a:rPr>
              <a:t>نواری ثابت کنید 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	توضیح :</a:t>
            </a: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			فشار دادن سوزن و قرار گرفتن آن در حالت مماس با پوست منجر به تغییر محل نوک سوزن در داخل عروق می شود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fa-IR" dirty="0" smtClean="0"/>
              <a:t>فیکس کردن سوزن :</a:t>
            </a:r>
            <a:endParaRPr lang="fa-IR" altLang="fa-IR" dirty="0"/>
          </a:p>
        </p:txBody>
      </p:sp>
    </p:spTree>
    <p:extLst>
      <p:ext uri="{BB962C8B-B14F-4D97-AF65-F5344CB8AC3E}">
        <p14:creationId xmlns:p14="http://schemas.microsoft.com/office/powerpoint/2010/main" val="1154167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 </a:t>
            </a:r>
            <a:r>
              <a:rPr lang="fa-IR" altLang="fa-IR" dirty="0" smtClean="0">
                <a:solidFill>
                  <a:schemeClr val="tx1"/>
                </a:solidFill>
              </a:rPr>
              <a:t>اشکال مختلف اکسس عروقی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r" rtl="1">
              <a:lnSpc>
                <a:spcPct val="170000"/>
              </a:lnSpc>
              <a:buFontTx/>
              <a:buAutoNum type="arabicPeriod"/>
            </a:pPr>
            <a:r>
              <a:rPr lang="fa-IR" altLang="fa-IR" dirty="0">
                <a:solidFill>
                  <a:schemeClr val="tx1"/>
                </a:solidFill>
              </a:rPr>
              <a:t>فیستول شریانی وریدی</a:t>
            </a:r>
          </a:p>
          <a:p>
            <a:pPr marL="609600" indent="-609600" algn="r" rtl="1">
              <a:lnSpc>
                <a:spcPct val="170000"/>
              </a:lnSpc>
              <a:buFontTx/>
              <a:buAutoNum type="arabicPeriod"/>
            </a:pPr>
            <a:r>
              <a:rPr lang="fa-IR" altLang="fa-IR" dirty="0" smtClean="0"/>
              <a:t>گرافت شریانی وریدی</a:t>
            </a:r>
          </a:p>
          <a:p>
            <a:pPr marL="609600" indent="-609600" algn="r" rtl="1">
              <a:lnSpc>
                <a:spcPct val="170000"/>
              </a:lnSpc>
              <a:buFontTx/>
              <a:buAutoNum type="arabicPeriod"/>
            </a:pPr>
            <a:r>
              <a:rPr lang="fa-IR" altLang="fa-IR" dirty="0" smtClean="0">
                <a:solidFill>
                  <a:schemeClr val="tx1"/>
                </a:solidFill>
              </a:rPr>
              <a:t>کاتتر شالدون   و پرم کت </a:t>
            </a:r>
          </a:p>
          <a:p>
            <a:pPr marL="609600" indent="-609600" algn="r" rtl="1">
              <a:lnSpc>
                <a:spcPct val="170000"/>
              </a:lnSpc>
              <a:buFontTx/>
              <a:buAutoNum type="arabicPeriod"/>
            </a:pP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792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636104" y="1908313"/>
            <a:ext cx="11251096" cy="4217850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سوزن را با همان زاویه ورودی خارج کنید .</a:t>
            </a:r>
            <a:r>
              <a:rPr lang="fa-IR" altLang="fa-IR" i="1" dirty="0">
                <a:solidFill>
                  <a:schemeClr val="tx1"/>
                </a:solidFill>
              </a:rPr>
              <a:t>هرگز قبل از خروج سوزن روی آن فشار نیاورید</a:t>
            </a:r>
            <a:r>
              <a:rPr lang="fa-IR" altLang="fa-IR" dirty="0">
                <a:solidFill>
                  <a:schemeClr val="tx1"/>
                </a:solidFill>
              </a:rPr>
              <a:t> </a:t>
            </a: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	</a:t>
            </a: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	توضیح :</a:t>
            </a: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		این کار باعث پیشگیری از آسیب به جدار داخلی رگ و کشیدن لبه برنده روی آن می شود </a:t>
            </a: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fa-IR" dirty="0" smtClean="0"/>
              <a:t>خروج سوزن از رگ بیمار</a:t>
            </a:r>
            <a:endParaRPr lang="fa-IR" altLang="fa-IR" dirty="0"/>
          </a:p>
        </p:txBody>
      </p:sp>
    </p:spTree>
    <p:extLst>
      <p:ext uri="{BB962C8B-B14F-4D97-AF65-F5344CB8AC3E}">
        <p14:creationId xmlns:p14="http://schemas.microsoft.com/office/powerpoint/2010/main" val="780053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عفونت اکسس</a:t>
            </a:r>
          </a:p>
        </p:txBody>
      </p:sp>
      <p:sp>
        <p:nvSpPr>
          <p:cNvPr id="46083" name="Rectangle 3"/>
          <p:cNvSpPr>
            <a:spLocks noGrp="1" noChangeArrowheads="1"/>
          </p:cNvSpPr>
          <p:nvPr>
            <p:ph idx="1"/>
          </p:nvPr>
        </p:nvSpPr>
        <p:spPr>
          <a:xfrm>
            <a:off x="209006" y="1825625"/>
            <a:ext cx="11612880" cy="4351338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20 میلیون نفر در هر سال از اکسس عروقی استفاده میکنند</a:t>
            </a:r>
          </a:p>
          <a:p>
            <a:pPr algn="r" rtl="1"/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در هر سال 3 میلیون نفر دچار سپسیس ناشی از عفونت اکسس میشوند</a:t>
            </a:r>
          </a:p>
          <a:p>
            <a:pPr algn="r" rtl="1"/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عفونت و سپسیس ناشی از آن عامل مهم افزایش طول مدت بستری و مرگ و میر بیماران میباشد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2467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عوامل موثر در عفونت اکسس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274320" y="1825625"/>
            <a:ext cx="11079480" cy="4351338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وضعیت بهداشتی بیماران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 رعایت نکات بهداشتی توسط </a:t>
            </a:r>
            <a:r>
              <a:rPr lang="fa-IR" altLang="fa-IR" dirty="0" smtClean="0">
                <a:solidFill>
                  <a:schemeClr val="tx1"/>
                </a:solidFill>
              </a:rPr>
              <a:t>پرسنل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تمام پرسنل دیالیز باید برای کنترل عفونت آموزش دیده باشند و آموزشهای خود را بکار ببندند 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 زمانیکه پرسنل جدیدالورود و یا  آموزش ندیده از اکسس عروقی بیمار مراقبت کند شانس عفونت افزایش میابد </a:t>
            </a:r>
          </a:p>
        </p:txBody>
      </p:sp>
    </p:spTree>
    <p:extLst>
      <p:ext uri="{BB962C8B-B14F-4D97-AF65-F5344CB8AC3E}">
        <p14:creationId xmlns:p14="http://schemas.microsoft.com/office/powerpoint/2010/main" val="2434462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3607766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آلودگی  باکتریال محل ورود سوزن ریسک عفونت را به واسطه ورود باکتری همراه با سوزن، افزایش میدهد.  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عفونت وارد شده به گردش خون باعث افزایش مورتالیتی و موربیدیته میگردد و باید از آن پیشگیری کرد </a:t>
            </a:r>
          </a:p>
        </p:txBody>
      </p:sp>
    </p:spTree>
    <p:extLst>
      <p:ext uri="{BB962C8B-B14F-4D97-AF65-F5344CB8AC3E}">
        <p14:creationId xmlns:p14="http://schemas.microsoft.com/office/powerpoint/2010/main" val="151792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پرسنل دیالیز باید مقررات مربوطه شامل : 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شستشوی دستها ، و استفاده از دستکش هنگام وارد کردن سوزن را بدقت رعایت کنند </a:t>
            </a:r>
          </a:p>
          <a:p>
            <a:pPr algn="r" rtl="1">
              <a:buFontTx/>
              <a:buNone/>
            </a:pPr>
            <a:endParaRPr lang="fa-IR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12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برای پیشگیری از عفونت اکسس  استفاده از الکل 70% و بتادین10%  الزامی میباشد.</a:t>
            </a: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04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sz="4000" dirty="0"/>
              <a:t>نگهداری و استفاده از کاتتر موقت وریدی به منظور راه دستیابی به جریان خون </a:t>
            </a:r>
            <a:endParaRPr lang="en-US" altLang="fa-IR" sz="4000" dirty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idx="1"/>
          </p:nvPr>
        </p:nvSpPr>
        <p:spPr>
          <a:xfrm>
            <a:off x="424070" y="1700214"/>
            <a:ext cx="11184833" cy="3633787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مراقبت از کاتتر و استفاده از ان باید با روشهای تمیز باشد</a:t>
            </a:r>
          </a:p>
          <a:p>
            <a:pPr algn="r" rtl="1">
              <a:buFontTx/>
              <a:buNone/>
            </a:pPr>
            <a:r>
              <a:rPr lang="fa-IR" altLang="fa-IR" dirty="0">
                <a:solidFill>
                  <a:schemeClr val="tx1"/>
                </a:solidFill>
              </a:rPr>
              <a:t>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تعویض پانسمان و هرگونه دستکاری کاتتر  تنها باید توسط پرسنل آموزش دیده صورت گیرد </a:t>
            </a:r>
            <a:endParaRPr lang="en-US" altLang="fa-IR" dirty="0">
              <a:solidFill>
                <a:schemeClr val="tx1"/>
              </a:solidFill>
            </a:endParaRPr>
          </a:p>
        </p:txBody>
      </p:sp>
      <p:pic>
        <p:nvPicPr>
          <p:cNvPr id="25604" name="Picture 4" descr="cathet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3695700"/>
            <a:ext cx="2916238" cy="316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47524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بازدید از محل اکسس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در هر نوبت دیالیز محل خروجی کاتتر باید از نظر علائم عفونت  معاینه شود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بعد از گذاشتن کاتتر محل ورود با مواد ضد عفونی کننده مثل محلول کلرهگزیدین یا بتادین ضد عفونی شده سپس بروی محل خروجی پماد بتادین یا موپیروسین گذاشته و آنرا با یک گاز خشک میپوشانیم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58034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a-IR" altLang="fa-IR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2054087"/>
            <a:ext cx="11075504" cy="4072076"/>
          </a:xfrm>
        </p:spPr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هرگونه دستکاری باید به طریقی باشد که حد اقل آلودگی را در بر داشته باشد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270000"/>
              </a:lnSpc>
            </a:pPr>
            <a:endParaRPr lang="fa-IR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در طی اتصال و جداسازی  کاتتر پرستار و بیمار هر دو باید از ماسک استفاده کنند و پرستار در هر دو مورد باید دستکش بپوشد.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990600" y="5175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rtl="1"/>
            <a:r>
              <a:rPr lang="fa-IR" altLang="fa-IR" dirty="0" smtClean="0"/>
              <a:t>توجهات:</a:t>
            </a:r>
            <a:endParaRPr lang="fa-IR" altLang="fa-IR" dirty="0"/>
          </a:p>
        </p:txBody>
      </p:sp>
    </p:spTree>
    <p:extLst>
      <p:ext uri="{BB962C8B-B14F-4D97-AF65-F5344CB8AC3E}">
        <p14:creationId xmlns:p14="http://schemas.microsoft.com/office/powerpoint/2010/main" val="2056526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توصیه های لازم هنگام استفاده از اکسس 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در پوش کاتتر و و اتصالات خونی ان باید به مدت 3-5 دقیقه در بتادین شناور کرده و اجازه دهید قبل از جداسازی خشک شود.</a:t>
            </a:r>
          </a:p>
          <a:p>
            <a:pPr algn="r" rtl="1">
              <a:lnSpc>
                <a:spcPct val="170000"/>
              </a:lnSpc>
              <a:buFontTx/>
              <a:buNone/>
            </a:pPr>
            <a:endParaRPr lang="en-US" altLang="fa-IR" dirty="0">
              <a:solidFill>
                <a:schemeClr val="tx1"/>
              </a:solidFill>
            </a:endParaRPr>
          </a:p>
          <a:p>
            <a:pPr algn="r" rtl="1"/>
            <a:r>
              <a:rPr lang="fa-IR" altLang="fa-IR" dirty="0">
                <a:solidFill>
                  <a:schemeClr val="tx1"/>
                </a:solidFill>
              </a:rPr>
              <a:t>لومن کاتتر باید استریل نگهداشته شود .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3695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پیشگیری </a:t>
            </a:r>
            <a:r>
              <a:rPr lang="fa-IR" altLang="fa-IR" dirty="0">
                <a:solidFill>
                  <a:schemeClr val="tx1"/>
                </a:solidFill>
              </a:rPr>
              <a:t>از آلودگی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marL="609600" indent="-609600"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لومن کاتتر و سر آن نباید در معرض هوای آزاد قرار گیرد و در طول مدتی که محل اتصالات کاتتر را تمیز میکنید باید سر کاتتر توسط درپوش آن یا سرنگ بسته باشد.</a:t>
            </a:r>
            <a:endParaRPr lang="en-US" altLang="fa-IR" dirty="0">
              <a:solidFill>
                <a:schemeClr val="tx1"/>
              </a:solidFill>
            </a:endParaRPr>
          </a:p>
          <a:p>
            <a:pPr marL="609600" indent="-609600"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بیمار در تمام مدتی که در پوش کاتتر برداشته میشود باید ماسک جراحی بپوشد </a:t>
            </a:r>
            <a:endParaRPr lang="en-US" altLang="fa-IR" dirty="0">
              <a:solidFill>
                <a:schemeClr val="tx1"/>
              </a:solidFill>
            </a:endParaRPr>
          </a:p>
          <a:p>
            <a:pPr marL="609600" indent="-609600"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پرسنل دیالیز در زمانیکه در پوش کاتتر برداشته میشود باید ماسک و دستکش بپوشند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7409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8"/>
            <a:ext cx="8229600" cy="778098"/>
          </a:xfrm>
        </p:spPr>
        <p:txBody>
          <a:bodyPr>
            <a:normAutofit fontScale="90000"/>
          </a:bodyPr>
          <a:lstStyle/>
          <a:p>
            <a:pPr algn="r" rtl="1">
              <a:lnSpc>
                <a:spcPct val="17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فیستول شریانی وریدی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49155" name="Rectangle 3"/>
          <p:cNvSpPr>
            <a:spLocks noGrp="1" noChangeArrowheads="1"/>
          </p:cNvSpPr>
          <p:nvPr>
            <p:ph idx="1"/>
          </p:nvPr>
        </p:nvSpPr>
        <p:spPr>
          <a:xfrm>
            <a:off x="522514" y="1556792"/>
            <a:ext cx="11181806" cy="4752568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 AV fistulas = end-to-side vein-to-artery anastomosis </a:t>
            </a:r>
          </a:p>
          <a:p>
            <a:pPr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 The most commonly </a:t>
            </a:r>
          </a:p>
          <a:p>
            <a:pPr lvl="1"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 Radial artery and cephalic vein (</a:t>
            </a:r>
            <a:r>
              <a:rPr lang="en-US" altLang="fa-IR" dirty="0" err="1">
                <a:solidFill>
                  <a:schemeClr val="tx1"/>
                </a:solidFill>
              </a:rPr>
              <a:t>radiocephalic</a:t>
            </a:r>
            <a:r>
              <a:rPr lang="en-US" altLang="fa-IR" dirty="0">
                <a:solidFill>
                  <a:schemeClr val="tx1"/>
                </a:solidFill>
              </a:rPr>
              <a:t> or wrist fistula) </a:t>
            </a:r>
          </a:p>
          <a:p>
            <a:pPr lvl="1"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Brachial artery and cephalic vein (brachiocephalic or upper arm fistula).</a:t>
            </a:r>
          </a:p>
          <a:p>
            <a:pPr lvl="1"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Brachial artery and </a:t>
            </a:r>
            <a:r>
              <a:rPr lang="en-US" altLang="fa-IR" dirty="0" err="1">
                <a:solidFill>
                  <a:schemeClr val="tx1"/>
                </a:solidFill>
              </a:rPr>
              <a:t>basilic</a:t>
            </a:r>
            <a:r>
              <a:rPr lang="en-US" altLang="fa-IR" dirty="0">
                <a:solidFill>
                  <a:schemeClr val="tx1"/>
                </a:solidFill>
              </a:rPr>
              <a:t> vein. </a:t>
            </a:r>
          </a:p>
          <a:p>
            <a:pPr lvl="1" algn="l" rtl="0">
              <a:lnSpc>
                <a:spcPct val="150000"/>
              </a:lnSpc>
            </a:pPr>
            <a:r>
              <a:rPr lang="en-US" altLang="fa-IR" dirty="0">
                <a:solidFill>
                  <a:schemeClr val="tx1"/>
                </a:solidFill>
              </a:rPr>
              <a:t>Brachial artery and median antecubital vein </a:t>
            </a:r>
          </a:p>
        </p:txBody>
      </p:sp>
    </p:spTree>
    <p:extLst>
      <p:ext uri="{BB962C8B-B14F-4D97-AF65-F5344CB8AC3E}">
        <p14:creationId xmlns:p14="http://schemas.microsoft.com/office/powerpoint/2010/main" val="322314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پیشگیری از آلودگی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در هنگام تعویض پانسمان نیز پرسنل و بیمار باید ماسک بپوشند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دستکاری کاتتر و تعویض پانسمان آن بیمار را در معرض ریسک عفونت قرار میدهد بخصوص وقتی که این کار توسط افراد بی تجربه انجام گیرد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0174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پیشگیری از آلودگی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17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استفاده از بتادین و موپیروسین و گاز خشک باعث کاهش شانس عفونت اکسس بخصوص در بیمارانی میشود که ناقل استافیلوکوک در بینی خود میباشند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20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استفاده از پماد حاوی گلیکول روی کاتتر های از جنس پلی یورتان باعث تخریب آن میگردد.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4955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پیشگیری از آلودگی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عمده ترین علت از دست دادن کاتتر  باکتریمی و عفونت تونل میباشد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150000"/>
              </a:lnSpc>
            </a:pPr>
            <a:r>
              <a:rPr lang="fa-IR" altLang="fa-IR" dirty="0">
                <a:solidFill>
                  <a:schemeClr val="tx1"/>
                </a:solidFill>
              </a:rPr>
              <a:t>پنجاه تا 60 در صد بیماران مزمن کلیه ناقل استاف طلایی در بینی خود میباشند که این خود علت  عفونت  محل خروجی ، تونل و باکتریمی میباشد </a:t>
            </a:r>
            <a:endParaRPr lang="en-US" altLang="fa-IR" dirty="0">
              <a:solidFill>
                <a:schemeClr val="tx1"/>
              </a:solidFill>
            </a:endParaRPr>
          </a:p>
          <a:p>
            <a:pPr algn="r" rtl="1">
              <a:lnSpc>
                <a:spcPct val="150000"/>
              </a:lnSpc>
            </a:pP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19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عفونت کاتتر مرکزی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عفونت محل خروجی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التهاب و قرمزی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خروج چرک از محل 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وجود دلمه یا کراست در محل </a:t>
            </a:r>
            <a:endParaRPr lang="fa-IR" altLang="fa-IR" dirty="0" smtClean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درد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427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عفونت تونل کاتتر مرکزی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التهاب و قرمزی در طول مسیر تونل 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تورم ، خروج چرک و خون  از محل خروجی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وجود دلمه یا کراست در محل </a:t>
            </a:r>
            <a:endParaRPr lang="fa-IR" altLang="fa-IR" dirty="0" smtClean="0">
              <a:solidFill>
                <a:schemeClr val="tx1"/>
              </a:solidFill>
            </a:endParaRP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درد و گاهی تب و لرز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1292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dirty="0" smtClean="0">
                <a:solidFill>
                  <a:schemeClr val="tx1"/>
                </a:solidFill>
              </a:rPr>
              <a:t>عفونت لومن  کاتتر مرکزی</a:t>
            </a:r>
            <a:endParaRPr lang="fa-IR" altLang="fa-IR" dirty="0">
              <a:solidFill>
                <a:schemeClr val="tx1"/>
              </a:solidFill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تب و لرز  بخصوص در یک ساعت انتهایی دیالیز و بعد از آن 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علایم سیستمیک ، </a:t>
            </a:r>
            <a:r>
              <a:rPr lang="fa-IR" altLang="fa-IR" dirty="0" smtClean="0">
                <a:solidFill>
                  <a:schemeClr val="tx1"/>
                </a:solidFill>
              </a:rPr>
              <a:t>لرز و تب  </a:t>
            </a:r>
          </a:p>
          <a:p>
            <a:pPr lvl="1" algn="r" rtl="1">
              <a:lnSpc>
                <a:spcPct val="150000"/>
              </a:lnSpc>
            </a:pPr>
            <a:r>
              <a:rPr lang="fa-IR" altLang="fa-IR" dirty="0" smtClean="0"/>
              <a:t>لوکوسیتوز و علایم زمایشگاهی عفونت </a:t>
            </a: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4863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21080" y="287383"/>
            <a:ext cx="10515600" cy="901337"/>
          </a:xfrm>
        </p:spPr>
        <p:txBody>
          <a:bodyPr/>
          <a:lstStyle/>
          <a:p>
            <a:pPr algn="ctr"/>
            <a:r>
              <a:rPr lang="fa-IR" dirty="0"/>
              <a:t>فلو چارت درمان عفونت </a:t>
            </a:r>
            <a:r>
              <a:rPr lang="fa-IR" dirty="0" smtClean="0"/>
              <a:t>کاتتر </a:t>
            </a:r>
            <a:r>
              <a:rPr lang="fa-IR" dirty="0"/>
              <a:t>دایم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475" y="1416367"/>
            <a:ext cx="11469049" cy="392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89287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1626" y="1074378"/>
            <a:ext cx="5598524" cy="61711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38200" y="130629"/>
            <a:ext cx="10515600" cy="71845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فلو چارت درمان عفونت عارضه دار کاتتر دایم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29043766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30629"/>
            <a:ext cx="10515600" cy="718457"/>
          </a:xfrm>
        </p:spPr>
        <p:txBody>
          <a:bodyPr>
            <a:normAutofit/>
          </a:bodyPr>
          <a:lstStyle/>
          <a:p>
            <a:pPr algn="r" rtl="1"/>
            <a:r>
              <a:rPr lang="fa-IR" dirty="0" smtClean="0"/>
              <a:t>فلو چارت درمان عفونت بدون عارضه </a:t>
            </a:r>
            <a:r>
              <a:rPr lang="fa-IR" dirty="0"/>
              <a:t>کاتتر دایم</a:t>
            </a:r>
            <a:r>
              <a:rPr lang="fa-IR" dirty="0" smtClean="0"/>
              <a:t> </a:t>
            </a:r>
            <a:endParaRPr lang="fa-I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670" y="849086"/>
            <a:ext cx="7028772" cy="5774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06631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2257" y="2141674"/>
            <a:ext cx="10515600" cy="1325563"/>
          </a:xfrm>
        </p:spPr>
        <p:txBody>
          <a:bodyPr/>
          <a:lstStyle/>
          <a:p>
            <a:pPr algn="ctr"/>
            <a:r>
              <a:rPr lang="fa-IR" dirty="0" smtClean="0"/>
              <a:t>شاد و موفق باشید</a:t>
            </a:r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6747723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7"/>
            <a:ext cx="8229600" cy="1110025"/>
          </a:xfrm>
        </p:spPr>
        <p:txBody>
          <a:bodyPr/>
          <a:lstStyle/>
          <a:p>
            <a:pPr algn="ctr" rtl="1"/>
            <a:r>
              <a:rPr lang="fa-IR" altLang="fa-IR" dirty="0" smtClean="0">
                <a:solidFill>
                  <a:schemeClr val="tx1"/>
                </a:solidFill>
              </a:rPr>
              <a:t>زمان استفاده از فیستول شریانی وریدی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731519" y="1196754"/>
            <a:ext cx="10959737" cy="4786036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endParaRPr lang="en-US" altLang="fa-IR" dirty="0"/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رگ گیری قبل از 2 هفته ممنوع است 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در صورت نیاز و به شرط بلوغ (</a:t>
            </a:r>
            <a:r>
              <a:rPr lang="en-US" altLang="fa-IR" dirty="0" smtClean="0"/>
              <a:t>Maturation </a:t>
            </a:r>
            <a:r>
              <a:rPr lang="fa-IR" altLang="fa-IR" dirty="0" smtClean="0"/>
              <a:t>) اکسس بین 2 تا 4 هفته باز هم ریسک دارد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بعد از 4 هفته به شرط بلوغ اکسس رگ گیری امن است</a:t>
            </a:r>
            <a:endParaRPr lang="en-US" altLang="fa-IR" dirty="0"/>
          </a:p>
        </p:txBody>
      </p:sp>
    </p:spTree>
    <p:extLst>
      <p:ext uri="{BB962C8B-B14F-4D97-AF65-F5344CB8AC3E}">
        <p14:creationId xmlns:p14="http://schemas.microsoft.com/office/powerpoint/2010/main" val="56100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>
              <a:lnSpc>
                <a:spcPct val="170000"/>
              </a:lnSpc>
            </a:pPr>
            <a:r>
              <a:rPr lang="fa-IR" altLang="fa-IR" dirty="0" smtClean="0"/>
              <a:t>گرافت شریانی وریدی</a:t>
            </a:r>
          </a:p>
        </p:txBody>
      </p:sp>
      <p:sp>
        <p:nvSpPr>
          <p:cNvPr id="5017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l" rtl="0">
              <a:lnSpc>
                <a:spcPct val="160000"/>
              </a:lnSpc>
            </a:pPr>
            <a:r>
              <a:rPr lang="en-US" altLang="fa-IR" dirty="0">
                <a:solidFill>
                  <a:schemeClr val="tx1"/>
                </a:solidFill>
              </a:rPr>
              <a:t>Polytetrafluoroethylene (PTFE, also known as </a:t>
            </a:r>
            <a:r>
              <a:rPr lang="en-US" altLang="fa-IR" dirty="0" err="1">
                <a:solidFill>
                  <a:schemeClr val="tx1"/>
                </a:solidFill>
              </a:rPr>
              <a:t>Gortex</a:t>
            </a:r>
            <a:r>
              <a:rPr lang="en-US" altLang="fa-IR" dirty="0">
                <a:solidFill>
                  <a:schemeClr val="tx1"/>
                </a:solidFill>
              </a:rPr>
              <a:t>), between an artery and vein. </a:t>
            </a:r>
          </a:p>
          <a:p>
            <a:pPr algn="l" rtl="0">
              <a:lnSpc>
                <a:spcPct val="160000"/>
              </a:lnSpc>
            </a:pPr>
            <a:endParaRPr lang="en-US" altLang="fa-I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6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7"/>
            <a:ext cx="8229600" cy="1110025"/>
          </a:xfrm>
        </p:spPr>
        <p:txBody>
          <a:bodyPr/>
          <a:lstStyle/>
          <a:p>
            <a:pPr algn="l" rtl="0"/>
            <a:r>
              <a:rPr lang="fa-IR" altLang="fa-IR" dirty="0" smtClean="0">
                <a:solidFill>
                  <a:schemeClr val="tx1"/>
                </a:solidFill>
              </a:rPr>
              <a:t>زمان استفاده از گرافت شریانی وریدی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731519" y="1196754"/>
            <a:ext cx="10959737" cy="4786036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endParaRPr lang="en-US" altLang="fa-IR" dirty="0"/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گرافت نیازی به شریانی شدن ندارد 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بعد از 2 هفته براتی میتوان از گرافت استفاده کرد</a:t>
            </a:r>
          </a:p>
        </p:txBody>
      </p:sp>
    </p:spTree>
    <p:extLst>
      <p:ext uri="{BB962C8B-B14F-4D97-AF65-F5344CB8AC3E}">
        <p14:creationId xmlns:p14="http://schemas.microsoft.com/office/powerpoint/2010/main" val="2717446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>
              <a:lnSpc>
                <a:spcPct val="170000"/>
              </a:lnSpc>
            </a:pPr>
            <a:r>
              <a:rPr lang="fa-IR" altLang="fa-IR" dirty="0" smtClean="0">
                <a:solidFill>
                  <a:schemeClr val="tx1"/>
                </a:solidFill>
              </a:rPr>
              <a:t>کاتتر شالدون   و  پرم کت </a:t>
            </a:r>
          </a:p>
        </p:txBody>
      </p:sp>
      <p:sp>
        <p:nvSpPr>
          <p:cNvPr id="51203" name="Rectangle 3"/>
          <p:cNvSpPr>
            <a:spLocks noGrp="1" noChangeArrowheads="1"/>
          </p:cNvSpPr>
          <p:nvPr>
            <p:ph idx="1"/>
          </p:nvPr>
        </p:nvSpPr>
        <p:spPr>
          <a:xfrm>
            <a:off x="1091744" y="1121818"/>
            <a:ext cx="10812439" cy="1690688"/>
          </a:xfrm>
        </p:spPr>
        <p:txBody>
          <a:bodyPr>
            <a:normAutofit/>
          </a:bodyPr>
          <a:lstStyle/>
          <a:p>
            <a:pPr algn="l" rtl="0">
              <a:lnSpc>
                <a:spcPct val="180000"/>
              </a:lnSpc>
            </a:pPr>
            <a:r>
              <a:rPr lang="en-US" altLang="fa-IR" dirty="0">
                <a:solidFill>
                  <a:schemeClr val="tx1"/>
                </a:solidFill>
              </a:rPr>
              <a:t>Catheters are most commonly placed in the internal jugular vein and tunneled superficially to exit on the upper, anterior chest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3199" y="3202247"/>
            <a:ext cx="4942801" cy="340588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585" y="3084682"/>
            <a:ext cx="4336252" cy="3257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1600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1981200" y="274637"/>
            <a:ext cx="8229600" cy="1110025"/>
          </a:xfrm>
        </p:spPr>
        <p:txBody>
          <a:bodyPr/>
          <a:lstStyle/>
          <a:p>
            <a:pPr algn="ctr" rtl="0"/>
            <a:r>
              <a:rPr lang="fa-IR" altLang="fa-IR" dirty="0" smtClean="0">
                <a:solidFill>
                  <a:schemeClr val="tx1"/>
                </a:solidFill>
              </a:rPr>
              <a:t>زمان استفاده </a:t>
            </a:r>
            <a:r>
              <a:rPr lang="fa-IR" altLang="fa-IR" dirty="0" smtClean="0"/>
              <a:t>از شالدون  و پرم کت</a:t>
            </a:r>
            <a:endParaRPr lang="en-US" altLang="fa-IR" dirty="0">
              <a:solidFill>
                <a:schemeClr val="tx1"/>
              </a:solidFill>
            </a:endParaRPr>
          </a:p>
        </p:txBody>
      </p:sp>
      <p:sp>
        <p:nvSpPr>
          <p:cNvPr id="52227" name="Rectangle 3"/>
          <p:cNvSpPr>
            <a:spLocks noGrp="1" noChangeArrowheads="1"/>
          </p:cNvSpPr>
          <p:nvPr>
            <p:ph idx="1"/>
          </p:nvPr>
        </p:nvSpPr>
        <p:spPr>
          <a:xfrm>
            <a:off x="731519" y="1196754"/>
            <a:ext cx="10959737" cy="4786036"/>
          </a:xfrm>
        </p:spPr>
        <p:txBody>
          <a:bodyPr>
            <a:normAutofit/>
          </a:bodyPr>
          <a:lstStyle/>
          <a:p>
            <a:pPr algn="l" rtl="0">
              <a:lnSpc>
                <a:spcPct val="150000"/>
              </a:lnSpc>
            </a:pPr>
            <a:endParaRPr lang="en-US" altLang="fa-IR" dirty="0"/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از انجایی که نوک کاتتر در حوزچه وریدی قرار دارد بلافاصله قابل استفاده بود </a:t>
            </a:r>
          </a:p>
          <a:p>
            <a:pPr algn="r" rtl="1">
              <a:lnSpc>
                <a:spcPct val="150000"/>
              </a:lnSpc>
            </a:pPr>
            <a:r>
              <a:rPr lang="fa-IR" altLang="fa-IR" dirty="0" smtClean="0"/>
              <a:t>شالدون و پرم کت در موارد نیاز به دیالیز اورژانس گذاشته میشود</a:t>
            </a:r>
            <a:endParaRPr lang="en-US" altLang="fa-IR" dirty="0"/>
          </a:p>
        </p:txBody>
      </p:sp>
    </p:spTree>
    <p:extLst>
      <p:ext uri="{BB962C8B-B14F-4D97-AF65-F5344CB8AC3E}">
        <p14:creationId xmlns:p14="http://schemas.microsoft.com/office/powerpoint/2010/main" val="3382729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r" rtl="1"/>
            <a:r>
              <a:rPr lang="fa-IR" altLang="fa-IR" sz="4000" dirty="0"/>
              <a:t> روش آماده سازی پوست در اکسس دایم شریانی وریدی 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r" rtl="1"/>
            <a:r>
              <a:rPr lang="fa-IR" altLang="fa-IR" dirty="0"/>
              <a:t>در تمام موارد وارد کردن سوزن باید از روشهای تمیز استفاده کرد </a:t>
            </a:r>
          </a:p>
          <a:p>
            <a:pPr algn="r" rtl="1"/>
            <a:endParaRPr lang="en-US" altLang="fa-IR" dirty="0"/>
          </a:p>
          <a:p>
            <a:pPr algn="r" rtl="1"/>
            <a:r>
              <a:rPr lang="fa-IR" altLang="fa-IR" dirty="0"/>
              <a:t>لمس محل ورود سوزن قبل از آماده سازی پوست </a:t>
            </a:r>
            <a:endParaRPr lang="en-US" altLang="fa-IR" dirty="0"/>
          </a:p>
          <a:p>
            <a:pPr algn="r" rtl="1"/>
            <a:endParaRPr lang="fa-IR" altLang="fa-IR" dirty="0"/>
          </a:p>
          <a:p>
            <a:pPr algn="r" rtl="1"/>
            <a:r>
              <a:rPr lang="fa-IR" altLang="fa-IR" dirty="0"/>
              <a:t>شستشوی محل </a:t>
            </a:r>
            <a:r>
              <a:rPr lang="ar-SA" altLang="fa-IR" dirty="0"/>
              <a:t>فیستول شریانی وریدی  </a:t>
            </a:r>
            <a:r>
              <a:rPr lang="fa-IR" altLang="fa-IR" dirty="0"/>
              <a:t> با آب و صابون آنتی باکتریال یا اسکراب  ( کلروهگزیدین 2%)</a:t>
            </a:r>
            <a:endParaRPr lang="en-US" altLang="fa-IR" dirty="0"/>
          </a:p>
          <a:p>
            <a:pPr algn="r" rtl="1"/>
            <a:endParaRPr lang="fa-IR" altLang="fa-IR" dirty="0"/>
          </a:p>
          <a:p>
            <a:pPr algn="r" rtl="1"/>
            <a:r>
              <a:rPr lang="fa-IR" altLang="fa-IR" dirty="0"/>
              <a:t>پوست را با الکل 70%  یا بتادین10%  به صورت دایره ای تمیز کنید </a:t>
            </a:r>
            <a:endParaRPr lang="en-US" altLang="fa-IR" dirty="0"/>
          </a:p>
        </p:txBody>
      </p:sp>
    </p:spTree>
    <p:extLst>
      <p:ext uri="{BB962C8B-B14F-4D97-AF65-F5344CB8AC3E}">
        <p14:creationId xmlns:p14="http://schemas.microsoft.com/office/powerpoint/2010/main" val="623616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531</TotalTime>
  <Words>1234</Words>
  <Application>Microsoft Office PowerPoint</Application>
  <PresentationFormat>Custom</PresentationFormat>
  <Paragraphs>158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Office Theme</vt:lpstr>
      <vt:lpstr>دسترسی عروقی همودیالیز</vt:lpstr>
      <vt:lpstr> اشکال مختلف اکسس عروقی</vt:lpstr>
      <vt:lpstr>فیستول شریانی وریدی</vt:lpstr>
      <vt:lpstr>زمان استفاده از فیستول شریانی وریدی</vt:lpstr>
      <vt:lpstr>گرافت شریانی وریدی</vt:lpstr>
      <vt:lpstr>زمان استفاده از گرافت شریانی وریدی</vt:lpstr>
      <vt:lpstr>کاتتر شالدون   و  پرم کت </vt:lpstr>
      <vt:lpstr>زمان استفاده از شالدون  و پرم کت</vt:lpstr>
      <vt:lpstr> روش آماده سازی پوست در اکسس دایم شریانی وریدی </vt:lpstr>
      <vt:lpstr> </vt:lpstr>
      <vt:lpstr>توجه :</vt:lpstr>
      <vt:lpstr>تکنیک وارد کردن سوزن در فیستول شریانی وریدی   و گرافت </vt:lpstr>
      <vt:lpstr>توضیح :</vt:lpstr>
      <vt:lpstr>ورود سوزن به رگ</vt:lpstr>
      <vt:lpstr>بعد از ورود سوزن به رگ روش اول</vt:lpstr>
      <vt:lpstr>بعد از ورود سوزن به رگ روش دوم</vt:lpstr>
      <vt:lpstr>بعد از ورود سوزن به رگ روش سوم</vt:lpstr>
      <vt:lpstr>توضیح :</vt:lpstr>
      <vt:lpstr> </vt:lpstr>
      <vt:lpstr> </vt:lpstr>
      <vt:lpstr>عفونت اکسس</vt:lpstr>
      <vt:lpstr>عوامل موثر در عفونت اکسس</vt:lpstr>
      <vt:lpstr> </vt:lpstr>
      <vt:lpstr>پرسنل دیالیز باید مقررات مربوطه شامل : </vt:lpstr>
      <vt:lpstr>نگهداری و استفاده از کاتتر موقت وریدی به منظور راه دستیابی به جریان خون </vt:lpstr>
      <vt:lpstr>بازدید از محل اکسس</vt:lpstr>
      <vt:lpstr> </vt:lpstr>
      <vt:lpstr>توصیه های لازم هنگام استفاده از اکسس </vt:lpstr>
      <vt:lpstr>پیشگیری از آلودگی</vt:lpstr>
      <vt:lpstr>پیشگیری از آلودگی</vt:lpstr>
      <vt:lpstr>پیشگیری از آلودگی</vt:lpstr>
      <vt:lpstr>پیشگیری از آلودگی</vt:lpstr>
      <vt:lpstr>عفونت کاتتر مرکزی</vt:lpstr>
      <vt:lpstr>عفونت تونل کاتتر مرکزی</vt:lpstr>
      <vt:lpstr>عفونت لومن  کاتتر مرکزی</vt:lpstr>
      <vt:lpstr>فلو چارت درمان عفونت کاتتر دایم</vt:lpstr>
      <vt:lpstr>فلو چارت درمان عفونت عارضه دار کاتتر دایم</vt:lpstr>
      <vt:lpstr>فلو چارت درمان عفونت بدون عارضه کاتتر دایم </vt:lpstr>
      <vt:lpstr>شاد و موفق باشید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amir</dc:creator>
  <cp:lastModifiedBy>Windows User</cp:lastModifiedBy>
  <cp:revision>19</cp:revision>
  <dcterms:created xsi:type="dcterms:W3CDTF">2022-06-15T18:29:14Z</dcterms:created>
  <dcterms:modified xsi:type="dcterms:W3CDTF">2022-06-18T05:39:30Z</dcterms:modified>
</cp:coreProperties>
</file>