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0" r:id="rId1"/>
    <p:sldMasterId id="2147483844" r:id="rId2"/>
    <p:sldMasterId id="2147483856" r:id="rId3"/>
  </p:sldMasterIdLst>
  <p:notesMasterIdLst>
    <p:notesMasterId r:id="rId31"/>
  </p:notesMasterIdLst>
  <p:sldIdLst>
    <p:sldId id="766" r:id="rId4"/>
    <p:sldId id="754" r:id="rId5"/>
    <p:sldId id="258" r:id="rId6"/>
    <p:sldId id="437" r:id="rId7"/>
    <p:sldId id="743" r:id="rId8"/>
    <p:sldId id="764" r:id="rId9"/>
    <p:sldId id="763" r:id="rId10"/>
    <p:sldId id="748" r:id="rId11"/>
    <p:sldId id="765" r:id="rId12"/>
    <p:sldId id="757" r:id="rId13"/>
    <p:sldId id="758" r:id="rId14"/>
    <p:sldId id="756" r:id="rId15"/>
    <p:sldId id="759" r:id="rId16"/>
    <p:sldId id="760" r:id="rId17"/>
    <p:sldId id="761" r:id="rId18"/>
    <p:sldId id="762" r:id="rId19"/>
    <p:sldId id="751" r:id="rId20"/>
    <p:sldId id="752" r:id="rId21"/>
    <p:sldId id="263" r:id="rId22"/>
    <p:sldId id="264" r:id="rId23"/>
    <p:sldId id="262" r:id="rId24"/>
    <p:sldId id="753" r:id="rId25"/>
    <p:sldId id="259" r:id="rId26"/>
    <p:sldId id="260" r:id="rId27"/>
    <p:sldId id="755" r:id="rId28"/>
    <p:sldId id="750" r:id="rId29"/>
    <p:sldId id="286"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474"/>
    <a:srgbClr val="FEDAFA"/>
    <a:srgbClr val="9900CC"/>
    <a:srgbClr val="E581DE"/>
    <a:srgbClr val="CC0099"/>
    <a:srgbClr val="E1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تعداد ثبتیات </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Sheet1!$A$2:$A$32</c:f>
              <c:strCache>
                <c:ptCount val="31"/>
                <c:pt idx="0">
                  <c:v>امیرالمومنین شهرضا</c:v>
                </c:pt>
                <c:pt idx="1">
                  <c:v>شهید رجایی داران</c:v>
                </c:pt>
                <c:pt idx="2">
                  <c:v>شهدای لنجان</c:v>
                </c:pt>
                <c:pt idx="3">
                  <c:v>منتظری نجف آباد</c:v>
                </c:pt>
                <c:pt idx="4">
                  <c:v>رسول اکرم فریدونشهر </c:v>
                </c:pt>
                <c:pt idx="5">
                  <c:v>امام خمینی فلاورجان </c:v>
                </c:pt>
                <c:pt idx="6">
                  <c:v>فاطمه الزهرا نجف آباد</c:v>
                </c:pt>
                <c:pt idx="7">
                  <c:v>فاطمیه بادرود</c:v>
                </c:pt>
                <c:pt idx="8">
                  <c:v>زهرای مرضیه</c:v>
                </c:pt>
                <c:pt idx="9">
                  <c:v>منظریه خمینی شهر </c:v>
                </c:pt>
                <c:pt idx="10">
                  <c:v>مطهری فولادشهر</c:v>
                </c:pt>
                <c:pt idx="11">
                  <c:v>بوعلی چادگان </c:v>
                </c:pt>
                <c:pt idx="12">
                  <c:v>بهنیا تیران</c:v>
                </c:pt>
                <c:pt idx="13">
                  <c:v>رسول اکرم مبارکه</c:v>
                </c:pt>
                <c:pt idx="14">
                  <c:v>حشمتیه نایین</c:v>
                </c:pt>
                <c:pt idx="15">
                  <c:v>خاتم الانبیا نطنز</c:v>
                </c:pt>
                <c:pt idx="16">
                  <c:v>اشرفی خمینی شهر </c:v>
                </c:pt>
                <c:pt idx="17">
                  <c:v>شفا کلیشاد فلاورجان</c:v>
                </c:pt>
                <c:pt idx="18">
                  <c:v>امام حسین گلپایگان</c:v>
                </c:pt>
                <c:pt idx="19">
                  <c:v>شهید بهشتی اردستان</c:v>
                </c:pt>
                <c:pt idx="20">
                  <c:v>دکتر غرضی</c:v>
                </c:pt>
                <c:pt idx="21">
                  <c:v>الزهرا</c:v>
                </c:pt>
                <c:pt idx="22">
                  <c:v>شریعتی</c:v>
                </c:pt>
                <c:pt idx="23">
                  <c:v>سیدالشهدا سمیرم</c:v>
                </c:pt>
                <c:pt idx="24">
                  <c:v>گلدیس شاهین شهر </c:v>
                </c:pt>
                <c:pt idx="25">
                  <c:v>فارابی</c:v>
                </c:pt>
                <c:pt idx="26">
                  <c:v>شهدای دهاقان</c:v>
                </c:pt>
                <c:pt idx="27">
                  <c:v>زهرا زینبیه</c:v>
                </c:pt>
                <c:pt idx="28">
                  <c:v>آفتاب هشتم خور</c:v>
                </c:pt>
                <c:pt idx="29">
                  <c:v>عسگریه</c:v>
                </c:pt>
                <c:pt idx="30">
                  <c:v>عیسی بن مریم </c:v>
                </c:pt>
              </c:strCache>
            </c:strRef>
          </c:cat>
          <c:val>
            <c:numRef>
              <c:f>Sheet1!$B$2:$B$32</c:f>
              <c:numCache>
                <c:formatCode>General</c:formatCode>
                <c:ptCount val="31"/>
                <c:pt idx="0">
                  <c:v>313</c:v>
                </c:pt>
                <c:pt idx="1">
                  <c:v>187</c:v>
                </c:pt>
                <c:pt idx="2">
                  <c:v>172</c:v>
                </c:pt>
                <c:pt idx="3">
                  <c:v>139</c:v>
                </c:pt>
                <c:pt idx="4">
                  <c:v>117</c:v>
                </c:pt>
                <c:pt idx="5">
                  <c:v>98</c:v>
                </c:pt>
                <c:pt idx="6">
                  <c:v>98</c:v>
                </c:pt>
                <c:pt idx="7">
                  <c:v>94</c:v>
                </c:pt>
                <c:pt idx="8">
                  <c:v>92</c:v>
                </c:pt>
                <c:pt idx="9">
                  <c:v>54</c:v>
                </c:pt>
                <c:pt idx="10">
                  <c:v>51</c:v>
                </c:pt>
                <c:pt idx="11">
                  <c:v>45</c:v>
                </c:pt>
                <c:pt idx="12">
                  <c:v>42</c:v>
                </c:pt>
                <c:pt idx="13">
                  <c:v>30</c:v>
                </c:pt>
                <c:pt idx="14">
                  <c:v>27</c:v>
                </c:pt>
                <c:pt idx="15">
                  <c:v>24</c:v>
                </c:pt>
                <c:pt idx="16">
                  <c:v>22</c:v>
                </c:pt>
                <c:pt idx="17">
                  <c:v>19</c:v>
                </c:pt>
                <c:pt idx="18">
                  <c:v>18</c:v>
                </c:pt>
                <c:pt idx="19">
                  <c:v>14</c:v>
                </c:pt>
                <c:pt idx="20">
                  <c:v>13</c:v>
                </c:pt>
                <c:pt idx="21">
                  <c:v>12</c:v>
                </c:pt>
                <c:pt idx="22">
                  <c:v>11</c:v>
                </c:pt>
                <c:pt idx="23">
                  <c:v>8</c:v>
                </c:pt>
                <c:pt idx="24">
                  <c:v>6</c:v>
                </c:pt>
                <c:pt idx="25">
                  <c:v>5</c:v>
                </c:pt>
                <c:pt idx="26">
                  <c:v>4</c:v>
                </c:pt>
                <c:pt idx="27">
                  <c:v>3</c:v>
                </c:pt>
                <c:pt idx="28">
                  <c:v>1</c:v>
                </c:pt>
                <c:pt idx="29">
                  <c:v>1</c:v>
                </c:pt>
                <c:pt idx="30">
                  <c:v>1</c:v>
                </c:pt>
              </c:numCache>
            </c:numRef>
          </c:val>
          <c:extLst>
            <c:ext xmlns:c16="http://schemas.microsoft.com/office/drawing/2014/chart" uri="{C3380CC4-5D6E-409C-BE32-E72D297353CC}">
              <c16:uniqueId val="{00000000-1691-4558-B3B1-A69E40316C66}"/>
            </c:ext>
          </c:extLst>
        </c:ser>
        <c:dLbls>
          <c:showLegendKey val="0"/>
          <c:showVal val="0"/>
          <c:showCatName val="0"/>
          <c:showSerName val="0"/>
          <c:showPercent val="0"/>
          <c:showBubbleSize val="0"/>
        </c:dLbls>
        <c:gapWidth val="219"/>
        <c:overlap val="-27"/>
        <c:axId val="926154336"/>
        <c:axId val="926147680"/>
      </c:barChart>
      <c:catAx>
        <c:axId val="926154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7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crossAx val="926147680"/>
        <c:crosses val="autoZero"/>
        <c:auto val="1"/>
        <c:lblAlgn val="ctr"/>
        <c:lblOffset val="100"/>
        <c:noMultiLvlLbl val="0"/>
      </c:catAx>
      <c:valAx>
        <c:axId val="926147680"/>
        <c:scaling>
          <c:orientation val="minMax"/>
        </c:scaling>
        <c:delete val="1"/>
        <c:axPos val="l"/>
        <c:numFmt formatCode="General" sourceLinked="1"/>
        <c:majorTickMark val="none"/>
        <c:minorTickMark val="none"/>
        <c:tickLblPos val="nextTo"/>
        <c:crossAx val="926154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4654977668185762E-2"/>
          <c:y val="1.598984644667301E-2"/>
          <c:w val="0.94786794083973924"/>
          <c:h val="0.8013930245618861"/>
        </c:manualLayout>
      </c:layout>
      <c:barChart>
        <c:barDir val="col"/>
        <c:grouping val="clustered"/>
        <c:varyColors val="0"/>
        <c:ser>
          <c:idx val="0"/>
          <c:order val="0"/>
          <c:tx>
            <c:strRef>
              <c:f>Sheet1!$B$1</c:f>
              <c:strCache>
                <c:ptCount val="1"/>
                <c:pt idx="0">
                  <c:v>درصد پیگیری موارد با خطر شدید </c:v>
                </c:pt>
              </c:strCache>
            </c:strRef>
          </c:tx>
          <c:spPr>
            <a:solidFill>
              <a:srgbClr val="C96731"/>
            </a:solidFill>
            <a:ln>
              <a:noFill/>
            </a:ln>
            <a:effectLst/>
          </c:spPr>
          <c:invertIfNegative val="0"/>
          <c:dPt>
            <c:idx val="14"/>
            <c:invertIfNegative val="0"/>
            <c:bubble3D val="0"/>
            <c:spPr>
              <a:solidFill>
                <a:srgbClr val="C96731"/>
              </a:solidFill>
              <a:ln>
                <a:noFill/>
              </a:ln>
              <a:effectLst/>
            </c:spPr>
            <c:extLst>
              <c:ext xmlns:c16="http://schemas.microsoft.com/office/drawing/2014/chart" uri="{C3380CC4-5D6E-409C-BE32-E72D297353CC}">
                <c16:uniqueId val="{00000001-7A0F-43B0-8DF5-6A165990D005}"/>
              </c:ext>
            </c:extLst>
          </c:dPt>
          <c:dLbls>
            <c:dLbl>
              <c:idx val="1"/>
              <c:layout>
                <c:manualLayout>
                  <c:x val="-1.0129787907565685E-2"/>
                  <c:y val="2.715546503733888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A0F-43B0-8DF5-6A165990D005}"/>
                </c:ext>
              </c:extLst>
            </c:dLbl>
            <c:dLbl>
              <c:idx val="5"/>
              <c:layout>
                <c:manualLayout>
                  <c:x val="-1.139601139601139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A0F-43B0-8DF5-6A165990D005}"/>
                </c:ext>
              </c:extLst>
            </c:dLbl>
            <c:dLbl>
              <c:idx val="8"/>
              <c:layout>
                <c:manualLayout>
                  <c:x val="2.0391318588845781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A0F-43B0-8DF5-6A165990D005}"/>
                </c:ext>
              </c:extLst>
            </c:dLbl>
            <c:spPr>
              <a:noFill/>
              <a:ln>
                <a:noFill/>
              </a:ln>
              <a:effectLst/>
            </c:spPr>
            <c:txPr>
              <a:bodyPr rot="5400000" spcFirstLastPara="1" vertOverflow="ellipsis"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Sheet1!$A$2:$A$23</c:f>
              <c:strCache>
                <c:ptCount val="21"/>
                <c:pt idx="0">
                  <c:v>تیران</c:v>
                </c:pt>
                <c:pt idx="1">
                  <c:v>سمیرم</c:v>
                </c:pt>
                <c:pt idx="2">
                  <c:v>نطنز</c:v>
                </c:pt>
                <c:pt idx="3">
                  <c:v>اصفهان 1</c:v>
                </c:pt>
                <c:pt idx="4">
                  <c:v>فریدونشهر</c:v>
                </c:pt>
                <c:pt idx="5">
                  <c:v>دهاقان</c:v>
                </c:pt>
                <c:pt idx="6">
                  <c:v>اصفهان 2</c:v>
                </c:pt>
                <c:pt idx="7">
                  <c:v>شهرضا </c:v>
                </c:pt>
                <c:pt idx="8">
                  <c:v>نایین</c:v>
                </c:pt>
                <c:pt idx="9">
                  <c:v>چادگان</c:v>
                </c:pt>
                <c:pt idx="10">
                  <c:v>خمینی شهر </c:v>
                </c:pt>
                <c:pt idx="11">
                  <c:v>نجف آباد</c:v>
                </c:pt>
                <c:pt idx="12">
                  <c:v>فلاورجان</c:v>
                </c:pt>
                <c:pt idx="13">
                  <c:v>گلپایگان</c:v>
                </c:pt>
                <c:pt idx="14">
                  <c:v>کل </c:v>
                </c:pt>
                <c:pt idx="15">
                  <c:v>مبارکه</c:v>
                </c:pt>
                <c:pt idx="16">
                  <c:v>شاهین شهر </c:v>
                </c:pt>
                <c:pt idx="17">
                  <c:v>اردستان</c:v>
                </c:pt>
                <c:pt idx="18">
                  <c:v>لنجان</c:v>
                </c:pt>
                <c:pt idx="19">
                  <c:v>فریدن</c:v>
                </c:pt>
                <c:pt idx="20">
                  <c:v>خورو بیابانک</c:v>
                </c:pt>
              </c:strCache>
            </c:strRef>
          </c:cat>
          <c:val>
            <c:numRef>
              <c:f>Sheet1!$B$2:$B$23</c:f>
              <c:numCache>
                <c:formatCode>General</c:formatCode>
                <c:ptCount val="22"/>
                <c:pt idx="0">
                  <c:v>100</c:v>
                </c:pt>
                <c:pt idx="1">
                  <c:v>100</c:v>
                </c:pt>
                <c:pt idx="2">
                  <c:v>100</c:v>
                </c:pt>
                <c:pt idx="3">
                  <c:v>100</c:v>
                </c:pt>
                <c:pt idx="4">
                  <c:v>100</c:v>
                </c:pt>
                <c:pt idx="5">
                  <c:v>100</c:v>
                </c:pt>
                <c:pt idx="6">
                  <c:v>100</c:v>
                </c:pt>
                <c:pt idx="7">
                  <c:v>100</c:v>
                </c:pt>
                <c:pt idx="8">
                  <c:v>100</c:v>
                </c:pt>
                <c:pt idx="9">
                  <c:v>93.75</c:v>
                </c:pt>
                <c:pt idx="10">
                  <c:v>92</c:v>
                </c:pt>
                <c:pt idx="11">
                  <c:v>83.33</c:v>
                </c:pt>
                <c:pt idx="12">
                  <c:v>80</c:v>
                </c:pt>
                <c:pt idx="13">
                  <c:v>77.77</c:v>
                </c:pt>
                <c:pt idx="14">
                  <c:v>76.63</c:v>
                </c:pt>
                <c:pt idx="15">
                  <c:v>76</c:v>
                </c:pt>
                <c:pt idx="16">
                  <c:v>75</c:v>
                </c:pt>
                <c:pt idx="17">
                  <c:v>75</c:v>
                </c:pt>
                <c:pt idx="18">
                  <c:v>56.89</c:v>
                </c:pt>
                <c:pt idx="19">
                  <c:v>37.5</c:v>
                </c:pt>
                <c:pt idx="20">
                  <c:v>0</c:v>
                </c:pt>
              </c:numCache>
            </c:numRef>
          </c:val>
          <c:extLst>
            <c:ext xmlns:c16="http://schemas.microsoft.com/office/drawing/2014/chart" uri="{C3380CC4-5D6E-409C-BE32-E72D297353CC}">
              <c16:uniqueId val="{00000005-7A0F-43B0-8DF5-6A165990D005}"/>
            </c:ext>
          </c:extLst>
        </c:ser>
        <c:ser>
          <c:idx val="1"/>
          <c:order val="1"/>
          <c:tx>
            <c:strRef>
              <c:f>Sheet1!$C$1</c:f>
              <c:strCache>
                <c:ptCount val="1"/>
                <c:pt idx="0">
                  <c:v>درصد کل پیگیری های انجام شده </c:v>
                </c:pt>
              </c:strCache>
            </c:strRef>
          </c:tx>
          <c:spPr>
            <a:solidFill>
              <a:srgbClr val="92D050"/>
            </a:solidFill>
            <a:ln>
              <a:noFill/>
            </a:ln>
            <a:effectLst>
              <a:glow rad="50800">
                <a:schemeClr val="bg1"/>
              </a:glow>
              <a:outerShdw blurRad="63500" dist="25400" dir="5400000" algn="ctr" rotWithShape="0">
                <a:srgbClr val="000000">
                  <a:alpha val="99000"/>
                </a:srgbClr>
              </a:outerShdw>
            </a:effectLst>
            <a:scene3d>
              <a:camera prst="orthographicFront"/>
              <a:lightRig rig="chilly" dir="t"/>
            </a:scene3d>
            <a:sp3d>
              <a:bevelB w="152400" h="50800" prst="softRound"/>
            </a:sp3d>
          </c:spPr>
          <c:invertIfNegative val="1"/>
          <c:dPt>
            <c:idx val="14"/>
            <c:invertIfNegative val="1"/>
            <c:bubble3D val="0"/>
            <c:spPr>
              <a:solidFill>
                <a:srgbClr val="92D050"/>
              </a:solidFill>
              <a:ln>
                <a:noFill/>
              </a:ln>
              <a:effectLst>
                <a:glow rad="50800">
                  <a:schemeClr val="bg1"/>
                </a:glow>
                <a:outerShdw blurRad="63500" dist="25400" dir="5400000" algn="ctr" rotWithShape="0">
                  <a:srgbClr val="000000">
                    <a:alpha val="99000"/>
                  </a:srgbClr>
                </a:outerShdw>
              </a:effectLst>
              <a:scene3d>
                <a:camera prst="orthographicFront"/>
                <a:lightRig rig="chilly" dir="t"/>
              </a:scene3d>
              <a:sp3d>
                <a:bevelB w="152400" h="50800" prst="softRound"/>
              </a:sp3d>
            </c:spPr>
            <c:extLst>
              <c:ext xmlns:c16="http://schemas.microsoft.com/office/drawing/2014/chart" uri="{C3380CC4-5D6E-409C-BE32-E72D297353CC}">
                <c16:uniqueId val="{00000007-7A0F-43B0-8DF5-6A165990D005}"/>
              </c:ext>
            </c:extLst>
          </c:dPt>
          <c:dLbls>
            <c:dLbl>
              <c:idx val="5"/>
              <c:layout>
                <c:manualLayout>
                  <c:x val="6.3311174422284603E-3"/>
                  <c:y val="2.715546503733876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A0F-43B0-8DF5-6A165990D005}"/>
                </c:ext>
              </c:extLst>
            </c:dLbl>
            <c:dLbl>
              <c:idx val="8"/>
              <c:layout>
                <c:manualLayout>
                  <c:x val="3.4615965902913136E-3"/>
                  <c:y val="1.79653892501004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A0F-43B0-8DF5-6A165990D005}"/>
                </c:ext>
              </c:extLst>
            </c:dLbl>
            <c:dLbl>
              <c:idx val="13"/>
              <c:layout>
                <c:manualLayout>
                  <c:x val="5.0648939537827967E-3"/>
                  <c:y val="2.44399185336048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A0F-43B0-8DF5-6A165990D005}"/>
                </c:ext>
              </c:extLst>
            </c:dLbl>
            <c:spPr>
              <a:noFill/>
              <a:ln>
                <a:noFill/>
              </a:ln>
              <a:effectLst/>
            </c:spPr>
            <c:txPr>
              <a:bodyPr rot="5400000" spcFirstLastPara="1" vertOverflow="ellipsis"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Sheet1!$A$2:$A$23</c:f>
              <c:strCache>
                <c:ptCount val="21"/>
                <c:pt idx="0">
                  <c:v>تیران</c:v>
                </c:pt>
                <c:pt idx="1">
                  <c:v>سمیرم</c:v>
                </c:pt>
                <c:pt idx="2">
                  <c:v>نطنز</c:v>
                </c:pt>
                <c:pt idx="3">
                  <c:v>اصفهان 1</c:v>
                </c:pt>
                <c:pt idx="4">
                  <c:v>فریدونشهر</c:v>
                </c:pt>
                <c:pt idx="5">
                  <c:v>دهاقان</c:v>
                </c:pt>
                <c:pt idx="6">
                  <c:v>اصفهان 2</c:v>
                </c:pt>
                <c:pt idx="7">
                  <c:v>شهرضا </c:v>
                </c:pt>
                <c:pt idx="8">
                  <c:v>نایین</c:v>
                </c:pt>
                <c:pt idx="9">
                  <c:v>چادگان</c:v>
                </c:pt>
                <c:pt idx="10">
                  <c:v>خمینی شهر </c:v>
                </c:pt>
                <c:pt idx="11">
                  <c:v>نجف آباد</c:v>
                </c:pt>
                <c:pt idx="12">
                  <c:v>فلاورجان</c:v>
                </c:pt>
                <c:pt idx="13">
                  <c:v>گلپایگان</c:v>
                </c:pt>
                <c:pt idx="14">
                  <c:v>کل </c:v>
                </c:pt>
                <c:pt idx="15">
                  <c:v>مبارکه</c:v>
                </c:pt>
                <c:pt idx="16">
                  <c:v>شاهین شهر </c:v>
                </c:pt>
                <c:pt idx="17">
                  <c:v>اردستان</c:v>
                </c:pt>
                <c:pt idx="18">
                  <c:v>لنجان</c:v>
                </c:pt>
                <c:pt idx="19">
                  <c:v>فریدن</c:v>
                </c:pt>
                <c:pt idx="20">
                  <c:v>خورو بیابانک</c:v>
                </c:pt>
              </c:strCache>
            </c:strRef>
          </c:cat>
          <c:val>
            <c:numRef>
              <c:f>Sheet1!$C$2:$C$23</c:f>
              <c:numCache>
                <c:formatCode>General</c:formatCode>
                <c:ptCount val="22"/>
                <c:pt idx="0">
                  <c:v>33.33</c:v>
                </c:pt>
                <c:pt idx="1">
                  <c:v>100</c:v>
                </c:pt>
                <c:pt idx="2">
                  <c:v>15.25</c:v>
                </c:pt>
                <c:pt idx="3">
                  <c:v>53.5</c:v>
                </c:pt>
                <c:pt idx="4">
                  <c:v>17.09</c:v>
                </c:pt>
                <c:pt idx="5">
                  <c:v>100</c:v>
                </c:pt>
                <c:pt idx="6">
                  <c:v>100</c:v>
                </c:pt>
                <c:pt idx="7">
                  <c:v>33.86</c:v>
                </c:pt>
                <c:pt idx="8">
                  <c:v>81.48</c:v>
                </c:pt>
                <c:pt idx="9">
                  <c:v>73.33</c:v>
                </c:pt>
                <c:pt idx="10">
                  <c:v>63.15</c:v>
                </c:pt>
                <c:pt idx="11">
                  <c:v>62.02</c:v>
                </c:pt>
                <c:pt idx="12">
                  <c:v>13.67</c:v>
                </c:pt>
                <c:pt idx="13">
                  <c:v>77.77</c:v>
                </c:pt>
                <c:pt idx="14">
                  <c:v>39.68</c:v>
                </c:pt>
                <c:pt idx="15">
                  <c:v>66.66</c:v>
                </c:pt>
                <c:pt idx="16">
                  <c:v>83.33</c:v>
                </c:pt>
                <c:pt idx="17">
                  <c:v>78.569999999999993</c:v>
                </c:pt>
                <c:pt idx="18">
                  <c:v>44.39</c:v>
                </c:pt>
                <c:pt idx="19">
                  <c:v>5.88</c:v>
                </c:pt>
                <c:pt idx="20">
                  <c:v>0</c:v>
                </c:pt>
              </c:numCache>
            </c:numRef>
          </c:val>
          <c:extLst>
            <c:ext xmlns:c14="http://schemas.microsoft.com/office/drawing/2007/8/2/chart" uri="{6F2FDCE9-48DA-4B69-8628-5D25D57E5C99}">
              <c14:invertSolidFillFmt>
                <c14:spPr xmlns:c14="http://schemas.microsoft.com/office/drawing/2007/8/2/chart">
                  <a:solidFill>
                    <a:srgbClr val="FFFFFF"/>
                  </a:solidFill>
                  <a:ln>
                    <a:noFill/>
                  </a:ln>
                  <a:effectLst>
                    <a:glow rad="50800">
                      <a:schemeClr val="bg1"/>
                    </a:glow>
                    <a:outerShdw blurRad="63500" dist="25400" dir="5400000" algn="ctr" rotWithShape="0">
                      <a:srgbClr val="000000">
                        <a:alpha val="99000"/>
                      </a:srgbClr>
                    </a:outerShdw>
                  </a:effectLst>
                  <a:scene3d>
                    <a:camera prst="orthographicFront"/>
                    <a:lightRig rig="chilly" dir="t"/>
                  </a:scene3d>
                  <a:sp3d>
                    <a:bevelB w="152400" h="50800" prst="softRound"/>
                  </a:sp3d>
                </c14:spPr>
              </c14:invertSolidFillFmt>
            </c:ext>
            <c:ext xmlns:c16="http://schemas.microsoft.com/office/drawing/2014/chart" uri="{C3380CC4-5D6E-409C-BE32-E72D297353CC}">
              <c16:uniqueId val="{0000000B-7A0F-43B0-8DF5-6A165990D005}"/>
            </c:ext>
          </c:extLst>
        </c:ser>
        <c:dLbls>
          <c:showLegendKey val="0"/>
          <c:showVal val="0"/>
          <c:showCatName val="0"/>
          <c:showSerName val="0"/>
          <c:showPercent val="0"/>
          <c:showBubbleSize val="0"/>
        </c:dLbls>
        <c:gapWidth val="189"/>
        <c:overlap val="-57"/>
        <c:axId val="1020771696"/>
        <c:axId val="1020766288"/>
      </c:barChart>
      <c:catAx>
        <c:axId val="1020771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1020766288"/>
        <c:crosses val="autoZero"/>
        <c:auto val="1"/>
        <c:lblAlgn val="ctr"/>
        <c:lblOffset val="100"/>
        <c:noMultiLvlLbl val="0"/>
      </c:catAx>
      <c:valAx>
        <c:axId val="1020766288"/>
        <c:scaling>
          <c:orientation val="minMax"/>
        </c:scaling>
        <c:delete val="1"/>
        <c:axPos val="l"/>
        <c:numFmt formatCode="General" sourceLinked="1"/>
        <c:majorTickMark val="none"/>
        <c:minorTickMark val="none"/>
        <c:tickLblPos val="nextTo"/>
        <c:crossAx val="10207716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6446340-0A3D-46D9-BB09-B112AEDA6CBD}" type="datetimeFigureOut">
              <a:rPr lang="fa-IR" smtClean="0"/>
              <a:t>06/07/1446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C2AD225-EAFA-46C2-B9D0-53C1B25AF541}" type="slidenum">
              <a:rPr lang="fa-IR" smtClean="0"/>
              <a:t>‹#›</a:t>
            </a:fld>
            <a:endParaRPr lang="fa-IR"/>
          </a:p>
        </p:txBody>
      </p:sp>
    </p:spTree>
    <p:extLst>
      <p:ext uri="{BB962C8B-B14F-4D97-AF65-F5344CB8AC3E}">
        <p14:creationId xmlns:p14="http://schemas.microsoft.com/office/powerpoint/2010/main" val="47384587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000" dirty="0"/>
              <a:t>سامانه با سه رنگ قرمز، زرد و سبز درصد خطر کودکان را نشان می دهد. فعلا اولویت پیگیری با گروه قرمز می باشد. (پرخطر، خطر متوسط، کم خطر)</a:t>
            </a:r>
          </a:p>
          <a:p>
            <a:r>
              <a:rPr lang="fa-IR" sz="1000" dirty="0"/>
              <a:t>در بخش بهداشت کارشناسان سلامت کودکان، گاها موارد کم خطر و خطر متوسط را هم پیگیری کرده اند.  درصد </a:t>
            </a:r>
            <a:endParaRPr lang="en-US" sz="1000" dirty="0"/>
          </a:p>
        </p:txBody>
      </p:sp>
      <p:sp>
        <p:nvSpPr>
          <p:cNvPr id="4" name="Slide Number Placeholder 3"/>
          <p:cNvSpPr>
            <a:spLocks noGrp="1"/>
          </p:cNvSpPr>
          <p:nvPr>
            <p:ph type="sldNum" sz="quarter" idx="5"/>
          </p:nvPr>
        </p:nvSpPr>
        <p:spPr/>
        <p:txBody>
          <a:bodyPr/>
          <a:lstStyle/>
          <a:p>
            <a:fld id="{0C2AD225-EAFA-46C2-B9D0-53C1B25AF541}" type="slidenum">
              <a:rPr lang="fa-IR" smtClean="0"/>
              <a:t>22</a:t>
            </a:fld>
            <a:endParaRPr lang="fa-IR"/>
          </a:p>
        </p:txBody>
      </p:sp>
    </p:spTree>
    <p:extLst>
      <p:ext uri="{BB962C8B-B14F-4D97-AF65-F5344CB8AC3E}">
        <p14:creationId xmlns:p14="http://schemas.microsoft.com/office/powerpoint/2010/main" val="366723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2AD225-EAFA-46C2-B9D0-53C1B25AF541}" type="slidenum">
              <a:rPr lang="fa-IR" smtClean="0"/>
              <a:t>26</a:t>
            </a:fld>
            <a:endParaRPr lang="fa-IR"/>
          </a:p>
        </p:txBody>
      </p:sp>
    </p:spTree>
    <p:extLst>
      <p:ext uri="{BB962C8B-B14F-4D97-AF65-F5344CB8AC3E}">
        <p14:creationId xmlns:p14="http://schemas.microsoft.com/office/powerpoint/2010/main" val="398616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250C6C4E-7BAC-4A0E-94C8-C50C69666339}" type="datetimeFigureOut">
              <a:rPr lang="fa-IR" smtClean="0"/>
              <a:t>06/07/1446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2461517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250C6C4E-7BAC-4A0E-94C8-C50C69666339}" type="datetimeFigureOut">
              <a:rPr lang="fa-IR" smtClean="0"/>
              <a:t>06/07/1446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4239873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250C6C4E-7BAC-4A0E-94C8-C50C69666339}" type="datetimeFigureOut">
              <a:rPr lang="fa-IR" smtClean="0"/>
              <a:t>06/07/1446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1597340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D8DA7-76B6-C67D-3A1D-860D7BC3D2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CB1619-7C69-F540-507D-4934028DC1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1D3D7F-6C50-F7A2-C50A-5767FD506F1B}"/>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5" name="Footer Placeholder 4">
            <a:extLst>
              <a:ext uri="{FF2B5EF4-FFF2-40B4-BE49-F238E27FC236}">
                <a16:creationId xmlns:a16="http://schemas.microsoft.com/office/drawing/2014/main" id="{0B3DB400-62DD-0CC6-1919-1E2EEF2F45C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F5CDB121-5A00-37FC-9A58-8EC1C15F12E3}"/>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121259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4497C-FDE5-413E-627D-F24176AB88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AFFE71-8776-7AE1-7D4F-52E7EA41AC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28B523-38BA-6603-C9C7-2D7144F7A944}"/>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5" name="Footer Placeholder 4">
            <a:extLst>
              <a:ext uri="{FF2B5EF4-FFF2-40B4-BE49-F238E27FC236}">
                <a16:creationId xmlns:a16="http://schemas.microsoft.com/office/drawing/2014/main" id="{DD7F46F8-8F3F-E615-27D4-11E57EDB704F}"/>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FA0E1A2D-F400-290B-CFA4-80E9B3793DEC}"/>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3625978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B5FB9-DA9D-EBC2-7C12-28AC124D73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FF6A8D-972A-A06C-FBF8-D7C06BC5661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2434B3-1E93-FF95-8787-9B657D4C4618}"/>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5" name="Footer Placeholder 4">
            <a:extLst>
              <a:ext uri="{FF2B5EF4-FFF2-40B4-BE49-F238E27FC236}">
                <a16:creationId xmlns:a16="http://schemas.microsoft.com/office/drawing/2014/main" id="{3F26485E-F987-C80E-8350-5F9A8AD0D7F9}"/>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4CA12BB6-FE2F-540A-288E-810C0B1B2220}"/>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838350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753B2-319C-9C21-72A7-765FB0A829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67D300-6329-5785-C405-B2DE5A976E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C7C792-B2FC-BD8D-88DE-06A13189AD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5FE9F5-F5AE-CFBF-D544-0023773F4492}"/>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6" name="Footer Placeholder 5">
            <a:extLst>
              <a:ext uri="{FF2B5EF4-FFF2-40B4-BE49-F238E27FC236}">
                <a16:creationId xmlns:a16="http://schemas.microsoft.com/office/drawing/2014/main" id="{8C195BD4-19A6-64D9-3A09-0A624472AA03}"/>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711C340F-0B97-4F51-774B-DA353529DBE4}"/>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1285325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D9587-17B9-B13A-AD99-92C2B4CBC71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9CEDCC-C84A-12D8-6F0D-98E894D80D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539568-FD21-A60B-EF6A-50F77F4920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352B79-BF0C-7F57-A87B-E8237A5033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CF288A-6017-6265-B5C7-C8E7DC7464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C72ED5-30CD-F96A-0194-D2DA49C7B3F4}"/>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8" name="Footer Placeholder 7">
            <a:extLst>
              <a:ext uri="{FF2B5EF4-FFF2-40B4-BE49-F238E27FC236}">
                <a16:creationId xmlns:a16="http://schemas.microsoft.com/office/drawing/2014/main" id="{7590C6D0-AAF0-1665-A7DE-E10108463330}"/>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EE63C562-ADD8-4B4A-8679-28A19DBBDDEB}"/>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37640653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8FE60-777D-9176-1378-5DB29FDDAC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A6A953-9D34-DC32-9F6D-EB3249B979F0}"/>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4" name="Footer Placeholder 3">
            <a:extLst>
              <a:ext uri="{FF2B5EF4-FFF2-40B4-BE49-F238E27FC236}">
                <a16:creationId xmlns:a16="http://schemas.microsoft.com/office/drawing/2014/main" id="{41E32187-393D-16DD-1BC1-F15E9B6B3757}"/>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C2FA38CC-86A0-E2E8-4BAD-C8AAAFD72590}"/>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4043137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8C511-F6C0-4F45-B834-2192C9B49C4C}"/>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3" name="Footer Placeholder 2">
            <a:extLst>
              <a:ext uri="{FF2B5EF4-FFF2-40B4-BE49-F238E27FC236}">
                <a16:creationId xmlns:a16="http://schemas.microsoft.com/office/drawing/2014/main" id="{0C9180D7-A8B4-C04C-6413-9D2BF41AF212}"/>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61634DDF-9083-7A17-E409-D43B84F14CD6}"/>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1271922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EC1CC-AE13-8366-1E89-1E911FA44F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91CD72-AFCB-2484-59C1-EE6761E4EE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8FA87E-F3BE-C86A-EF48-E21154BAB0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262256-4132-28B5-1CB7-53C689D1B4D9}"/>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6" name="Footer Placeholder 5">
            <a:extLst>
              <a:ext uri="{FF2B5EF4-FFF2-40B4-BE49-F238E27FC236}">
                <a16:creationId xmlns:a16="http://schemas.microsoft.com/office/drawing/2014/main" id="{31B55823-DD45-D084-0692-A89269E1A82E}"/>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BCC9C2E6-9662-6D5A-3BA2-29C5E8A5931D}"/>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4219431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250C6C4E-7BAC-4A0E-94C8-C50C69666339}" type="datetimeFigureOut">
              <a:rPr lang="fa-IR" smtClean="0"/>
              <a:t>06/07/1446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32261974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71D9D-AD1C-4CC2-6B96-F0CE4D31F5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23BECC-93C6-CEE5-3B36-26228999F7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6F54CF-B1D5-4221-F8A4-80BC78C715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355DB2-EECD-9017-38A2-C9377FAB89DD}"/>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6" name="Footer Placeholder 5">
            <a:extLst>
              <a:ext uri="{FF2B5EF4-FFF2-40B4-BE49-F238E27FC236}">
                <a16:creationId xmlns:a16="http://schemas.microsoft.com/office/drawing/2014/main" id="{217250B5-9C33-8E93-4751-4E30548B581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862E4EF-237C-0DA4-F6DF-E46192540131}"/>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1528201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1F3DB-F4AE-0F0C-8E8B-C8635AE3A5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0A48FAC-C8EF-D055-AABB-10A3836936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ECF26D-67D2-68F3-A348-04BFC1E7E526}"/>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5" name="Footer Placeholder 4">
            <a:extLst>
              <a:ext uri="{FF2B5EF4-FFF2-40B4-BE49-F238E27FC236}">
                <a16:creationId xmlns:a16="http://schemas.microsoft.com/office/drawing/2014/main" id="{30AE8067-14FE-D0C3-B1FE-03D4252B12A3}"/>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E453CA5F-B20F-8737-DF3F-27C9A8B14C30}"/>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33624439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35C9C8-E9BC-D86F-3337-EB0F5D344D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5D0EFE-CDBB-17D4-937B-46B21F0A05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E6B455-A5C4-B494-30FC-93D17F7B9CD0}"/>
              </a:ext>
            </a:extLst>
          </p:cNvPr>
          <p:cNvSpPr>
            <a:spLocks noGrp="1"/>
          </p:cNvSpPr>
          <p:nvPr>
            <p:ph type="dt" sz="half" idx="10"/>
          </p:nvPr>
        </p:nvSpPr>
        <p:spPr/>
        <p:txBody>
          <a:bodyPr/>
          <a:lstStyle/>
          <a:p>
            <a:fld id="{F887A6BB-C115-4650-92CC-DBBD08CE5F30}" type="datetimeFigureOut">
              <a:rPr lang="fa-IR" smtClean="0"/>
              <a:t>06/07/1446</a:t>
            </a:fld>
            <a:endParaRPr lang="fa-IR"/>
          </a:p>
        </p:txBody>
      </p:sp>
      <p:sp>
        <p:nvSpPr>
          <p:cNvPr id="5" name="Footer Placeholder 4">
            <a:extLst>
              <a:ext uri="{FF2B5EF4-FFF2-40B4-BE49-F238E27FC236}">
                <a16:creationId xmlns:a16="http://schemas.microsoft.com/office/drawing/2014/main" id="{F8F0ECF0-A1D4-D2CA-9FCE-A74D185E252C}"/>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28029946-C081-3DD8-1FEB-767978AD352F}"/>
              </a:ext>
            </a:extLst>
          </p:cNvPr>
          <p:cNvSpPr>
            <a:spLocks noGrp="1"/>
          </p:cNvSpPr>
          <p:nvPr>
            <p:ph type="sldNum" sz="quarter" idx="12"/>
          </p:nvPr>
        </p:nvSpPr>
        <p:spPr/>
        <p:txBody>
          <a:bodyPr/>
          <a:lstStyle/>
          <a:p>
            <a:fld id="{41A4E5A2-3056-4DF2-A712-D706EB15AC34}" type="slidenum">
              <a:rPr lang="fa-IR" smtClean="0"/>
              <a:t>‹#›</a:t>
            </a:fld>
            <a:endParaRPr lang="fa-IR"/>
          </a:p>
        </p:txBody>
      </p:sp>
    </p:spTree>
    <p:extLst>
      <p:ext uri="{BB962C8B-B14F-4D97-AF65-F5344CB8AC3E}">
        <p14:creationId xmlns:p14="http://schemas.microsoft.com/office/powerpoint/2010/main" val="11476574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C7D61B5-496C-4812-90FC-7F4027BDD752}" type="datetimeFigureOut">
              <a:rPr lang="en-US" smtClean="0"/>
              <a:t>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16604807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7D61B5-496C-4812-90FC-7F4027BDD752}" type="datetimeFigureOut">
              <a:rPr lang="en-US" smtClean="0"/>
              <a:t>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2106832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7D61B5-496C-4812-90FC-7F4027BDD752}" type="datetimeFigureOut">
              <a:rPr lang="en-US" smtClean="0"/>
              <a:t>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19312052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7D61B5-496C-4812-90FC-7F4027BDD752}" type="datetimeFigureOut">
              <a:rPr lang="en-US" smtClean="0"/>
              <a:t>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24888487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7D61B5-496C-4812-90FC-7F4027BDD752}" type="datetimeFigureOut">
              <a:rPr lang="en-US" smtClean="0"/>
              <a:t>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41136618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7D61B5-496C-4812-90FC-7F4027BDD752}" type="datetimeFigureOut">
              <a:rPr lang="en-US" smtClean="0"/>
              <a:t>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40552335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D61B5-496C-4812-90FC-7F4027BDD752}" type="datetimeFigureOut">
              <a:rPr lang="en-US" smtClean="0"/>
              <a:t>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2806977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C6C4E-7BAC-4A0E-94C8-C50C69666339}" type="datetimeFigureOut">
              <a:rPr lang="fa-IR" smtClean="0"/>
              <a:t>06/07/1446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25380117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C7D61B5-496C-4812-90FC-7F4027BDD752}" type="datetimeFigureOut">
              <a:rPr lang="en-US" smtClean="0"/>
              <a:t>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27033240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C7D61B5-496C-4812-90FC-7F4027BDD752}" type="datetimeFigureOut">
              <a:rPr lang="en-US" smtClean="0"/>
              <a:t>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20345123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7D61B5-496C-4812-90FC-7F4027BDD752}" type="datetimeFigureOut">
              <a:rPr lang="en-US" smtClean="0"/>
              <a:t>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3194233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7D61B5-496C-4812-90FC-7F4027BDD752}" type="datetimeFigureOut">
              <a:rPr lang="en-US" smtClean="0"/>
              <a:t>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F1F3CF-3D4C-40BE-A83D-ADD27C7759A3}" type="slidenum">
              <a:rPr lang="en-US" smtClean="0"/>
              <a:t>‹#›</a:t>
            </a:fld>
            <a:endParaRPr lang="en-US"/>
          </a:p>
        </p:txBody>
      </p:sp>
    </p:spTree>
    <p:extLst>
      <p:ext uri="{BB962C8B-B14F-4D97-AF65-F5344CB8AC3E}">
        <p14:creationId xmlns:p14="http://schemas.microsoft.com/office/powerpoint/2010/main" val="802360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250C6C4E-7BAC-4A0E-94C8-C50C69666339}" type="datetimeFigureOut">
              <a:rPr lang="fa-IR" smtClean="0"/>
              <a:t>06/07/1446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2060019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250C6C4E-7BAC-4A0E-94C8-C50C69666339}" type="datetimeFigureOut">
              <a:rPr lang="fa-IR" smtClean="0"/>
              <a:t>06/07/1446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1478771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250C6C4E-7BAC-4A0E-94C8-C50C69666339}" type="datetimeFigureOut">
              <a:rPr lang="fa-IR" smtClean="0"/>
              <a:t>06/07/1446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810326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0C6C4E-7BAC-4A0E-94C8-C50C69666339}" type="datetimeFigureOut">
              <a:rPr lang="fa-IR" smtClean="0"/>
              <a:t>06/07/1446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2836130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50C6C4E-7BAC-4A0E-94C8-C50C69666339}" type="datetimeFigureOut">
              <a:rPr lang="fa-IR" smtClean="0"/>
              <a:t>06/07/1446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1734016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50C6C4E-7BAC-4A0E-94C8-C50C69666339}" type="datetimeFigureOut">
              <a:rPr lang="fa-IR" smtClean="0"/>
              <a:t>06/07/1446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21EFC81-1F59-4123-A5B8-9C999CDDB1DD}" type="slidenum">
              <a:rPr lang="fa-IR" smtClean="0"/>
              <a:t>‹#›</a:t>
            </a:fld>
            <a:endParaRPr lang="fa-IR"/>
          </a:p>
        </p:txBody>
      </p:sp>
    </p:spTree>
    <p:extLst>
      <p:ext uri="{BB962C8B-B14F-4D97-AF65-F5344CB8AC3E}">
        <p14:creationId xmlns:p14="http://schemas.microsoft.com/office/powerpoint/2010/main" val="1590566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0C6C4E-7BAC-4A0E-94C8-C50C69666339}" type="datetimeFigureOut">
              <a:rPr lang="fa-IR" smtClean="0"/>
              <a:t>06/07/1446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1EFC81-1F59-4123-A5B8-9C999CDDB1DD}" type="slidenum">
              <a:rPr lang="fa-IR" smtClean="0"/>
              <a:t>‹#›</a:t>
            </a:fld>
            <a:endParaRPr lang="fa-IR"/>
          </a:p>
        </p:txBody>
      </p:sp>
    </p:spTree>
    <p:extLst>
      <p:ext uri="{BB962C8B-B14F-4D97-AF65-F5344CB8AC3E}">
        <p14:creationId xmlns:p14="http://schemas.microsoft.com/office/powerpoint/2010/main" val="1802113507"/>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723C1D-8F2C-2347-2D4A-F22CCEA3A0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D7CDB7-2E1B-767F-9C14-E1017B2018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441288-CC01-5768-9546-1250CB702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0C6C4E-7BAC-4A0E-94C8-C50C69666339}" type="datetimeFigureOut">
              <a:rPr lang="fa-IR" smtClean="0"/>
              <a:t>06/07/1446</a:t>
            </a:fld>
            <a:endParaRPr lang="fa-IR"/>
          </a:p>
        </p:txBody>
      </p:sp>
      <p:sp>
        <p:nvSpPr>
          <p:cNvPr id="5" name="Footer Placeholder 4">
            <a:extLst>
              <a:ext uri="{FF2B5EF4-FFF2-40B4-BE49-F238E27FC236}">
                <a16:creationId xmlns:a16="http://schemas.microsoft.com/office/drawing/2014/main" id="{819447C4-E517-FB4B-0DCA-D526E5F1C4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3FD8FB5D-F1B8-2AC3-A5C8-EC611566ED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1EFC81-1F59-4123-A5B8-9C999CDDB1DD}" type="slidenum">
              <a:rPr lang="fa-IR" smtClean="0"/>
              <a:t>‹#›</a:t>
            </a:fld>
            <a:endParaRPr lang="fa-IR"/>
          </a:p>
        </p:txBody>
      </p:sp>
    </p:spTree>
    <p:extLst>
      <p:ext uri="{BB962C8B-B14F-4D97-AF65-F5344CB8AC3E}">
        <p14:creationId xmlns:p14="http://schemas.microsoft.com/office/powerpoint/2010/main" val="678434569"/>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7D61B5-496C-4812-90FC-7F4027BDD752}" type="datetimeFigureOut">
              <a:rPr lang="en-US" smtClean="0"/>
              <a:t>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F1F3CF-3D4C-40BE-A83D-ADD27C7759A3}" type="slidenum">
              <a:rPr lang="en-US" smtClean="0"/>
              <a:t>‹#›</a:t>
            </a:fld>
            <a:endParaRPr lang="en-US"/>
          </a:p>
        </p:txBody>
      </p:sp>
    </p:spTree>
    <p:extLst>
      <p:ext uri="{BB962C8B-B14F-4D97-AF65-F5344CB8AC3E}">
        <p14:creationId xmlns:p14="http://schemas.microsoft.com/office/powerpoint/2010/main" val="2043598783"/>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DD8BA-D74F-48D6-9003-0CBDA6B5973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D8B5DE1-1E8B-4A6E-B5DC-C0F331D714D2}"/>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466715B7-013A-45A8-8A5D-9E5942337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1607694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15AE3BE-6457-FE49-19FF-00401298FF89}"/>
              </a:ext>
            </a:extLst>
          </p:cNvPr>
          <p:cNvPicPr>
            <a:picLocks noGrp="1" noChangeAspect="1"/>
          </p:cNvPicPr>
          <p:nvPr>
            <p:ph idx="1"/>
          </p:nvPr>
        </p:nvPicPr>
        <p:blipFill>
          <a:blip r:embed="rId2"/>
          <a:stretch>
            <a:fillRect/>
          </a:stretch>
        </p:blipFill>
        <p:spPr>
          <a:xfrm>
            <a:off x="993488" y="1132375"/>
            <a:ext cx="9112413" cy="4593249"/>
          </a:xfrm>
        </p:spPr>
      </p:pic>
    </p:spTree>
    <p:extLst>
      <p:ext uri="{BB962C8B-B14F-4D97-AF65-F5344CB8AC3E}">
        <p14:creationId xmlns:p14="http://schemas.microsoft.com/office/powerpoint/2010/main" val="2731925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2DC0A8A-CE6C-C619-B81F-3E1078C87465}"/>
              </a:ext>
            </a:extLst>
          </p:cNvPr>
          <p:cNvPicPr>
            <a:picLocks noGrp="1" noChangeAspect="1"/>
          </p:cNvPicPr>
          <p:nvPr>
            <p:ph idx="1"/>
          </p:nvPr>
        </p:nvPicPr>
        <p:blipFill>
          <a:blip r:embed="rId2"/>
          <a:stretch>
            <a:fillRect/>
          </a:stretch>
        </p:blipFill>
        <p:spPr>
          <a:xfrm>
            <a:off x="425603" y="356326"/>
            <a:ext cx="11251735" cy="6194376"/>
          </a:xfrm>
        </p:spPr>
      </p:pic>
    </p:spTree>
    <p:extLst>
      <p:ext uri="{BB962C8B-B14F-4D97-AF65-F5344CB8AC3E}">
        <p14:creationId xmlns:p14="http://schemas.microsoft.com/office/powerpoint/2010/main" val="3182796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09F879-4604-A060-8BAC-256569259F2F}"/>
              </a:ext>
            </a:extLst>
          </p:cNvPr>
          <p:cNvPicPr>
            <a:picLocks noChangeAspect="1"/>
          </p:cNvPicPr>
          <p:nvPr/>
        </p:nvPicPr>
        <p:blipFill>
          <a:blip r:embed="rId2"/>
          <a:stretch>
            <a:fillRect/>
          </a:stretch>
        </p:blipFill>
        <p:spPr>
          <a:xfrm>
            <a:off x="1013071" y="115208"/>
            <a:ext cx="10165857" cy="6627583"/>
          </a:xfrm>
          <a:prstGeom prst="rect">
            <a:avLst/>
          </a:prstGeom>
        </p:spPr>
      </p:pic>
    </p:spTree>
    <p:extLst>
      <p:ext uri="{BB962C8B-B14F-4D97-AF65-F5344CB8AC3E}">
        <p14:creationId xmlns:p14="http://schemas.microsoft.com/office/powerpoint/2010/main" val="3942499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62D6F-AB04-4082-657B-BD7E54C9580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0E92B30-13F4-77A2-0AB7-351602EDC46B}"/>
              </a:ext>
            </a:extLst>
          </p:cNvPr>
          <p:cNvPicPr>
            <a:picLocks noGrp="1" noChangeAspect="1"/>
          </p:cNvPicPr>
          <p:nvPr>
            <p:ph idx="1"/>
          </p:nvPr>
        </p:nvPicPr>
        <p:blipFill>
          <a:blip r:embed="rId2"/>
          <a:stretch>
            <a:fillRect/>
          </a:stretch>
        </p:blipFill>
        <p:spPr>
          <a:xfrm>
            <a:off x="1566862" y="1877219"/>
            <a:ext cx="9058275" cy="4248150"/>
          </a:xfrm>
        </p:spPr>
      </p:pic>
    </p:spTree>
    <p:extLst>
      <p:ext uri="{BB962C8B-B14F-4D97-AF65-F5344CB8AC3E}">
        <p14:creationId xmlns:p14="http://schemas.microsoft.com/office/powerpoint/2010/main" val="2037851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C8B9-888B-7C69-1929-F9BE2ECE799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FDFEFAE-DA46-56DE-B5C8-B4CE690BF0F3}"/>
              </a:ext>
            </a:extLst>
          </p:cNvPr>
          <p:cNvPicPr>
            <a:picLocks noGrp="1" noChangeAspect="1"/>
          </p:cNvPicPr>
          <p:nvPr>
            <p:ph idx="1"/>
          </p:nvPr>
        </p:nvPicPr>
        <p:blipFill>
          <a:blip r:embed="rId2"/>
          <a:stretch>
            <a:fillRect/>
          </a:stretch>
        </p:blipFill>
        <p:spPr>
          <a:xfrm>
            <a:off x="1571625" y="1920081"/>
            <a:ext cx="9048750" cy="4162425"/>
          </a:xfrm>
        </p:spPr>
      </p:pic>
    </p:spTree>
    <p:extLst>
      <p:ext uri="{BB962C8B-B14F-4D97-AF65-F5344CB8AC3E}">
        <p14:creationId xmlns:p14="http://schemas.microsoft.com/office/powerpoint/2010/main" val="4140816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8015D-7D5E-CFD4-8E79-E43AA7150282}"/>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B5A8E1D-2BCA-0FD7-73C0-A09413864A20}"/>
              </a:ext>
            </a:extLst>
          </p:cNvPr>
          <p:cNvPicPr>
            <a:picLocks noGrp="1" noChangeAspect="1"/>
          </p:cNvPicPr>
          <p:nvPr>
            <p:ph idx="1"/>
          </p:nvPr>
        </p:nvPicPr>
        <p:blipFill>
          <a:blip r:embed="rId2"/>
          <a:stretch>
            <a:fillRect/>
          </a:stretch>
        </p:blipFill>
        <p:spPr>
          <a:xfrm>
            <a:off x="1807465" y="1825625"/>
            <a:ext cx="8577070" cy="4351338"/>
          </a:xfrm>
        </p:spPr>
      </p:pic>
    </p:spTree>
    <p:extLst>
      <p:ext uri="{BB962C8B-B14F-4D97-AF65-F5344CB8AC3E}">
        <p14:creationId xmlns:p14="http://schemas.microsoft.com/office/powerpoint/2010/main" val="3076561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B6AF4-BF09-38F6-F13F-871A2EEFB6E2}"/>
              </a:ext>
            </a:extLst>
          </p:cNvPr>
          <p:cNvSpPr>
            <a:spLocks noGrp="1"/>
          </p:cNvSpPr>
          <p:nvPr>
            <p:ph type="title"/>
          </p:nvPr>
        </p:nvSpPr>
        <p:spPr>
          <a:xfrm>
            <a:off x="718278" y="4847184"/>
            <a:ext cx="10515600" cy="1325563"/>
          </a:xfrm>
        </p:spPr>
        <p:txBody>
          <a:bodyPr>
            <a:normAutofit/>
          </a:bodyPr>
          <a:lstStyle/>
          <a:p>
            <a:pPr algn="r" rtl="1"/>
            <a:r>
              <a:rPr lang="fa-IR" sz="2000" dirty="0">
                <a:cs typeface="B Nazanin" panose="00000400000000000000" pitchFamily="2" charset="-78"/>
              </a:rPr>
              <a:t>استفاده از عبارات تعریف شده توسط معاونت بهداشت</a:t>
            </a:r>
            <a:br>
              <a:rPr lang="fa-IR" sz="2000" dirty="0">
                <a:cs typeface="B Nazanin" panose="00000400000000000000" pitchFamily="2" charset="-78"/>
              </a:rPr>
            </a:br>
            <a:r>
              <a:rPr lang="fa-IR" sz="2000" dirty="0">
                <a:cs typeface="B Nazanin" panose="00000400000000000000" pitchFamily="2" charset="-78"/>
              </a:rPr>
              <a:t>مثال: مشاوره روانشناسی، مشاوره تغذیه</a:t>
            </a:r>
            <a:endParaRPr lang="en-US" sz="2000" dirty="0">
              <a:cs typeface="B Nazanin" panose="00000400000000000000" pitchFamily="2" charset="-78"/>
            </a:endParaRPr>
          </a:p>
        </p:txBody>
      </p:sp>
      <p:pic>
        <p:nvPicPr>
          <p:cNvPr id="5" name="Content Placeholder 4">
            <a:extLst>
              <a:ext uri="{FF2B5EF4-FFF2-40B4-BE49-F238E27FC236}">
                <a16:creationId xmlns:a16="http://schemas.microsoft.com/office/drawing/2014/main" id="{723D31CA-0A46-F4FB-C14E-5E7D762648B8}"/>
              </a:ext>
            </a:extLst>
          </p:cNvPr>
          <p:cNvPicPr>
            <a:picLocks noGrp="1" noChangeAspect="1"/>
          </p:cNvPicPr>
          <p:nvPr>
            <p:ph idx="1"/>
          </p:nvPr>
        </p:nvPicPr>
        <p:blipFill>
          <a:blip r:embed="rId2"/>
          <a:stretch>
            <a:fillRect/>
          </a:stretch>
        </p:blipFill>
        <p:spPr>
          <a:xfrm>
            <a:off x="1592981" y="365125"/>
            <a:ext cx="9006037" cy="4351338"/>
          </a:xfrm>
        </p:spPr>
      </p:pic>
    </p:spTree>
    <p:extLst>
      <p:ext uri="{BB962C8B-B14F-4D97-AF65-F5344CB8AC3E}">
        <p14:creationId xmlns:p14="http://schemas.microsoft.com/office/powerpoint/2010/main" val="900561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27354-190D-42F3-866C-BB958DEBF053}"/>
              </a:ext>
            </a:extLst>
          </p:cNvPr>
          <p:cNvSpPr>
            <a:spLocks noGrp="1"/>
          </p:cNvSpPr>
          <p:nvPr>
            <p:ph type="title"/>
          </p:nvPr>
        </p:nvSpPr>
        <p:spPr>
          <a:xfrm>
            <a:off x="838200" y="0"/>
            <a:ext cx="11147473" cy="371095"/>
          </a:xfrm>
        </p:spPr>
        <p:txBody>
          <a:bodyPr>
            <a:noAutofit/>
          </a:bodyPr>
          <a:lstStyle/>
          <a:p>
            <a:pPr algn="r"/>
            <a:r>
              <a:rPr lang="fa-IR" sz="1600" b="1" dirty="0">
                <a:solidFill>
                  <a:srgbClr val="000000"/>
                </a:solidFill>
                <a:effectLst/>
                <a:latin typeface="BNazanin"/>
                <a:ea typeface="Calibri" panose="020F0502020204030204" pitchFamily="34" charset="0"/>
                <a:cs typeface="B Titr" panose="00000700000000000000" pitchFamily="2" charset="-78"/>
              </a:rPr>
              <a:t>مقایسه تعداد ثبت کودک پرخطر در شش ماهه اول1402  و شش ماهه اول  1403 به تفکیک بیمارستان</a:t>
            </a:r>
            <a:endParaRPr lang="en-US" sz="16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C4F3E85E-C098-4A6F-B6E4-F02CE67DBAED}"/>
              </a:ext>
            </a:extLst>
          </p:cNvPr>
          <p:cNvGraphicFramePr>
            <a:graphicFrameLocks noGrp="1"/>
          </p:cNvGraphicFramePr>
          <p:nvPr>
            <p:ph idx="1"/>
            <p:extLst>
              <p:ext uri="{D42A27DB-BD31-4B8C-83A1-F6EECF244321}">
                <p14:modId xmlns:p14="http://schemas.microsoft.com/office/powerpoint/2010/main" val="1891851853"/>
              </p:ext>
            </p:extLst>
          </p:nvPr>
        </p:nvGraphicFramePr>
        <p:xfrm>
          <a:off x="2293033" y="357027"/>
          <a:ext cx="7033847" cy="6309736"/>
        </p:xfrm>
        <a:graphic>
          <a:graphicData uri="http://schemas.openxmlformats.org/drawingml/2006/table">
            <a:tbl>
              <a:tblPr/>
              <a:tblGrid>
                <a:gridCol w="1811040">
                  <a:extLst>
                    <a:ext uri="{9D8B030D-6E8A-4147-A177-3AD203B41FA5}">
                      <a16:colId xmlns:a16="http://schemas.microsoft.com/office/drawing/2014/main" val="761800676"/>
                    </a:ext>
                  </a:extLst>
                </a:gridCol>
                <a:gridCol w="1811040">
                  <a:extLst>
                    <a:ext uri="{9D8B030D-6E8A-4147-A177-3AD203B41FA5}">
                      <a16:colId xmlns:a16="http://schemas.microsoft.com/office/drawing/2014/main" val="173985542"/>
                    </a:ext>
                  </a:extLst>
                </a:gridCol>
                <a:gridCol w="3411767">
                  <a:extLst>
                    <a:ext uri="{9D8B030D-6E8A-4147-A177-3AD203B41FA5}">
                      <a16:colId xmlns:a16="http://schemas.microsoft.com/office/drawing/2014/main" val="627182409"/>
                    </a:ext>
                  </a:extLst>
                </a:gridCol>
              </a:tblGrid>
              <a:tr h="153225">
                <a:tc>
                  <a:txBody>
                    <a:bodyPr/>
                    <a:lstStyle/>
                    <a:p>
                      <a:pPr marL="0" marR="0" algn="ctr">
                        <a:lnSpc>
                          <a:spcPct val="107000"/>
                        </a:lnSpc>
                        <a:spcBef>
                          <a:spcPts val="0"/>
                        </a:spcBef>
                        <a:spcAft>
                          <a:spcPts val="0"/>
                        </a:spcAft>
                      </a:pPr>
                      <a:r>
                        <a:rPr lang="ar-SA" sz="800" dirty="0">
                          <a:solidFill>
                            <a:srgbClr val="000000"/>
                          </a:solidFill>
                          <a:effectLst/>
                          <a:latin typeface="Arial" panose="020B0604020202020204" pitchFamily="34" charset="0"/>
                          <a:ea typeface="Calibri" panose="020F0502020204030204" pitchFamily="34" charset="0"/>
                          <a:cs typeface="B Titr" panose="00000700000000000000" pitchFamily="2" charset="-78"/>
                        </a:rPr>
                        <a:t>شش ماهه اول 1403</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marL="0" marR="0" algn="ctr">
                        <a:lnSpc>
                          <a:spcPct val="107000"/>
                        </a:lnSpc>
                        <a:spcBef>
                          <a:spcPts val="0"/>
                        </a:spcBef>
                        <a:spcAft>
                          <a:spcPts val="0"/>
                        </a:spcAft>
                      </a:pPr>
                      <a:r>
                        <a:rPr lang="ar-SA" sz="800" dirty="0">
                          <a:solidFill>
                            <a:srgbClr val="000000"/>
                          </a:solidFill>
                          <a:effectLst/>
                          <a:latin typeface="Arial" panose="020B0604020202020204" pitchFamily="34" charset="0"/>
                          <a:ea typeface="Calibri" panose="020F0502020204030204" pitchFamily="34" charset="0"/>
                          <a:cs typeface="B Titr" panose="00000700000000000000" pitchFamily="2" charset="-78"/>
                        </a:rPr>
                        <a:t>شش ماهه اول 1402</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tc>
                  <a:txBody>
                    <a:bodyPr/>
                    <a:lstStyle/>
                    <a:p>
                      <a:pPr marL="0" marR="0" algn="ctr">
                        <a:lnSpc>
                          <a:spcPct val="107000"/>
                        </a:lnSpc>
                        <a:spcBef>
                          <a:spcPts val="0"/>
                        </a:spcBef>
                        <a:spcAft>
                          <a:spcPts val="0"/>
                        </a:spcAft>
                      </a:pPr>
                      <a:r>
                        <a:rPr lang="ar-SA" sz="800" b="1" dirty="0">
                          <a:solidFill>
                            <a:srgbClr val="000000"/>
                          </a:solidFill>
                          <a:effectLst/>
                          <a:latin typeface="Arial" panose="020B0604020202020204" pitchFamily="34" charset="0"/>
                          <a:ea typeface="Calibri" panose="020F0502020204030204" pitchFamily="34" charset="0"/>
                          <a:cs typeface="B Titr" panose="00000700000000000000" pitchFamily="2" charset="-78"/>
                        </a:rPr>
                        <a:t>نام بیمارستان</a:t>
                      </a:r>
                      <a:r>
                        <a:rPr lang="ar-SA" sz="80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868108436"/>
                  </a:ext>
                </a:extLst>
              </a:tr>
              <a:tr h="153225">
                <a:tc>
                  <a:txBody>
                    <a:bodyPr/>
                    <a:lstStyle/>
                    <a:p>
                      <a:pPr marL="0" marR="0" algn="ctr" rtl="1">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313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324</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امیر المومنین (ع) شهرضا</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653247"/>
                  </a:ext>
                </a:extLst>
              </a:tr>
              <a:tr h="153225">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187</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224</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رجایی داران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297879"/>
                  </a:ext>
                </a:extLst>
              </a:tr>
              <a:tr h="153225">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172</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181</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شهدای لنجان زرین شهر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7701611"/>
                  </a:ext>
                </a:extLst>
              </a:tr>
              <a:tr h="119160">
                <a:tc>
                  <a:txBody>
                    <a:bodyPr/>
                    <a:lstStyle/>
                    <a:p>
                      <a:pPr marL="0" marR="0" algn="ctr" rtl="1">
                        <a:lnSpc>
                          <a:spcPct val="107000"/>
                        </a:lnSpc>
                        <a:spcBef>
                          <a:spcPts val="0"/>
                        </a:spcBef>
                        <a:spcAft>
                          <a:spcPts val="0"/>
                        </a:spcAft>
                      </a:pPr>
                      <a:r>
                        <a:rPr lang="ar-SA"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98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177</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امام خمینی (ره) فلاورجان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862314"/>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117</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111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رسول اکرم (ص) فریدونشهر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8082510"/>
                  </a:ext>
                </a:extLst>
              </a:tr>
              <a:tr h="153225">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92</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102</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زهرای مرضیه (س)</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5634587"/>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94</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79</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فاطمیه بادرود</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506871"/>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19</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78</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شفا کلیشاد فلاورجان</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272919"/>
                  </a:ext>
                </a:extLst>
              </a:tr>
              <a:tr h="153225">
                <a:tc>
                  <a:txBody>
                    <a:bodyPr/>
                    <a:lstStyle/>
                    <a:p>
                      <a:pPr marL="0" marR="0" algn="ctr" rtl="1">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54</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63</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منظریه خمینی شهر</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9694223"/>
                  </a:ext>
                </a:extLst>
              </a:tr>
              <a:tr h="153225">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51</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59</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مطهری فولادشهر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4661796"/>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139</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52</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محمد منتظری نجف آباد</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0565895"/>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24</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43</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خاتم الانبیاء نطنز</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8638135"/>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42</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41</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بهنیا تیران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0291862"/>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30</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29</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محمد رسول الله (ص) مبارکه</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3042279"/>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98</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29</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فاطمه الزهراء (س) نجف آباد</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0327290"/>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11</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26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شریعتی</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325977"/>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27</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25</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حشمتیه نایین</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888275"/>
                  </a:ext>
                </a:extLst>
              </a:tr>
              <a:tr h="153225">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12</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20</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الزهرا (س)</a:t>
                      </a:r>
                      <a:r>
                        <a:rPr lang="ar-SA" sz="1050" b="1">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7461653"/>
                  </a:ext>
                </a:extLst>
              </a:tr>
              <a:tr h="153225">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13</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18</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دکترغرضی</a:t>
                      </a:r>
                      <a:r>
                        <a:rPr lang="ar-SA" sz="105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6044434"/>
                  </a:ext>
                </a:extLst>
              </a:tr>
              <a:tr h="153225">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14</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16</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دکتر بهشتی اردستان</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3599306"/>
                  </a:ext>
                </a:extLst>
              </a:tr>
              <a:tr h="163854">
                <a:tc>
                  <a:txBody>
                    <a:bodyPr/>
                    <a:lstStyle/>
                    <a:p>
                      <a:pPr marL="0" marR="0" algn="ctr" rtl="1">
                        <a:lnSpc>
                          <a:spcPct val="107000"/>
                        </a:lnSpc>
                        <a:spcBef>
                          <a:spcPts val="0"/>
                        </a:spcBef>
                        <a:spcAft>
                          <a:spcPts val="0"/>
                        </a:spcAft>
                      </a:pPr>
                      <a:r>
                        <a:rPr lang="ar-SA"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گلدیس شاهین شهر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944311"/>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5</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15</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فارابی</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6365727"/>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22</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14</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آیت الله اشرفی اصفهانی خمینی شهر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65877"/>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18</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12</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امام حسین (ع) گلپایگان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179197"/>
                  </a:ext>
                </a:extLst>
              </a:tr>
              <a:tr h="153225">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8</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9</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سید الشهدا (ع) سمیرم</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1096893"/>
                  </a:ext>
                </a:extLst>
              </a:tr>
              <a:tr h="188391">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45</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8</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a:solidFill>
                            <a:srgbClr val="000000"/>
                          </a:solidFill>
                          <a:effectLst/>
                          <a:latin typeface="Arial" panose="020B0604020202020204" pitchFamily="34" charset="0"/>
                          <a:ea typeface="Calibri" panose="020F0502020204030204" pitchFamily="34" charset="0"/>
                          <a:cs typeface="B Nazanin" panose="00000400000000000000" pitchFamily="2" charset="-78"/>
                        </a:rPr>
                        <a:t>بوعلی چادگان</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4547079"/>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شهدای دهاقان</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1844121"/>
                  </a:ext>
                </a:extLst>
              </a:tr>
              <a:tr h="163854">
                <a:tc>
                  <a:txBody>
                    <a:bodyPr/>
                    <a:lstStyle/>
                    <a:p>
                      <a:pPr marL="0" marR="0" algn="ctr" rtl="1">
                        <a:lnSpc>
                          <a:spcPct val="107000"/>
                        </a:lnSpc>
                        <a:spcBef>
                          <a:spcPts val="0"/>
                        </a:spcBef>
                        <a:spcAft>
                          <a:spcPts val="0"/>
                        </a:spcAft>
                      </a:pPr>
                      <a:r>
                        <a:rPr lang="ar-SA" sz="1100" b="1">
                          <a:solidFill>
                            <a:srgbClr val="FF0000"/>
                          </a:solidFill>
                          <a:effectLst/>
                          <a:latin typeface="Calibri" panose="020F0502020204030204" pitchFamily="34" charset="0"/>
                          <a:ea typeface="Calibri" panose="020F0502020204030204" pitchFamily="34" charset="0"/>
                          <a:cs typeface="B Nazanin" panose="00000400000000000000" pitchFamily="2" charset="-78"/>
                        </a:rPr>
                        <a:t>0</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6</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شهید آیت الله صدوقی</a:t>
                      </a:r>
                      <a:r>
                        <a:rPr lang="ar-SA" sz="105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135037"/>
                  </a:ext>
                </a:extLst>
              </a:tr>
              <a:tr h="153225">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حجت بن الحسن عسگری (ع)</a:t>
                      </a:r>
                      <a:r>
                        <a:rPr lang="ar-SA" sz="1050"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637636"/>
                  </a:ext>
                </a:extLst>
              </a:tr>
              <a:tr h="163854">
                <a:tc>
                  <a:txBody>
                    <a:bodyPr/>
                    <a:lstStyle/>
                    <a:p>
                      <a:pPr marL="0" marR="0" algn="ctr" rtl="1">
                        <a:lnSpc>
                          <a:spcPct val="107000"/>
                        </a:lnSpc>
                        <a:spcBef>
                          <a:spcPts val="0"/>
                        </a:spcBef>
                        <a:spcAft>
                          <a:spcPts val="0"/>
                        </a:spcAft>
                      </a:pPr>
                      <a:r>
                        <a:rPr lang="ar-SA"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3</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10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زهرا (س) زینبیه</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0918492"/>
                  </a:ext>
                </a:extLst>
              </a:tr>
              <a:tr h="153225">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0</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حضرت محمد (ص) میمه</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73298"/>
                  </a:ext>
                </a:extLst>
              </a:tr>
              <a:tr h="145631">
                <a:tc>
                  <a:txBody>
                    <a:bodyPr/>
                    <a:lstStyle/>
                    <a:p>
                      <a:pPr marL="0" marR="0" algn="ctr" rtl="1">
                        <a:lnSpc>
                          <a:spcPct val="107000"/>
                        </a:lnSpc>
                        <a:spcBef>
                          <a:spcPts val="0"/>
                        </a:spcBef>
                        <a:spcAft>
                          <a:spcPts val="0"/>
                        </a:spcAft>
                      </a:pPr>
                      <a:r>
                        <a:rPr lang="ar-SA" sz="1050" b="1" dirty="0">
                          <a:solidFill>
                            <a:schemeClr val="tx1">
                              <a:lumMod val="95000"/>
                              <a:lumOff val="5000"/>
                            </a:schemeClr>
                          </a:solidFill>
                          <a:effectLst/>
                          <a:latin typeface="Calibri" panose="020F0502020204030204" pitchFamily="34" charset="0"/>
                          <a:ea typeface="Calibri" panose="020F0502020204030204" pitchFamily="34" charset="0"/>
                          <a:cs typeface="B Nazanin" panose="00000400000000000000" pitchFamily="2" charset="-78"/>
                        </a:rPr>
                        <a:t>0</a:t>
                      </a:r>
                      <a:endParaRPr lang="en-US" sz="1050" b="1" dirty="0">
                        <a:solidFill>
                          <a:schemeClr val="tx1">
                            <a:lumMod val="95000"/>
                            <a:lumOff val="5000"/>
                          </a:schemeClr>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fa-IR" sz="105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نور و حضرت علی اصغر (ع)</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6528583"/>
                  </a:ext>
                </a:extLst>
              </a:tr>
              <a:tr h="145631">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آفتاب هشتم خور</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649199"/>
                  </a:ext>
                </a:extLst>
              </a:tr>
              <a:tr h="145631">
                <a:tc>
                  <a:txBody>
                    <a:bodyPr/>
                    <a:lstStyle/>
                    <a:p>
                      <a:pPr marL="0" marR="0" algn="ctr" rtl="1">
                        <a:lnSpc>
                          <a:spcPct val="107000"/>
                        </a:lnSpc>
                        <a:spcBef>
                          <a:spcPts val="0"/>
                        </a:spcBef>
                        <a:spcAft>
                          <a:spcPts val="0"/>
                        </a:spcAft>
                      </a:pPr>
                      <a:r>
                        <a:rPr lang="ar-SA" sz="1050" b="1">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050" b="1">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0</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عیسی بن مریم </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2359080"/>
                  </a:ext>
                </a:extLst>
              </a:tr>
              <a:tr h="153225">
                <a:tc>
                  <a:txBody>
                    <a:bodyPr/>
                    <a:lstStyle/>
                    <a:p>
                      <a:pPr marL="0" marR="0" algn="ctr" rtl="1">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1721</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3"/>
                    </a:solidFill>
                  </a:tcPr>
                </a:tc>
                <a:tc>
                  <a:txBody>
                    <a:bodyPr/>
                    <a:lstStyle/>
                    <a:p>
                      <a:pPr marL="0" marR="0" algn="ctr">
                        <a:lnSpc>
                          <a:spcPct val="107000"/>
                        </a:lnSpc>
                        <a:spcBef>
                          <a:spcPts val="0"/>
                        </a:spcBef>
                        <a:spcAft>
                          <a:spcPts val="0"/>
                        </a:spcAft>
                      </a:pPr>
                      <a:r>
                        <a:rPr lang="fa-IR"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1787</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3"/>
                    </a:solidFill>
                  </a:tcPr>
                </a:tc>
                <a:tc>
                  <a:txBody>
                    <a:bodyPr/>
                    <a:lstStyle/>
                    <a:p>
                      <a:pPr marL="0" marR="0" algn="ctr">
                        <a:lnSpc>
                          <a:spcPct val="107000"/>
                        </a:lnSpc>
                        <a:spcBef>
                          <a:spcPts val="0"/>
                        </a:spcBef>
                        <a:spcAft>
                          <a:spcPts val="0"/>
                        </a:spcAft>
                      </a:pPr>
                      <a:r>
                        <a:rPr lang="ar-SA" sz="105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کل </a:t>
                      </a:r>
                      <a:endParaRPr lang="en-US" sz="1050" b="1" dirty="0">
                        <a:effectLst/>
                        <a:latin typeface="Calibri" panose="020F0502020204030204" pitchFamily="34" charset="0"/>
                        <a:ea typeface="Calibri" panose="020F0502020204030204" pitchFamily="34" charset="0"/>
                        <a:cs typeface="Arial" panose="020B0604020202020204" pitchFamily="34" charset="0"/>
                      </a:endParaRPr>
                    </a:p>
                  </a:txBody>
                  <a:tcPr marL="48593" marR="48593"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75023116"/>
                  </a:ext>
                </a:extLst>
              </a:tr>
            </a:tbl>
          </a:graphicData>
        </a:graphic>
      </p:graphicFrame>
      <p:sp>
        <p:nvSpPr>
          <p:cNvPr id="3" name="TextBox 2">
            <a:extLst>
              <a:ext uri="{FF2B5EF4-FFF2-40B4-BE49-F238E27FC236}">
                <a16:creationId xmlns:a16="http://schemas.microsoft.com/office/drawing/2014/main" id="{727AE816-FBF7-CFEA-23B9-A9E17C3BD2DC}"/>
              </a:ext>
            </a:extLst>
          </p:cNvPr>
          <p:cNvSpPr txBox="1"/>
          <p:nvPr/>
        </p:nvSpPr>
        <p:spPr>
          <a:xfrm>
            <a:off x="9683646" y="1588957"/>
            <a:ext cx="2302027" cy="2308324"/>
          </a:xfrm>
          <a:prstGeom prst="rect">
            <a:avLst/>
          </a:prstGeom>
          <a:solidFill>
            <a:schemeClr val="accent6">
              <a:lumMod val="20000"/>
              <a:lumOff val="80000"/>
            </a:schemeClr>
          </a:solidFill>
        </p:spPr>
        <p:txBody>
          <a:bodyPr wrap="square" rtlCol="0">
            <a:spAutoFit/>
          </a:bodyPr>
          <a:lstStyle/>
          <a:p>
            <a:pPr algn="r" rtl="1"/>
            <a:r>
              <a:rPr lang="fa-IR" dirty="0">
                <a:cs typeface="B Nazanin" panose="00000400000000000000" pitchFamily="2" charset="-78"/>
              </a:rPr>
              <a:t>برخی از بیمارستان ها علیرغم بار مراجعات بالا دارای تعداد ثبتیات پایین می باشند </a:t>
            </a:r>
          </a:p>
          <a:p>
            <a:pPr algn="r" rtl="1"/>
            <a:r>
              <a:rPr lang="fa-IR" dirty="0">
                <a:cs typeface="B Nazanin" panose="00000400000000000000" pitchFamily="2" charset="-78"/>
              </a:rPr>
              <a:t>بسیاری از بیمارستان ها دارای مشکل عدم ثبت می باشند.</a:t>
            </a:r>
          </a:p>
          <a:p>
            <a:pPr algn="r" rtl="1"/>
            <a:r>
              <a:rPr lang="fa-IR" dirty="0">
                <a:cs typeface="B Nazanin" panose="00000400000000000000" pitchFamily="2" charset="-78"/>
              </a:rPr>
              <a:t>فقط 34 بیمارستان ثبت داشته اند و برخی از آن ها حتی هیچ موردی ثبت نکرده اند</a:t>
            </a:r>
          </a:p>
        </p:txBody>
      </p:sp>
      <p:pic>
        <p:nvPicPr>
          <p:cNvPr id="5" name="Picture 4">
            <a:extLst>
              <a:ext uri="{FF2B5EF4-FFF2-40B4-BE49-F238E27FC236}">
                <a16:creationId xmlns:a16="http://schemas.microsoft.com/office/drawing/2014/main" id="{F7092EFB-96FC-9D84-A941-CE07B511A3F5}"/>
              </a:ext>
            </a:extLst>
          </p:cNvPr>
          <p:cNvPicPr>
            <a:picLocks noChangeAspect="1"/>
          </p:cNvPicPr>
          <p:nvPr/>
        </p:nvPicPr>
        <p:blipFill>
          <a:blip r:embed="rId2"/>
          <a:stretch>
            <a:fillRect/>
          </a:stretch>
        </p:blipFill>
        <p:spPr>
          <a:xfrm>
            <a:off x="296396" y="3297117"/>
            <a:ext cx="1639871" cy="706967"/>
          </a:xfrm>
          <a:prstGeom prst="rect">
            <a:avLst/>
          </a:prstGeom>
        </p:spPr>
      </p:pic>
    </p:spTree>
    <p:extLst>
      <p:ext uri="{BB962C8B-B14F-4D97-AF65-F5344CB8AC3E}">
        <p14:creationId xmlns:p14="http://schemas.microsoft.com/office/powerpoint/2010/main" val="4011121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2B6CB-7555-45F1-AF71-151835FD5DB3}"/>
              </a:ext>
            </a:extLst>
          </p:cNvPr>
          <p:cNvSpPr>
            <a:spLocks noGrp="1"/>
          </p:cNvSpPr>
          <p:nvPr>
            <p:ph type="title"/>
          </p:nvPr>
        </p:nvSpPr>
        <p:spPr>
          <a:xfrm>
            <a:off x="548640" y="295422"/>
            <a:ext cx="10805160" cy="618978"/>
          </a:xfrm>
        </p:spPr>
        <p:txBody>
          <a:bodyPr>
            <a:noAutofit/>
          </a:bodyPr>
          <a:lstStyle/>
          <a:p>
            <a:pPr marL="0" marR="0" algn="r" rtl="1">
              <a:lnSpc>
                <a:spcPct val="115000"/>
              </a:lnSpc>
              <a:spcBef>
                <a:spcPts val="0"/>
              </a:spcBef>
              <a:spcAft>
                <a:spcPts val="800"/>
              </a:spcAft>
            </a:pPr>
            <a:r>
              <a:rPr lang="fa-IR" sz="1600" b="1" dirty="0">
                <a:effectLst/>
                <a:latin typeface="Calibri" panose="020F0502020204030204" pitchFamily="34" charset="0"/>
                <a:ea typeface="Calibri" panose="020F0502020204030204" pitchFamily="34" charset="0"/>
                <a:cs typeface="B Titr" panose="00000700000000000000" pitchFamily="2" charset="-78"/>
              </a:rPr>
              <a:t>تعداد ثبتیات بیمارستان های تحت پوشش دانشگاه علوم پزشکی اصفهان </a:t>
            </a:r>
            <a:r>
              <a:rPr lang="fa-IR" sz="1600" b="1" dirty="0">
                <a:solidFill>
                  <a:srgbClr val="000000"/>
                </a:solidFill>
                <a:effectLst/>
                <a:latin typeface="BNazanin"/>
                <a:ea typeface="Calibri" panose="020F0502020204030204" pitchFamily="34" charset="0"/>
                <a:cs typeface="B Titr" panose="00000700000000000000" pitchFamily="2" charset="-78"/>
              </a:rPr>
              <a:t>از تاریخ 1403/1/1 لغایت 1403/6/30</a:t>
            </a:r>
            <a:br>
              <a:rPr lang="en-US" sz="1600" b="1" dirty="0">
                <a:effectLst/>
                <a:latin typeface="Calibri" panose="020F0502020204030204" pitchFamily="34" charset="0"/>
                <a:ea typeface="Calibri" panose="020F0502020204030204" pitchFamily="34" charset="0"/>
                <a:cs typeface="B Titr" panose="00000700000000000000" pitchFamily="2" charset="-78"/>
              </a:rPr>
            </a:br>
            <a:endParaRPr lang="en-US" sz="1600" b="1" dirty="0">
              <a:cs typeface="B Titr" panose="00000700000000000000" pitchFamily="2" charset="-78"/>
            </a:endParaRPr>
          </a:p>
        </p:txBody>
      </p:sp>
      <p:graphicFrame>
        <p:nvGraphicFramePr>
          <p:cNvPr id="6" name="Content Placeholder 5">
            <a:extLst>
              <a:ext uri="{FF2B5EF4-FFF2-40B4-BE49-F238E27FC236}">
                <a16:creationId xmlns:a16="http://schemas.microsoft.com/office/drawing/2014/main" id="{17C21ED5-D228-4744-BAC1-77531C770B20}"/>
              </a:ext>
            </a:extLst>
          </p:cNvPr>
          <p:cNvGraphicFramePr>
            <a:graphicFrameLocks noGrp="1"/>
          </p:cNvGraphicFramePr>
          <p:nvPr>
            <p:ph idx="1"/>
            <p:extLst>
              <p:ext uri="{D42A27DB-BD31-4B8C-83A1-F6EECF244321}">
                <p14:modId xmlns:p14="http://schemas.microsoft.com/office/powerpoint/2010/main" val="167687882"/>
              </p:ext>
            </p:extLst>
          </p:nvPr>
        </p:nvGraphicFramePr>
        <p:xfrm>
          <a:off x="548641" y="815926"/>
          <a:ext cx="11296356" cy="53610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83700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73966"/>
          </a:xfrm>
        </p:spPr>
        <p:txBody>
          <a:bodyPr>
            <a:normAutofit/>
          </a:bodyPr>
          <a:lstStyle/>
          <a:p>
            <a:pPr algn="ctr" rtl="1"/>
            <a:r>
              <a:rPr lang="fa-IR" sz="2800" dirty="0">
                <a:cs typeface="B Titr" panose="00000700000000000000" pitchFamily="2" charset="-78"/>
              </a:rPr>
              <a:t>تعداد موارد اعزام به تفکیک دانشگاه ها در سال 1402</a:t>
            </a:r>
          </a:p>
        </p:txBody>
      </p:sp>
      <p:pic>
        <p:nvPicPr>
          <p:cNvPr id="4" name="Content Placeholder 3"/>
          <p:cNvPicPr>
            <a:picLocks noGrp="1" noChangeAspect="1"/>
          </p:cNvPicPr>
          <p:nvPr>
            <p:ph idx="1"/>
          </p:nvPr>
        </p:nvPicPr>
        <p:blipFill rotWithShape="1">
          <a:blip r:embed="rId2"/>
          <a:srcRect t="11795"/>
          <a:stretch/>
        </p:blipFill>
        <p:spPr>
          <a:xfrm>
            <a:off x="52312" y="1524000"/>
            <a:ext cx="11599361" cy="5206584"/>
          </a:xfrm>
          <a:prstGeom prst="rect">
            <a:avLst/>
          </a:prstGeom>
        </p:spPr>
      </p:pic>
      <p:cxnSp>
        <p:nvCxnSpPr>
          <p:cNvPr id="5" name="Straight Arrow Connector 4"/>
          <p:cNvCxnSpPr/>
          <p:nvPr/>
        </p:nvCxnSpPr>
        <p:spPr>
          <a:xfrm>
            <a:off x="1641190" y="2327320"/>
            <a:ext cx="0" cy="37407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1225439" y="1882895"/>
            <a:ext cx="1011382" cy="369332"/>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FF0000"/>
                </a:solidFill>
                <a:effectLst/>
                <a:uLnTx/>
                <a:uFillTx/>
                <a:latin typeface="Calibri" panose="020F0502020204030204"/>
                <a:ea typeface="+mn-ea"/>
                <a:cs typeface="B Mitra" panose="00000400000000000000" pitchFamily="2" charset="-78"/>
              </a:rPr>
              <a:t>اصفهان</a:t>
            </a:r>
          </a:p>
        </p:txBody>
      </p:sp>
    </p:spTree>
    <p:extLst>
      <p:ext uri="{BB962C8B-B14F-4D97-AF65-F5344CB8AC3E}">
        <p14:creationId xmlns:p14="http://schemas.microsoft.com/office/powerpoint/2010/main" val="2603458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FB452-20CE-D932-9AB1-CF3C17661A9F}"/>
              </a:ext>
            </a:extLst>
          </p:cNvPr>
          <p:cNvSpPr>
            <a:spLocks noGrp="1"/>
          </p:cNvSpPr>
          <p:nvPr>
            <p:ph type="ctrTitle"/>
          </p:nvPr>
        </p:nvSpPr>
        <p:spPr>
          <a:xfrm>
            <a:off x="1643921" y="4180357"/>
            <a:ext cx="9144000" cy="1695788"/>
          </a:xfrm>
        </p:spPr>
        <p:txBody>
          <a:bodyPr>
            <a:normAutofit/>
          </a:bodyPr>
          <a:lstStyle/>
          <a:p>
            <a:pPr rtl="1"/>
            <a:endParaRPr lang="en-US" sz="4400" dirty="0">
              <a:cs typeface="B Titr" panose="00000700000000000000" pitchFamily="2" charset="-78"/>
            </a:endParaRPr>
          </a:p>
        </p:txBody>
      </p:sp>
      <p:pic>
        <p:nvPicPr>
          <p:cNvPr id="4" name="Picture 3">
            <a:extLst>
              <a:ext uri="{FF2B5EF4-FFF2-40B4-BE49-F238E27FC236}">
                <a16:creationId xmlns:a16="http://schemas.microsoft.com/office/drawing/2014/main" id="{4EEC61C7-0F6D-8FE7-F775-4CD94037912E}"/>
              </a:ext>
            </a:extLst>
          </p:cNvPr>
          <p:cNvPicPr>
            <a:picLocks noChangeAspect="1"/>
          </p:cNvPicPr>
          <p:nvPr/>
        </p:nvPicPr>
        <p:blipFill>
          <a:blip r:embed="rId2"/>
          <a:stretch>
            <a:fillRect/>
          </a:stretch>
        </p:blipFill>
        <p:spPr>
          <a:xfrm>
            <a:off x="1814733" y="1237957"/>
            <a:ext cx="7934178" cy="3302097"/>
          </a:xfrm>
          <a:prstGeom prst="rect">
            <a:avLst/>
          </a:prstGeom>
        </p:spPr>
      </p:pic>
    </p:spTree>
    <p:extLst>
      <p:ext uri="{BB962C8B-B14F-4D97-AF65-F5344CB8AC3E}">
        <p14:creationId xmlns:p14="http://schemas.microsoft.com/office/powerpoint/2010/main" val="2234404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81998"/>
            <a:ext cx="10515600" cy="715530"/>
          </a:xfrm>
        </p:spPr>
        <p:txBody>
          <a:bodyPr>
            <a:normAutofit/>
          </a:bodyPr>
          <a:lstStyle/>
          <a:p>
            <a:pPr algn="ctr" rtl="1"/>
            <a:r>
              <a:rPr lang="fa-IR" sz="2800" dirty="0">
                <a:cs typeface="B Titr" panose="00000700000000000000" pitchFamily="2" charset="-78"/>
              </a:rPr>
              <a:t>تعداد موارد ترخیص با رضایت شخصی به تفکیک دانشگاه ها در سال 1402</a:t>
            </a:r>
          </a:p>
        </p:txBody>
      </p:sp>
      <p:pic>
        <p:nvPicPr>
          <p:cNvPr id="4" name="Content Placeholder 3"/>
          <p:cNvPicPr>
            <a:picLocks noGrp="1" noChangeAspect="1"/>
          </p:cNvPicPr>
          <p:nvPr>
            <p:ph idx="1"/>
          </p:nvPr>
        </p:nvPicPr>
        <p:blipFill rotWithShape="1">
          <a:blip r:embed="rId2"/>
          <a:srcRect t="9625" b="7273"/>
          <a:stretch/>
        </p:blipFill>
        <p:spPr>
          <a:xfrm>
            <a:off x="373009" y="1343891"/>
            <a:ext cx="11808498" cy="5071899"/>
          </a:xfrm>
          <a:prstGeom prst="rect">
            <a:avLst/>
          </a:prstGeom>
        </p:spPr>
      </p:pic>
      <p:cxnSp>
        <p:nvCxnSpPr>
          <p:cNvPr id="5" name="Straight Arrow Connector 4"/>
          <p:cNvCxnSpPr/>
          <p:nvPr/>
        </p:nvCxnSpPr>
        <p:spPr>
          <a:xfrm>
            <a:off x="2110877" y="3227637"/>
            <a:ext cx="0" cy="37407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6" name="TextBox 5"/>
          <p:cNvSpPr txBox="1"/>
          <p:nvPr/>
        </p:nvSpPr>
        <p:spPr>
          <a:xfrm>
            <a:off x="1755089" y="2828184"/>
            <a:ext cx="1011382" cy="369332"/>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FF0000"/>
                </a:solidFill>
                <a:effectLst/>
                <a:uLnTx/>
                <a:uFillTx/>
                <a:latin typeface="Calibri" panose="020F0502020204030204"/>
                <a:ea typeface="+mn-ea"/>
                <a:cs typeface="B Mitra" panose="00000400000000000000" pitchFamily="2" charset="-78"/>
              </a:rPr>
              <a:t>اصفهان</a:t>
            </a:r>
          </a:p>
        </p:txBody>
      </p:sp>
    </p:spTree>
    <p:extLst>
      <p:ext uri="{BB962C8B-B14F-4D97-AF65-F5344CB8AC3E}">
        <p14:creationId xmlns:p14="http://schemas.microsoft.com/office/powerpoint/2010/main" val="1665994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8925" y="231242"/>
            <a:ext cx="10515600" cy="729383"/>
          </a:xfrm>
        </p:spPr>
        <p:txBody>
          <a:bodyPr>
            <a:normAutofit/>
          </a:bodyPr>
          <a:lstStyle/>
          <a:p>
            <a:pPr algn="ctr" rtl="1"/>
            <a:r>
              <a:rPr lang="fa-IR" sz="2400" dirty="0">
                <a:cs typeface="B Titr" panose="00000700000000000000" pitchFamily="2" charset="-78"/>
              </a:rPr>
              <a:t>تعداد پیگیری های ثبت شده پس از ترخیص به تفکیک دانشگاه ها در سال 1402</a:t>
            </a:r>
          </a:p>
        </p:txBody>
      </p:sp>
      <p:pic>
        <p:nvPicPr>
          <p:cNvPr id="6" name="Content Placeholder 5"/>
          <p:cNvPicPr>
            <a:picLocks noGrp="1" noChangeAspect="1"/>
          </p:cNvPicPr>
          <p:nvPr>
            <p:ph idx="1"/>
          </p:nvPr>
        </p:nvPicPr>
        <p:blipFill>
          <a:blip r:embed="rId2"/>
          <a:stretch>
            <a:fillRect/>
          </a:stretch>
        </p:blipFill>
        <p:spPr>
          <a:xfrm>
            <a:off x="360218" y="872836"/>
            <a:ext cx="11554691" cy="5747473"/>
          </a:xfrm>
          <a:prstGeom prst="rect">
            <a:avLst/>
          </a:prstGeom>
        </p:spPr>
      </p:pic>
      <p:cxnSp>
        <p:nvCxnSpPr>
          <p:cNvPr id="8" name="Straight Arrow Connector 7"/>
          <p:cNvCxnSpPr/>
          <p:nvPr/>
        </p:nvCxnSpPr>
        <p:spPr>
          <a:xfrm>
            <a:off x="3200400" y="4738255"/>
            <a:ext cx="0" cy="374072"/>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2694709" y="4188898"/>
            <a:ext cx="1011382" cy="369332"/>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FF0000"/>
                </a:solidFill>
                <a:effectLst/>
                <a:uLnTx/>
                <a:uFillTx/>
                <a:latin typeface="Calibri" panose="020F0502020204030204"/>
                <a:ea typeface="+mn-ea"/>
                <a:cs typeface="B Mitra" panose="00000400000000000000" pitchFamily="2" charset="-78"/>
              </a:rPr>
              <a:t>اصفهان</a:t>
            </a:r>
          </a:p>
        </p:txBody>
      </p:sp>
    </p:spTree>
    <p:extLst>
      <p:ext uri="{BB962C8B-B14F-4D97-AF65-F5344CB8AC3E}">
        <p14:creationId xmlns:p14="http://schemas.microsoft.com/office/powerpoint/2010/main" val="1133557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B2EA0-B3A2-41AD-9656-147D370805BB}"/>
              </a:ext>
            </a:extLst>
          </p:cNvPr>
          <p:cNvSpPr>
            <a:spLocks noGrp="1"/>
          </p:cNvSpPr>
          <p:nvPr>
            <p:ph type="title"/>
          </p:nvPr>
        </p:nvSpPr>
        <p:spPr>
          <a:xfrm>
            <a:off x="2846882" y="295422"/>
            <a:ext cx="7331439" cy="407963"/>
          </a:xfrm>
        </p:spPr>
        <p:txBody>
          <a:bodyPr>
            <a:noAutofit/>
          </a:bodyPr>
          <a:lstStyle/>
          <a:p>
            <a:pPr algn="ctr" rtl="1"/>
            <a:r>
              <a:rPr lang="fa-IR" sz="1200" dirty="0">
                <a:effectLst/>
                <a:latin typeface="Calibri" panose="020F0502020204030204" pitchFamily="34" charset="0"/>
                <a:ea typeface="Calibri" panose="020F0502020204030204" pitchFamily="34" charset="0"/>
                <a:cs typeface="B Titr" panose="00000700000000000000" pitchFamily="2" charset="-78"/>
              </a:rPr>
              <a:t>درصد پیگیری موارد با خطر شدید توسط کارشناس کودکان به تفکیک شهرستان ها  از تاریخ 1403/1/1 لغایت 1403/6/30</a:t>
            </a:r>
            <a:endParaRPr lang="en-US" sz="1200" dirty="0">
              <a:cs typeface="B Titr" panose="00000700000000000000" pitchFamily="2" charset="-78"/>
            </a:endParaRPr>
          </a:p>
        </p:txBody>
      </p:sp>
      <p:graphicFrame>
        <p:nvGraphicFramePr>
          <p:cNvPr id="4" name="Content Placeholder 3">
            <a:extLst>
              <a:ext uri="{FF2B5EF4-FFF2-40B4-BE49-F238E27FC236}">
                <a16:creationId xmlns:a16="http://schemas.microsoft.com/office/drawing/2014/main" id="{649AF8A5-87D2-4561-BB43-DF5BC50D26BD}"/>
              </a:ext>
            </a:extLst>
          </p:cNvPr>
          <p:cNvGraphicFramePr>
            <a:graphicFrameLocks noGrp="1"/>
          </p:cNvGraphicFramePr>
          <p:nvPr>
            <p:ph idx="1"/>
            <p:extLst>
              <p:ext uri="{D42A27DB-BD31-4B8C-83A1-F6EECF244321}">
                <p14:modId xmlns:p14="http://schemas.microsoft.com/office/powerpoint/2010/main" val="3148224334"/>
              </p:ext>
            </p:extLst>
          </p:nvPr>
        </p:nvGraphicFramePr>
        <p:xfrm>
          <a:off x="194873" y="703385"/>
          <a:ext cx="11790802" cy="5999870"/>
        </p:xfrm>
        <a:graphic>
          <a:graphicData uri="http://schemas.openxmlformats.org/drawingml/2006/chart">
            <c:chart xmlns:c="http://schemas.openxmlformats.org/drawingml/2006/chart" xmlns:r="http://schemas.openxmlformats.org/officeDocument/2006/relationships" r:id="rId3"/>
          </a:graphicData>
        </a:graphic>
      </p:graphicFrame>
      <p:pic>
        <p:nvPicPr>
          <p:cNvPr id="3" name="Picture 2">
            <a:extLst>
              <a:ext uri="{FF2B5EF4-FFF2-40B4-BE49-F238E27FC236}">
                <a16:creationId xmlns:a16="http://schemas.microsoft.com/office/drawing/2014/main" id="{753C0161-46BD-0F10-F2E4-75F0FEE65C64}"/>
              </a:ext>
            </a:extLst>
          </p:cNvPr>
          <p:cNvPicPr>
            <a:picLocks noChangeAspect="1"/>
          </p:cNvPicPr>
          <p:nvPr/>
        </p:nvPicPr>
        <p:blipFill>
          <a:blip r:embed="rId4"/>
          <a:stretch>
            <a:fillRect/>
          </a:stretch>
        </p:blipFill>
        <p:spPr>
          <a:xfrm>
            <a:off x="9242237" y="703385"/>
            <a:ext cx="2743438" cy="1182727"/>
          </a:xfrm>
          <a:prstGeom prst="rect">
            <a:avLst/>
          </a:prstGeom>
        </p:spPr>
      </p:pic>
    </p:spTree>
    <p:extLst>
      <p:ext uri="{BB962C8B-B14F-4D97-AF65-F5344CB8AC3E}">
        <p14:creationId xmlns:p14="http://schemas.microsoft.com/office/powerpoint/2010/main" val="3077052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637309" y="1396135"/>
            <a:ext cx="10716491" cy="3924011"/>
          </a:xfrm>
          <a:solidFill>
            <a:schemeClr val="bg1"/>
          </a:solidFill>
        </p:spPr>
        <p:txBody>
          <a:bodyPr>
            <a:normAutofit/>
          </a:bodyPr>
          <a:lstStyle/>
          <a:p>
            <a:pPr algn="just" rtl="1">
              <a:lnSpc>
                <a:spcPct val="150000"/>
              </a:lnSpc>
            </a:pPr>
            <a:r>
              <a:rPr lang="fa-IR" sz="2400" dirty="0">
                <a:cs typeface="B Mitra" panose="00000400000000000000" pitchFamily="2" charset="-78"/>
              </a:rPr>
              <a:t>با گذشت بیش از 3 سال از برنامه ثبت اطلاعات کودکان بستری در زبانه کودک پرخطر در سامانه </a:t>
            </a:r>
            <a:r>
              <a:rPr lang="en-US" sz="2400" dirty="0">
                <a:cs typeface="B Mitra" panose="00000400000000000000" pitchFamily="2" charset="-78"/>
              </a:rPr>
              <a:t>MCMC</a:t>
            </a:r>
            <a:r>
              <a:rPr lang="fa-IR" sz="2400" dirty="0">
                <a:cs typeface="B Mitra" panose="00000400000000000000" pitchFamily="2" charset="-78"/>
              </a:rPr>
              <a:t> (سامانه پایش داده های مراقبت های درمانی) و انجام پیگیری های پس از ترخیص کودک بستری در نظام مراقبت کودک بیمار، بررسی و تحلیل کوتاه مدت مبتنی بر داده های ثبت شده نشان می دهد که این برنامه در راستای اهداف تعیین شده نتایج مثبتی داشته است. اهداف مذکور شامل </a:t>
            </a:r>
            <a:r>
              <a:rPr lang="fa-IR" sz="2200" b="1" dirty="0">
                <a:solidFill>
                  <a:srgbClr val="FF0000"/>
                </a:solidFill>
                <a:cs typeface="B Mitra" panose="00000400000000000000" pitchFamily="2" charset="-78"/>
              </a:rPr>
              <a:t>مدیریت بیماری های کودکان با کیفیت و هزینه کمتر </a:t>
            </a:r>
            <a:r>
              <a:rPr lang="fa-IR" sz="2400" dirty="0">
                <a:cs typeface="B Mitra" panose="00000400000000000000" pitchFamily="2" charset="-78"/>
              </a:rPr>
              <a:t>(</a:t>
            </a:r>
            <a:r>
              <a:rPr lang="fa-IR" sz="2200" b="1" dirty="0">
                <a:solidFill>
                  <a:srgbClr val="00B050"/>
                </a:solidFill>
                <a:cs typeface="B Mitra" panose="00000400000000000000" pitchFamily="2" charset="-78"/>
              </a:rPr>
              <a:t>کاهش طول مدت و دفعات بستری و کاهش عوارض فردی و اجتماعی ابتلا کودکان به بیماری ها و حوادث</a:t>
            </a:r>
            <a:r>
              <a:rPr lang="fa-IR" sz="2400" dirty="0">
                <a:cs typeface="B Mitra" panose="00000400000000000000" pitchFamily="2" charset="-78"/>
              </a:rPr>
              <a:t>) می باشد و به نظر می رسد که با </a:t>
            </a:r>
            <a:r>
              <a:rPr lang="fa-IR" sz="2400" u="sng" dirty="0">
                <a:cs typeface="B Mitra" panose="00000400000000000000" pitchFamily="2" charset="-78"/>
              </a:rPr>
              <a:t>توسعه، تقویت ، بازبینی و اصلاح برخی جزییات محتوا و فرآیندهای برنامه می توان بهره وری خدمات مذکور را گسترش داد. </a:t>
            </a:r>
          </a:p>
          <a:p>
            <a:pPr algn="just" rtl="1">
              <a:lnSpc>
                <a:spcPct val="150000"/>
              </a:lnSpc>
            </a:pPr>
            <a:endParaRPr lang="fa-IR" sz="2400" dirty="0">
              <a:cs typeface="B Mitra" panose="00000400000000000000" pitchFamily="2" charset="-78"/>
            </a:endParaRPr>
          </a:p>
        </p:txBody>
      </p:sp>
      <p:pic>
        <p:nvPicPr>
          <p:cNvPr id="2" name="Picture 1">
            <a:extLst>
              <a:ext uri="{FF2B5EF4-FFF2-40B4-BE49-F238E27FC236}">
                <a16:creationId xmlns:a16="http://schemas.microsoft.com/office/drawing/2014/main" id="{8A89C6CC-EEC0-2388-15CE-2ECA3B71C9C4}"/>
              </a:ext>
            </a:extLst>
          </p:cNvPr>
          <p:cNvPicPr>
            <a:picLocks noChangeAspect="1"/>
          </p:cNvPicPr>
          <p:nvPr/>
        </p:nvPicPr>
        <p:blipFill>
          <a:blip r:embed="rId2"/>
          <a:stretch>
            <a:fillRect/>
          </a:stretch>
        </p:blipFill>
        <p:spPr>
          <a:xfrm>
            <a:off x="287193" y="5641545"/>
            <a:ext cx="2743438" cy="1182727"/>
          </a:xfrm>
          <a:prstGeom prst="rect">
            <a:avLst/>
          </a:prstGeom>
        </p:spPr>
      </p:pic>
    </p:spTree>
    <p:extLst>
      <p:ext uri="{BB962C8B-B14F-4D97-AF65-F5344CB8AC3E}">
        <p14:creationId xmlns:p14="http://schemas.microsoft.com/office/powerpoint/2010/main" val="3525018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2273" y="323563"/>
            <a:ext cx="10515600" cy="687819"/>
          </a:xfrm>
        </p:spPr>
        <p:txBody>
          <a:bodyPr>
            <a:normAutofit/>
          </a:bodyPr>
          <a:lstStyle/>
          <a:p>
            <a:pPr algn="ctr" rtl="1"/>
            <a:r>
              <a:rPr lang="fa-IR" sz="2400" dirty="0">
                <a:cs typeface="B Titr" panose="00000700000000000000" pitchFamily="2" charset="-78"/>
              </a:rPr>
              <a:t>نمونه مداخلات موثر انجام شده در سطح خانواده و محیط از سوی کارشناسان و مراقبین سلامت</a:t>
            </a:r>
          </a:p>
        </p:txBody>
      </p:sp>
      <p:sp>
        <p:nvSpPr>
          <p:cNvPr id="3" name="Content Placeholder 2"/>
          <p:cNvSpPr>
            <a:spLocks noGrp="1"/>
          </p:cNvSpPr>
          <p:nvPr>
            <p:ph idx="1"/>
          </p:nvPr>
        </p:nvSpPr>
        <p:spPr>
          <a:xfrm>
            <a:off x="235527" y="1191493"/>
            <a:ext cx="11745191" cy="5195452"/>
          </a:xfrm>
          <a:solidFill>
            <a:schemeClr val="bg1"/>
          </a:solidFill>
        </p:spPr>
        <p:txBody>
          <a:bodyPr>
            <a:noAutofit/>
          </a:bodyPr>
          <a:lstStyle/>
          <a:p>
            <a:pPr algn="just" rtl="1"/>
            <a:r>
              <a:rPr lang="fa-IR" sz="2400" dirty="0">
                <a:cs typeface="B Nazanin" panose="00000400000000000000" pitchFamily="2" charset="-78"/>
              </a:rPr>
              <a:t>همکاری در روند تشخیص و درمان و تعیین تکلیف بیمار بستری از طریق ایجاد ارتباط با خانواده و تکمیل شرح حال و سوابق بیمار به خصوص در مواردی که خانواده نیاز به آموزش و حمایت دارد. </a:t>
            </a:r>
          </a:p>
          <a:p>
            <a:pPr algn="just" rtl="1"/>
            <a:r>
              <a:rPr lang="fa-IR" sz="2400" dirty="0">
                <a:cs typeface="B Nazanin" panose="00000400000000000000" pitchFamily="2" charset="-78"/>
              </a:rPr>
              <a:t>حمایت های پس از ترخیص برای کمک به روند بهبودی کودک بیمار (مثل اهدا کپسول اکسیژن، ویلچر کودک یا ابزارهای توانبخشی به صورت امانت)</a:t>
            </a:r>
          </a:p>
          <a:p>
            <a:pPr algn="just" rtl="1"/>
            <a:r>
              <a:rPr lang="fa-IR" sz="2400" dirty="0">
                <a:cs typeface="B Nazanin" panose="00000400000000000000" pitchFamily="2" charset="-78"/>
              </a:rPr>
              <a:t>پیگیری مستمر و کنترل علائم خطر، مصرف صحیح داروها یا عوارض بیماری در کودک و آموزش خانواده ها از طریق ویزیت و مشاوره با پزشک مراکز خدمات جامع سلامت	</a:t>
            </a:r>
          </a:p>
          <a:p>
            <a:pPr algn="just" rtl="1"/>
            <a:r>
              <a:rPr lang="fa-IR" sz="2400" dirty="0">
                <a:cs typeface="B Nazanin" panose="00000400000000000000" pitchFamily="2" charset="-78"/>
              </a:rPr>
              <a:t>آموزش های پیشگیری از بروز بیماری ها و سوانح و حوادث در سطح شهرستان های منطقه برای جلوگیری از بروز موارد جدید</a:t>
            </a:r>
          </a:p>
          <a:p>
            <a:pPr algn="just" rtl="1"/>
            <a:r>
              <a:rPr lang="fa-IR" sz="2400" dirty="0">
                <a:cs typeface="B Nazanin" panose="00000400000000000000" pitchFamily="2" charset="-78"/>
              </a:rPr>
              <a:t>انجام هماهنگی و کمک به خانواده ها جهت ویزیت های تخصصی یا مراجعات مجدد در موارد عدم دسترسی به پزشک متخصص یا مناطق کم برخوردار</a:t>
            </a:r>
          </a:p>
        </p:txBody>
      </p:sp>
      <p:pic>
        <p:nvPicPr>
          <p:cNvPr id="4" name="Picture 3">
            <a:extLst>
              <a:ext uri="{FF2B5EF4-FFF2-40B4-BE49-F238E27FC236}">
                <a16:creationId xmlns:a16="http://schemas.microsoft.com/office/drawing/2014/main" id="{0357C869-79B7-D511-67E9-A80EFD422B2F}"/>
              </a:ext>
            </a:extLst>
          </p:cNvPr>
          <p:cNvPicPr>
            <a:picLocks noChangeAspect="1"/>
          </p:cNvPicPr>
          <p:nvPr/>
        </p:nvPicPr>
        <p:blipFill>
          <a:blip r:embed="rId2"/>
          <a:stretch>
            <a:fillRect/>
          </a:stretch>
        </p:blipFill>
        <p:spPr>
          <a:xfrm>
            <a:off x="1636308" y="5204218"/>
            <a:ext cx="2743438" cy="1182727"/>
          </a:xfrm>
          <a:prstGeom prst="rect">
            <a:avLst/>
          </a:prstGeom>
        </p:spPr>
      </p:pic>
    </p:spTree>
    <p:extLst>
      <p:ext uri="{BB962C8B-B14F-4D97-AF65-F5344CB8AC3E}">
        <p14:creationId xmlns:p14="http://schemas.microsoft.com/office/powerpoint/2010/main" val="801192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E9AAA2-74F0-0264-4699-3DAA52D1E676}"/>
              </a:ext>
            </a:extLst>
          </p:cNvPr>
          <p:cNvSpPr>
            <a:spLocks noGrp="1"/>
          </p:cNvSpPr>
          <p:nvPr>
            <p:ph idx="1"/>
          </p:nvPr>
        </p:nvSpPr>
        <p:spPr/>
        <p:txBody>
          <a:bodyPr/>
          <a:lstStyle/>
          <a:p>
            <a:pPr algn="just" rtl="1"/>
            <a:r>
              <a:rPr lang="fa-IR" sz="2800" dirty="0">
                <a:cs typeface="B Mitra" panose="00000400000000000000" pitchFamily="2" charset="-78"/>
              </a:rPr>
              <a:t>انجام مشاوره های مورد نیاز نظیر مشاوره تغذیه با شیرمادر، تغذیه تکمیلی یا تغذیه در بیماری های خاص، مشاوره روانشناسی خانواده و ... مداخلات مددکاری و ارائه بسته های حمایتی</a:t>
            </a:r>
          </a:p>
          <a:p>
            <a:pPr algn="just" rtl="1"/>
            <a:r>
              <a:rPr lang="fa-IR" sz="2800" dirty="0">
                <a:cs typeface="B Mitra" panose="00000400000000000000" pitchFamily="2" charset="-78"/>
              </a:rPr>
              <a:t>شناسایی کودکان و ثبت در پرونده خانوار برای تسهیل پیگیری های بعدی</a:t>
            </a:r>
          </a:p>
          <a:p>
            <a:pPr algn="just" rtl="1"/>
            <a:r>
              <a:rPr lang="fa-IR" sz="2800" dirty="0">
                <a:cs typeface="B Mitra" panose="00000400000000000000" pitchFamily="2" charset="-78"/>
              </a:rPr>
              <a:t>شناسایی بیماری های زمینه ای در کودکان پرخطر مبتلا به برخی بیماری هایی که والدین بیماری فرزند خود را از مراقب سلامت پنهان کرده اند (مواردی مثل اعتیاد، لوسمی، اوتیسم و ...)</a:t>
            </a:r>
          </a:p>
          <a:p>
            <a:pPr algn="just" rtl="1"/>
            <a:r>
              <a:rPr lang="fa-IR" sz="2800" dirty="0">
                <a:cs typeface="B Mitra" panose="00000400000000000000" pitchFamily="2" charset="-78"/>
              </a:rPr>
              <a:t>انجام مداخلات به موقع از سوی مراقب سلامت برای پیشگیری از ترخیص کودک بدحال با رضایت شخصی و تهیه تسهیلات برای ادامه درمان</a:t>
            </a:r>
          </a:p>
          <a:p>
            <a:pPr algn="r" rtl="1"/>
            <a:endParaRPr lang="en-US" dirty="0"/>
          </a:p>
        </p:txBody>
      </p:sp>
      <p:pic>
        <p:nvPicPr>
          <p:cNvPr id="2" name="Picture 1">
            <a:extLst>
              <a:ext uri="{FF2B5EF4-FFF2-40B4-BE49-F238E27FC236}">
                <a16:creationId xmlns:a16="http://schemas.microsoft.com/office/drawing/2014/main" id="{64DC1D2E-56C4-DD0F-811E-B41B65A6EF9E}"/>
              </a:ext>
            </a:extLst>
          </p:cNvPr>
          <p:cNvPicPr>
            <a:picLocks noChangeAspect="1"/>
          </p:cNvPicPr>
          <p:nvPr/>
        </p:nvPicPr>
        <p:blipFill>
          <a:blip r:embed="rId2"/>
          <a:stretch>
            <a:fillRect/>
          </a:stretch>
        </p:blipFill>
        <p:spPr>
          <a:xfrm>
            <a:off x="468688" y="5375351"/>
            <a:ext cx="2743438" cy="1182727"/>
          </a:xfrm>
          <a:prstGeom prst="rect">
            <a:avLst/>
          </a:prstGeom>
        </p:spPr>
      </p:pic>
    </p:spTree>
    <p:extLst>
      <p:ext uri="{BB962C8B-B14F-4D97-AF65-F5344CB8AC3E}">
        <p14:creationId xmlns:p14="http://schemas.microsoft.com/office/powerpoint/2010/main" val="633929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7D0D4-D2EC-4BA0-A030-1ABB2E152BC7}"/>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C4FE5E6B-9E18-47E5-A544-CFAE572FA3DD}"/>
              </a:ext>
            </a:extLst>
          </p:cNvPr>
          <p:cNvGraphicFramePr>
            <a:graphicFrameLocks noGrp="1"/>
          </p:cNvGraphicFramePr>
          <p:nvPr>
            <p:ph idx="1"/>
            <p:extLst>
              <p:ext uri="{D42A27DB-BD31-4B8C-83A1-F6EECF244321}">
                <p14:modId xmlns:p14="http://schemas.microsoft.com/office/powerpoint/2010/main" val="3731684084"/>
              </p:ext>
            </p:extLst>
          </p:nvPr>
        </p:nvGraphicFramePr>
        <p:xfrm>
          <a:off x="89940" y="59960"/>
          <a:ext cx="11976294" cy="6889923"/>
        </p:xfrm>
        <a:graphic>
          <a:graphicData uri="http://schemas.openxmlformats.org/drawingml/2006/table">
            <a:tbl>
              <a:tblPr rtl="1">
                <a:tableStyleId>{5C22544A-7EE6-4342-B048-85BDC9FD1C3A}</a:tableStyleId>
              </a:tblPr>
              <a:tblGrid>
                <a:gridCol w="376789">
                  <a:extLst>
                    <a:ext uri="{9D8B030D-6E8A-4147-A177-3AD203B41FA5}">
                      <a16:colId xmlns:a16="http://schemas.microsoft.com/office/drawing/2014/main" val="3170463153"/>
                    </a:ext>
                  </a:extLst>
                </a:gridCol>
                <a:gridCol w="4770766">
                  <a:extLst>
                    <a:ext uri="{9D8B030D-6E8A-4147-A177-3AD203B41FA5}">
                      <a16:colId xmlns:a16="http://schemas.microsoft.com/office/drawing/2014/main" val="2418392132"/>
                    </a:ext>
                  </a:extLst>
                </a:gridCol>
                <a:gridCol w="467721">
                  <a:extLst>
                    <a:ext uri="{9D8B030D-6E8A-4147-A177-3AD203B41FA5}">
                      <a16:colId xmlns:a16="http://schemas.microsoft.com/office/drawing/2014/main" val="2974146361"/>
                    </a:ext>
                  </a:extLst>
                </a:gridCol>
                <a:gridCol w="467721">
                  <a:extLst>
                    <a:ext uri="{9D8B030D-6E8A-4147-A177-3AD203B41FA5}">
                      <a16:colId xmlns:a16="http://schemas.microsoft.com/office/drawing/2014/main" val="983671910"/>
                    </a:ext>
                  </a:extLst>
                </a:gridCol>
                <a:gridCol w="467721">
                  <a:extLst>
                    <a:ext uri="{9D8B030D-6E8A-4147-A177-3AD203B41FA5}">
                      <a16:colId xmlns:a16="http://schemas.microsoft.com/office/drawing/2014/main" val="18564274"/>
                    </a:ext>
                  </a:extLst>
                </a:gridCol>
                <a:gridCol w="467721">
                  <a:extLst>
                    <a:ext uri="{9D8B030D-6E8A-4147-A177-3AD203B41FA5}">
                      <a16:colId xmlns:a16="http://schemas.microsoft.com/office/drawing/2014/main" val="740053513"/>
                    </a:ext>
                  </a:extLst>
                </a:gridCol>
                <a:gridCol w="4957855">
                  <a:extLst>
                    <a:ext uri="{9D8B030D-6E8A-4147-A177-3AD203B41FA5}">
                      <a16:colId xmlns:a16="http://schemas.microsoft.com/office/drawing/2014/main" val="972463796"/>
                    </a:ext>
                  </a:extLst>
                </a:gridCol>
              </a:tblGrid>
              <a:tr h="131896">
                <a:tc>
                  <a:txBody>
                    <a:bodyPr/>
                    <a:lstStyle/>
                    <a:p>
                      <a:pPr algn="ctr"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1" fontAlgn="ctr"/>
                      <a:r>
                        <a:rPr lang="fa-IR" sz="800" b="1" u="none" strike="noStrike">
                          <a:effectLst/>
                          <a:cs typeface="B Nazanin" panose="00000400000000000000" pitchFamily="2" charset="-78"/>
                        </a:rPr>
                        <a:t>سوالات خود ارزیابی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1" fontAlgn="b"/>
                      <a:r>
                        <a:rPr lang="fa-IR" sz="800" b="1" u="none" strike="noStrike">
                          <a:effectLst/>
                          <a:cs typeface="B Nazanin" panose="00000400000000000000" pitchFamily="2" charset="-78"/>
                        </a:rPr>
                        <a:t>بله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1" fontAlgn="b"/>
                      <a:r>
                        <a:rPr lang="fa-IR" sz="800" b="1" u="none" strike="noStrike">
                          <a:effectLst/>
                          <a:cs typeface="B Nazanin" panose="00000400000000000000" pitchFamily="2" charset="-78"/>
                        </a:rPr>
                        <a:t>خیر</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1" fontAlgn="b"/>
                      <a:r>
                        <a:rPr lang="fa-IR" sz="800" b="1" u="none" strike="noStrike">
                          <a:effectLst/>
                          <a:cs typeface="B Nazanin" panose="00000400000000000000" pitchFamily="2" charset="-78"/>
                        </a:rPr>
                        <a:t>تعداد</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1" fontAlgn="b"/>
                      <a:r>
                        <a:rPr lang="fa-IR" sz="800" b="1" u="none" strike="noStrike">
                          <a:effectLst/>
                          <a:cs typeface="B Nazanin" panose="00000400000000000000" pitchFamily="2" charset="-78"/>
                        </a:rPr>
                        <a:t>مقدار/ درصد</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1" fontAlgn="ctr"/>
                      <a:r>
                        <a:rPr lang="fa-IR" sz="800" b="1" u="none" strike="noStrike">
                          <a:effectLst/>
                          <a:cs typeface="B Nazanin" panose="00000400000000000000" pitchFamily="2" charset="-78"/>
                        </a:rPr>
                        <a:t>توضیح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574510150"/>
                  </a:ext>
                </a:extLst>
              </a:tr>
              <a:tr h="299401">
                <a:tc>
                  <a:txBody>
                    <a:bodyPr/>
                    <a:lstStyle/>
                    <a:p>
                      <a:pPr algn="ctr" rtl="0" fontAlgn="ctr"/>
                      <a:r>
                        <a:rPr lang="en-US" sz="800" b="1" u="none" strike="noStrike" dirty="0">
                          <a:effectLst/>
                          <a:cs typeface="B Nazanin" panose="00000400000000000000" pitchFamily="2" charset="-78"/>
                        </a:rPr>
                        <a:t>1</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آیا در همه بیمارستان هایی که بخش کودکان دارند کارشناس ثبت اطلاعات </a:t>
                      </a:r>
                      <a:r>
                        <a:rPr lang="en-US" sz="800" b="1" u="none" strike="noStrike" dirty="0">
                          <a:effectLst/>
                          <a:cs typeface="B Nazanin" panose="00000400000000000000" pitchFamily="2" charset="-78"/>
                        </a:rPr>
                        <a:t>MCMC  </a:t>
                      </a:r>
                      <a:r>
                        <a:rPr lang="fa-IR" sz="800" b="1" u="none" strike="noStrike" dirty="0">
                          <a:effectLst/>
                          <a:cs typeface="B Nazanin" panose="00000400000000000000" pitchFamily="2" charset="-78"/>
                        </a:rPr>
                        <a:t>تعیین شده است؟</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54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93.1</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از 58 بیمارستان موجود در سطح دانشگاه علوم پزشکی اصفهان 4 بیمارستان ( کودکان امام حسین ، سوانح و سوختگی امام موسی کاظم ، سید الشهدا (مختص بیماران مبتلا به سرطان)و بیمارستان تازه تاسیس ورزنه فاقد کارشناس ثبت اطلاعات </a:t>
                      </a:r>
                      <a:r>
                        <a:rPr lang="en-US" sz="800" b="1" u="none" strike="noStrike">
                          <a:effectLst/>
                          <a:cs typeface="B Nazanin" panose="00000400000000000000" pitchFamily="2" charset="-78"/>
                        </a:rPr>
                        <a:t>MCMC </a:t>
                      </a:r>
                      <a:r>
                        <a:rPr lang="fa-IR" sz="800" b="1" u="none" strike="noStrike">
                          <a:effectLst/>
                          <a:cs typeface="B Nazanin" panose="00000400000000000000" pitchFamily="2" charset="-78"/>
                        </a:rPr>
                        <a:t>می باشند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1582181009"/>
                  </a:ext>
                </a:extLst>
              </a:tr>
              <a:tr h="274860">
                <a:tc>
                  <a:txBody>
                    <a:bodyPr/>
                    <a:lstStyle/>
                    <a:p>
                      <a:pPr algn="ctr" rtl="0" fontAlgn="ctr"/>
                      <a:r>
                        <a:rPr lang="en-US" sz="800" b="1" u="none" strike="noStrike" dirty="0">
                          <a:effectLst/>
                          <a:cs typeface="B Nazanin" panose="00000400000000000000" pitchFamily="2" charset="-78"/>
                        </a:rPr>
                        <a:t>2</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طی 6 ماه گذشته چند درصد از کودکان بستری در سامانه </a:t>
                      </a:r>
                      <a:r>
                        <a:rPr lang="en-US" sz="800" b="1" u="none" strike="noStrike" dirty="0">
                          <a:effectLst/>
                          <a:cs typeface="B Nazanin" panose="00000400000000000000" pitchFamily="2" charset="-78"/>
                        </a:rPr>
                        <a:t>MCMC </a:t>
                      </a:r>
                      <a:r>
                        <a:rPr lang="fa-IR" sz="800" b="1" u="none" strike="noStrike" dirty="0">
                          <a:effectLst/>
                          <a:cs typeface="B Nazanin" panose="00000400000000000000" pitchFamily="2" charset="-78"/>
                        </a:rPr>
                        <a:t>ثبت شده است؟ (موارد ثبت شده در سامانه / تعداد کل بستری های کودکان زیر 5 سال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dirty="0">
                          <a:effectLst/>
                          <a:cs typeface="B Nazanin" panose="00000400000000000000" pitchFamily="2" charset="-78"/>
                        </a:rPr>
                        <a:t> </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dirty="0">
                          <a:effectLst/>
                          <a:cs typeface="B Nazanin" panose="00000400000000000000" pitchFamily="2" charset="-78"/>
                        </a:rPr>
                        <a:t> </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dirty="0">
                          <a:effectLst/>
                          <a:cs typeface="B Nazanin" panose="00000400000000000000" pitchFamily="2" charset="-78"/>
                        </a:rPr>
                        <a:t>1721</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dirty="0">
                          <a:effectLst/>
                          <a:cs typeface="B Nazanin" panose="00000400000000000000" pitchFamily="2" charset="-78"/>
                        </a:rPr>
                        <a:t>8</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تعداد کل بستری ها ی کودکان زیر 5 سال در شش ماهه اول 1403 در سطح بیمارستان های دانشگاه علوم پزشکی اصفهان 19955 مورد می باشد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2735028749"/>
                  </a:ext>
                </a:extLst>
              </a:tr>
              <a:tr h="201236">
                <a:tc>
                  <a:txBody>
                    <a:bodyPr/>
                    <a:lstStyle/>
                    <a:p>
                      <a:pPr algn="ctr" rtl="0" fontAlgn="ctr"/>
                      <a:r>
                        <a:rPr lang="en-US" sz="800" b="1" u="none" strike="noStrike" dirty="0">
                          <a:effectLst/>
                          <a:cs typeface="B Nazanin" panose="00000400000000000000" pitchFamily="2" charset="-78"/>
                        </a:rPr>
                        <a:t>3</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a:effectLst/>
                          <a:cs typeface="B Nazanin" panose="00000400000000000000" pitchFamily="2" charset="-78"/>
                        </a:rPr>
                        <a:t>متوسط زمان بستری تا ثبت اطلاعات کودک بستری در سامانه چند ساعت است؟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dirty="0">
                          <a:effectLst/>
                          <a:cs typeface="B Nazanin" panose="00000400000000000000" pitchFamily="2" charset="-78"/>
                        </a:rPr>
                        <a:t>24-48ساعت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1959813981"/>
                  </a:ext>
                </a:extLst>
              </a:tr>
              <a:tr h="191420">
                <a:tc>
                  <a:txBody>
                    <a:bodyPr/>
                    <a:lstStyle/>
                    <a:p>
                      <a:pPr algn="ctr" rtl="0" fontAlgn="ctr"/>
                      <a:r>
                        <a:rPr lang="en-US" sz="800" b="1" u="none" strike="noStrike">
                          <a:effectLst/>
                          <a:cs typeface="B Nazanin" panose="00000400000000000000" pitchFamily="2" charset="-78"/>
                        </a:rPr>
                        <a:t>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پیگیری کودک بیمار پس از ترخیص چه تعداد کودک شناسایی شده و تحت پوشش  پرونده خانوار قرار گرفته اند؟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78</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4.53</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مخرج  کسر 1721 در نظر گرفته شد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427174217"/>
                  </a:ext>
                </a:extLst>
              </a:tr>
              <a:tr h="471189">
                <a:tc>
                  <a:txBody>
                    <a:bodyPr/>
                    <a:lstStyle/>
                    <a:p>
                      <a:pPr algn="ctr" rtl="0" fontAlgn="ctr"/>
                      <a:r>
                        <a:rPr lang="en-US" sz="800" b="1" u="none" strike="noStrike">
                          <a:effectLst/>
                          <a:cs typeface="B Nazanin" panose="00000400000000000000" pitchFamily="2" charset="-78"/>
                        </a:rPr>
                        <a:t>5</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در پیگیری کودک بیمار پس از ترخیص چه تعداد ویزیت مجدد( بر اساس بسته خدمت) توسط پزشکان مراکز انجام شده است؟</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425</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24.69</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به دلیل اینکه  خدمت پیگیری کودک بیمار در سامانه سیب گزینه بهبودی ندارد عملا خدمت پیگیری کودک بیمار در سامانه قابل تکمیل نمی باشد و از طرف دیگر تعداد ویزیت های کودک بیمار در سامانه سیب قابل استخراج نمی باشد بنابراین این سوال به صورت دقیق قابل محاسبه نمی باشد و تنها به یادداشت های کارشناسان کودکان شهرستان ها استناد شده است .  مخرج کسر 1721 نفر در نظر گرفته شده است)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249790407"/>
                  </a:ext>
                </a:extLst>
              </a:tr>
              <a:tr h="402472">
                <a:tc>
                  <a:txBody>
                    <a:bodyPr/>
                    <a:lstStyle/>
                    <a:p>
                      <a:pPr algn="ctr" rtl="0" fontAlgn="ctr"/>
                      <a:r>
                        <a:rPr lang="en-US" sz="800" b="1" u="none" strike="noStrike">
                          <a:effectLst/>
                          <a:cs typeface="B Nazanin" panose="00000400000000000000" pitchFamily="2" charset="-78"/>
                        </a:rPr>
                        <a:t>8</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در پیگیری کودک بیمار پس از ترخیص چه تعداد ارجاع  به متخصص یا فوق تخصص جهت ادامه درمان انجام شده است؟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501</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29.11</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به علت عدم وجود چک لیست و عدم امکان گزارش گیری از سامانه سیب یا </a:t>
                      </a:r>
                      <a:r>
                        <a:rPr lang="en-US" sz="800" b="1" u="none" strike="noStrike" dirty="0" err="1">
                          <a:effectLst/>
                          <a:cs typeface="B Nazanin" panose="00000400000000000000" pitchFamily="2" charset="-78"/>
                        </a:rPr>
                        <a:t>mcmc</a:t>
                      </a:r>
                      <a:r>
                        <a:rPr lang="en-US" sz="800" b="1" u="none" strike="noStrike" dirty="0">
                          <a:effectLst/>
                          <a:cs typeface="B Nazanin" panose="00000400000000000000" pitchFamily="2" charset="-78"/>
                        </a:rPr>
                        <a:t> </a:t>
                      </a:r>
                      <a:r>
                        <a:rPr lang="fa-IR" sz="800" b="1" u="none" strike="noStrike" dirty="0">
                          <a:effectLst/>
                          <a:cs typeface="B Nazanin" panose="00000400000000000000" pitchFamily="2" charset="-78"/>
                        </a:rPr>
                        <a:t>این ایتم به صورت دقیق قابل استخراج نبوده و اطلاعات ثبت شده بر اساس یادداشت های کارشناسان شهرستان ها جمع آوری شده است . ( مخرج کسر 1721 نفر در نظر گرفته شده است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678495776"/>
                  </a:ext>
                </a:extLst>
              </a:tr>
              <a:tr h="284678">
                <a:tc>
                  <a:txBody>
                    <a:bodyPr/>
                    <a:lstStyle/>
                    <a:p>
                      <a:pPr algn="ctr" rtl="0" fontAlgn="ctr"/>
                      <a:r>
                        <a:rPr lang="en-US" sz="800" b="1" u="none" strike="noStrike">
                          <a:effectLst/>
                          <a:cs typeface="B Nazanin" panose="00000400000000000000" pitchFamily="2" charset="-78"/>
                        </a:rPr>
                        <a:t>7</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پیگیری کودک بیمار پس از ترخیص چه تعداد کودک با احتمال آزار، سوء رفتار یا غفلت شناسایی شده اند؟</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2</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dirty="0">
                          <a:effectLst/>
                          <a:cs typeface="B Nazanin" panose="00000400000000000000" pitchFamily="2" charset="-78"/>
                        </a:rPr>
                        <a:t>به علت عدم وجود چک لیست و عدم امکان گزارش گیری از سامانه سیب یا </a:t>
                      </a:r>
                      <a:r>
                        <a:rPr lang="en-US" sz="800" b="1" u="none" strike="noStrike" dirty="0" err="1">
                          <a:effectLst/>
                          <a:cs typeface="B Nazanin" panose="00000400000000000000" pitchFamily="2" charset="-78"/>
                        </a:rPr>
                        <a:t>mcmc</a:t>
                      </a:r>
                      <a:r>
                        <a:rPr lang="en-US" sz="800" b="1" u="none" strike="noStrike" dirty="0">
                          <a:effectLst/>
                          <a:cs typeface="B Nazanin" panose="00000400000000000000" pitchFamily="2" charset="-78"/>
                        </a:rPr>
                        <a:t> </a:t>
                      </a:r>
                      <a:r>
                        <a:rPr lang="fa-IR" sz="800" b="1" u="none" strike="noStrike" dirty="0">
                          <a:effectLst/>
                          <a:cs typeface="B Nazanin" panose="00000400000000000000" pitchFamily="2" charset="-78"/>
                        </a:rPr>
                        <a:t>این ایتم به صورت دقیق قابل استخراج نبوده و اطلاعات ثبت شده بر اساس یادداشت های کارشناسان شهرستان ها جمع آوری شده است .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210963489"/>
                  </a:ext>
                </a:extLst>
              </a:tr>
              <a:tr h="284678">
                <a:tc>
                  <a:txBody>
                    <a:bodyPr/>
                    <a:lstStyle/>
                    <a:p>
                      <a:pPr algn="ctr" rtl="0" fontAlgn="ctr"/>
                      <a:r>
                        <a:rPr lang="en-US" sz="800" b="1" u="none" strike="noStrike">
                          <a:effectLst/>
                          <a:cs typeface="B Nazanin" panose="00000400000000000000" pitchFamily="2" charset="-78"/>
                        </a:rPr>
                        <a:t>9</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در پیگیری کودک بیمار پس از ترخیص چه تعداد مشاوره روان شناسی انجام شده است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2</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a:effectLst/>
                          <a:cs typeface="B Nazanin" panose="00000400000000000000" pitchFamily="2" charset="-78"/>
                        </a:rPr>
                        <a:t>به علت عدم وجود چک لیست و عدم امکان گزارش گیری از سامانه سیب یا </a:t>
                      </a:r>
                      <a:r>
                        <a:rPr lang="en-US" sz="800" b="1" u="none" strike="noStrike">
                          <a:effectLst/>
                          <a:cs typeface="B Nazanin" panose="00000400000000000000" pitchFamily="2" charset="-78"/>
                        </a:rPr>
                        <a:t>mcmc </a:t>
                      </a:r>
                      <a:r>
                        <a:rPr lang="fa-IR" sz="800" b="1" u="none" strike="noStrike">
                          <a:effectLst/>
                          <a:cs typeface="B Nazanin" panose="00000400000000000000" pitchFamily="2" charset="-78"/>
                        </a:rPr>
                        <a:t>این ایتم به صورت دقیق قابل استخراج نبوده و اطلاعات ثبت شده بر اساس یادداشت های کارشناسان شهرستان ها جمع آوری شده است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2741275249"/>
                  </a:ext>
                </a:extLst>
              </a:tr>
              <a:tr h="284678">
                <a:tc>
                  <a:txBody>
                    <a:bodyPr/>
                    <a:lstStyle/>
                    <a:p>
                      <a:pPr algn="ctr" rtl="0" fontAlgn="ctr"/>
                      <a:r>
                        <a:rPr lang="en-US" sz="800" b="1" u="none" strike="noStrike">
                          <a:effectLst/>
                          <a:cs typeface="B Nazanin" panose="00000400000000000000" pitchFamily="2" charset="-78"/>
                        </a:rPr>
                        <a:t>10</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پیگیری کودک بیمار پس از ترخیص چه تعداد مشاوره تغذیه انجام شده است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359</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a:effectLst/>
                          <a:cs typeface="B Nazanin" panose="00000400000000000000" pitchFamily="2" charset="-78"/>
                        </a:rPr>
                        <a:t>به علت عدم وجود چک لیست و عدم امکان گزارش گیری از سامانه سیب یا </a:t>
                      </a:r>
                      <a:r>
                        <a:rPr lang="en-US" sz="800" b="1" u="none" strike="noStrike" dirty="0" err="1">
                          <a:effectLst/>
                          <a:cs typeface="B Nazanin" panose="00000400000000000000" pitchFamily="2" charset="-78"/>
                        </a:rPr>
                        <a:t>mcmc</a:t>
                      </a:r>
                      <a:r>
                        <a:rPr lang="en-US" sz="800" b="1" u="none" strike="noStrike" dirty="0">
                          <a:effectLst/>
                          <a:cs typeface="B Nazanin" panose="00000400000000000000" pitchFamily="2" charset="-78"/>
                        </a:rPr>
                        <a:t> </a:t>
                      </a:r>
                      <a:r>
                        <a:rPr lang="fa-IR" sz="800" b="1" u="none" strike="noStrike" dirty="0">
                          <a:effectLst/>
                          <a:cs typeface="B Nazanin" panose="00000400000000000000" pitchFamily="2" charset="-78"/>
                        </a:rPr>
                        <a:t>این ایتم به صورت دقیق قابل استخراج نبوده و اطلاعات ثبت شده بر اساس یادداشت های کارشناسان شهرستان ها جمع آوری شده است .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2670525448"/>
                  </a:ext>
                </a:extLst>
              </a:tr>
              <a:tr h="284678">
                <a:tc>
                  <a:txBody>
                    <a:bodyPr/>
                    <a:lstStyle/>
                    <a:p>
                      <a:pPr algn="ctr" rtl="0" fontAlgn="ctr"/>
                      <a:r>
                        <a:rPr lang="en-US" sz="800" b="1" u="none" strike="noStrike">
                          <a:effectLst/>
                          <a:cs typeface="B Nazanin" panose="00000400000000000000" pitchFamily="2" charset="-78"/>
                        </a:rPr>
                        <a:t>11</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پیگیری کودک بیمار پس از ترخیص چه تعداد اقدامات حمایتی و مدد کاری انجام شده است؟( ذکر توضیح)</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58</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a:effectLst/>
                          <a:cs typeface="B Nazanin" panose="00000400000000000000" pitchFamily="2" charset="-78"/>
                        </a:rPr>
                        <a:t>تعدادی کودکان به بهزیستی شهرستان ارجاع و یا با کارشناس بهزیستی هماهنگی گردید جهت پذیرش کودک-تعدادی از کودکان جهت مشکلات تکاملی بعد از ترخیص به مرکز مثبت زندگی ارجاع گردید. تهیه هزینه بیمارستان به کمک خیرین و با همکاری مددکاری</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919175744"/>
                  </a:ext>
                </a:extLst>
              </a:tr>
              <a:tr h="235595">
                <a:tc>
                  <a:txBody>
                    <a:bodyPr/>
                    <a:lstStyle/>
                    <a:p>
                      <a:pPr algn="ctr" rtl="0" fontAlgn="ctr"/>
                      <a:r>
                        <a:rPr lang="en-US" sz="800" b="1" u="none" strike="noStrike" dirty="0">
                          <a:effectLst/>
                          <a:cs typeface="B Nazanin" panose="00000400000000000000" pitchFamily="2" charset="-78"/>
                        </a:rPr>
                        <a:t>12</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آیا موارد مهم و خطیر ترخیص با رضایت شخصی در بیمارستان به اطلاع  معاونت بهداشتی رسانده می شود؟</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a:effectLst/>
                          <a:cs typeface="B Nazanin" panose="00000400000000000000" pitchFamily="2" charset="-78"/>
                        </a:rPr>
                        <a:t>فقط تعداد محدودی در برخی شهرستان اطلاع داده شده است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2078189712"/>
                  </a:ext>
                </a:extLst>
              </a:tr>
              <a:tr h="632686">
                <a:tc>
                  <a:txBody>
                    <a:bodyPr/>
                    <a:lstStyle/>
                    <a:p>
                      <a:pPr algn="ctr" rtl="0" fontAlgn="ctr"/>
                      <a:r>
                        <a:rPr lang="en-US" sz="800" b="1" u="none" strike="noStrike" dirty="0">
                          <a:effectLst/>
                          <a:cs typeface="B Nazanin" panose="00000400000000000000" pitchFamily="2" charset="-78"/>
                        </a:rPr>
                        <a:t>13</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آیا مداخله ای برای کاهش موارد ترخیص با رضایت شخصی طراحی و انجام شده است؟</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dirty="0">
                          <a:effectLst/>
                          <a:cs typeface="B Nazanin" panose="00000400000000000000" pitchFamily="2" charset="-78"/>
                        </a:rPr>
                        <a:t>تحلیل اطلاعات شش ماهه  کودکان ثبت شده  در سامانه </a:t>
                      </a:r>
                      <a:r>
                        <a:rPr lang="en-US" sz="800" b="1" u="none" strike="noStrike" dirty="0" err="1">
                          <a:effectLst/>
                          <a:cs typeface="B Nazanin" panose="00000400000000000000" pitchFamily="2" charset="-78"/>
                        </a:rPr>
                        <a:t>mcmc</a:t>
                      </a:r>
                      <a:r>
                        <a:rPr lang="en-US" sz="800" b="1" u="none" strike="noStrike" dirty="0">
                          <a:effectLst/>
                          <a:cs typeface="B Nazanin" panose="00000400000000000000" pitchFamily="2" charset="-78"/>
                        </a:rPr>
                        <a:t> </a:t>
                      </a:r>
                      <a:r>
                        <a:rPr lang="fa-IR" sz="800" b="1" u="none" strike="noStrike" dirty="0">
                          <a:effectLst/>
                          <a:cs typeface="B Nazanin" panose="00000400000000000000" pitchFamily="2" charset="-78"/>
                        </a:rPr>
                        <a:t>و ارسال به شهرستان ها جهت پیگیری موارد ترخیص با رضایت شخصی  و هماهنگی با بیمارستان ها در کمیته های مرگ شهرستانی جهت کاهش موارد ترخیص با رضایت شخصی / ارسال تحلیل شش ماهه به معاونت درمان  و مشخص کردند موارد ترخیص با رضایت شخصی به تفکیک بیمارستان ها / در برخی از شهرستان ها،مکاتبه با دادستان  در مواردی که جان کودک در خطر است و والدین اصرار بر رضایت کودک خود دارند./بهبود وضعیت اسکان مادر و همراه بیمار -بهبود وضعیت بهداشتی و تهویه  بخش بستری کودکان</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4022722006"/>
                  </a:ext>
                </a:extLst>
              </a:tr>
              <a:tr h="309219">
                <a:tc>
                  <a:txBody>
                    <a:bodyPr/>
                    <a:lstStyle/>
                    <a:p>
                      <a:pPr algn="ctr" rtl="0" fontAlgn="ctr"/>
                      <a:r>
                        <a:rPr lang="en-US" sz="800" b="1" u="none" strike="noStrike">
                          <a:effectLst/>
                          <a:cs typeface="B Nazanin" panose="00000400000000000000" pitchFamily="2" charset="-78"/>
                        </a:rPr>
                        <a:t>14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در 6 ماه گذشته چه تعداد کودک بیمار با تشخیص  اسهال و کم آبی بستری شده اند؟</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419</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24.34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 در شش ماهه اول 1403 بر اساس اطلاعات ثبت شده در سامانه </a:t>
                      </a:r>
                      <a:r>
                        <a:rPr lang="en-US" sz="800" b="1" u="none" strike="noStrike">
                          <a:effectLst/>
                          <a:cs typeface="B Nazanin" panose="00000400000000000000" pitchFamily="2" charset="-78"/>
                        </a:rPr>
                        <a:t>MCMC </a:t>
                      </a:r>
                      <a:r>
                        <a:rPr lang="fa-IR" sz="800" b="1" u="none" strike="noStrike">
                          <a:effectLst/>
                          <a:cs typeface="B Nazanin" panose="00000400000000000000" pitchFamily="2" charset="-78"/>
                        </a:rPr>
                        <a:t>تعداد 419 مورد تشخیص نهایی اسهال و کم آبی  که با عناوین مختلف ثبت شده است . ( مخرج  کسر 1721 نفر در نظر گرفته شده است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942456891"/>
                  </a:ext>
                </a:extLst>
              </a:tr>
              <a:tr h="309219">
                <a:tc>
                  <a:txBody>
                    <a:bodyPr/>
                    <a:lstStyle/>
                    <a:p>
                      <a:pPr algn="ctr" rtl="0" fontAlgn="ctr"/>
                      <a:r>
                        <a:rPr lang="en-US" sz="800" b="1" u="none" strike="noStrike">
                          <a:effectLst/>
                          <a:cs typeface="B Nazanin" panose="00000400000000000000" pitchFamily="2" charset="-78"/>
                        </a:rPr>
                        <a:t>15</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6 ماه گذشته چه تعداد کودک بیمار با تشخیص  عفونت تنفسی بستری شده اند؟</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187</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10.86</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 در شش ماهه اول 1403 بر اساس اطلاعات ثبت شده در سامانه </a:t>
                      </a:r>
                      <a:r>
                        <a:rPr lang="en-US" sz="800" b="1" u="none" strike="noStrike" dirty="0">
                          <a:effectLst/>
                          <a:cs typeface="B Nazanin" panose="00000400000000000000" pitchFamily="2" charset="-78"/>
                        </a:rPr>
                        <a:t>MCMC </a:t>
                      </a:r>
                      <a:r>
                        <a:rPr lang="fa-IR" sz="800" b="1" u="none" strike="noStrike" dirty="0">
                          <a:effectLst/>
                          <a:cs typeface="B Nazanin" panose="00000400000000000000" pitchFamily="2" charset="-78"/>
                        </a:rPr>
                        <a:t> تعداد 187 مورد تشخیص نهایی عفونت تنفسی که با عناوین مختلف  ثبت شده است .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4129125339"/>
                  </a:ext>
                </a:extLst>
              </a:tr>
              <a:tr h="191420">
                <a:tc>
                  <a:txBody>
                    <a:bodyPr/>
                    <a:lstStyle/>
                    <a:p>
                      <a:pPr algn="ctr" rtl="0" fontAlgn="ctr"/>
                      <a:r>
                        <a:rPr lang="en-US" sz="800" b="1" u="none" strike="noStrike">
                          <a:effectLst/>
                          <a:cs typeface="B Nazanin" panose="00000400000000000000" pitchFamily="2" charset="-78"/>
                        </a:rPr>
                        <a:t>16</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در 6 ماه گذشته چه تعداد کودک بیمار در بخش مراقبت های ویژه </a:t>
                      </a:r>
                      <a:r>
                        <a:rPr lang="en-US" sz="800" b="1" u="none" strike="noStrike" dirty="0">
                          <a:effectLst/>
                          <a:cs typeface="B Nazanin" panose="00000400000000000000" pitchFamily="2" charset="-78"/>
                        </a:rPr>
                        <a:t>PICU </a:t>
                      </a:r>
                      <a:r>
                        <a:rPr lang="fa-IR" sz="800" b="1" u="none" strike="noStrike" dirty="0">
                          <a:effectLst/>
                          <a:cs typeface="B Nazanin" panose="00000400000000000000" pitchFamily="2" charset="-78"/>
                        </a:rPr>
                        <a:t>  بستری شده اند؟</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a:effectLst/>
                          <a:cs typeface="B Nazanin" panose="00000400000000000000" pitchFamily="2" charset="-78"/>
                        </a:rPr>
                        <a:t>634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r" rtl="1" fontAlgn="ctr"/>
                      <a:r>
                        <a:rPr lang="fa-IR" sz="800" b="1" u="none" strike="noStrike">
                          <a:effectLst/>
                          <a:cs typeface="B Nazanin" panose="00000400000000000000" pitchFamily="2" charset="-78"/>
                        </a:rPr>
                        <a:t>اطلاعات بر اساس آمار دریافتی از معاونت درمان ثبت شده است</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2174416989"/>
                  </a:ext>
                </a:extLst>
              </a:tr>
              <a:tr h="902917">
                <a:tc>
                  <a:txBody>
                    <a:bodyPr/>
                    <a:lstStyle/>
                    <a:p>
                      <a:pPr algn="ctr" rtl="0" fontAlgn="ctr"/>
                      <a:r>
                        <a:rPr lang="en-US" sz="800" b="1" u="none" strike="noStrike" dirty="0">
                          <a:effectLst/>
                          <a:cs typeface="B Nazanin" panose="00000400000000000000" pitchFamily="2" charset="-78"/>
                        </a:rPr>
                        <a:t>17</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آیا بر مبنای اطلاعات ثبت و پیگیری کودکان بستری،  مداخله ای برای آموزش یا اصلاح فرآیندها در زمان بستری در  اورژانس یا بخش ها طراحی و اجرا  شده است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l"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اصلاح فرآیند پذیرش کودکان در بخش های اطفال / انجام اقدامات اصلاحی جهت جلوگیری از عفونت های تنفسی در بیماران اینتوبه/ اصلاح فرآیند اعزام کودکان بدحال به مرکز تخصصی کودکان/ اصلاح فرآیند ثبت و صدور گواهی فوت کودکان / اصلاح فرآیند رضایت شخصی کودکان/ تهیه پروتکل های مراقبتی کودکان و ...در کمیته های مرگ بر ثبت دقیق پرونده، شرح حال و مراقبت های انجام شده تاکید شد./بیشترین علت بستری کودک در بیمارستان استخراج و در کمیته های مرگ بیمارستانی</a:t>
                      </a:r>
                      <a:br>
                        <a:rPr lang="fa-IR" sz="800" b="1" u="none" strike="noStrike">
                          <a:effectLst/>
                          <a:cs typeface="B Nazanin" panose="00000400000000000000" pitchFamily="2" charset="-78"/>
                        </a:rPr>
                      </a:br>
                      <a:r>
                        <a:rPr lang="fa-IR" sz="800" b="1" u="none" strike="noStrike">
                          <a:effectLst/>
                          <a:cs typeface="B Nazanin" panose="00000400000000000000" pitchFamily="2" charset="-78"/>
                        </a:rPr>
                        <a:t>  مورد تحلیل قرار می گیرد همچنین در ستاد شهرستان نیز در کمیته سلامت کودکان شش ماه اول موارد بستری با مسمومیت بررسی و مداخله طراحی و اجرا گردید.   همچنین نتایج چک لیست  پایش  های بخش های  مرتبط با بستری کودک مورد تحلیل و موارد نقص در کمیته های مرگ بیمارستان  بررسی می گردد.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827691370"/>
                  </a:ext>
                </a:extLst>
              </a:tr>
              <a:tr h="328849">
                <a:tc>
                  <a:txBody>
                    <a:bodyPr/>
                    <a:lstStyle/>
                    <a:p>
                      <a:pPr algn="ctr" rtl="0" fontAlgn="ctr"/>
                      <a:r>
                        <a:rPr lang="en-US" sz="800" b="1" u="none" strike="noStrike" dirty="0">
                          <a:effectLst/>
                          <a:cs typeface="B Nazanin" panose="00000400000000000000" pitchFamily="2" charset="-78"/>
                        </a:rPr>
                        <a:t>18</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در 6 ماه گذشته آیا کمیته  بررسی مرگ کودک طبق دستورالعمل در بیمارستان برگزار شده است؟ (تعداد موارد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l" rtl="0" fontAlgn="b"/>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b"/>
                </a:tc>
                <a:tc>
                  <a:txBody>
                    <a:bodyPr/>
                    <a:lstStyle/>
                    <a:p>
                      <a:pPr algn="ctr" rtl="0" fontAlgn="ctr"/>
                      <a:r>
                        <a:rPr lang="en-US" sz="800" b="1" u="none" strike="noStrike" dirty="0">
                          <a:effectLst/>
                          <a:cs typeface="B Nazanin" panose="00000400000000000000" pitchFamily="2" charset="-78"/>
                        </a:rPr>
                        <a:t>62</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53.44</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58 بیمارستان در سطح دانشگاه وجود دارد که به صورت </a:t>
                      </a:r>
                      <a:r>
                        <a:rPr lang="fa-IR" sz="800" b="1" u="none" strike="noStrike" dirty="0">
                          <a:solidFill>
                            <a:srgbClr val="FF0000"/>
                          </a:solidFill>
                          <a:effectLst/>
                          <a:cs typeface="B Nazanin" panose="00000400000000000000" pitchFamily="2" charset="-78"/>
                        </a:rPr>
                        <a:t>ماهیانه</a:t>
                      </a:r>
                      <a:r>
                        <a:rPr lang="fa-IR" sz="800" b="1" u="none" strike="noStrike" dirty="0">
                          <a:effectLst/>
                          <a:cs typeface="B Nazanin" panose="00000400000000000000" pitchFamily="2" charset="-78"/>
                        </a:rPr>
                        <a:t> موظف به برگزاری کمیته بیمارستانی می باشند (مخرج کسر </a:t>
                      </a:r>
                      <a:r>
                        <a:rPr lang="fa-IR" sz="800" b="1" u="none" strike="noStrike" dirty="0">
                          <a:solidFill>
                            <a:srgbClr val="FF0000"/>
                          </a:solidFill>
                          <a:effectLst/>
                          <a:cs typeface="B Nazanin" panose="00000400000000000000" pitchFamily="2" charset="-78"/>
                        </a:rPr>
                        <a:t>116</a:t>
                      </a:r>
                      <a:r>
                        <a:rPr lang="fa-IR" sz="800" b="1" u="none" strike="noStrike" dirty="0">
                          <a:effectLst/>
                          <a:cs typeface="B Nazanin" panose="00000400000000000000" pitchFamily="2" charset="-78"/>
                        </a:rPr>
                        <a:t> در نظر گرفته شده است. ×2 ) مگر آن که مرگ یا مداخله قابل پیشگیری نداشته باشند که در آن صورت فصلی برگزار می شود. سازو کار مشخص برای هر بیمارستان مشخص شود تا حین ارسال آمار به وزارت متبوع، عدم همخوانی </a:t>
                      </a:r>
                      <a:r>
                        <a:rPr lang="fa-IR" sz="800" b="1" u="none" strike="noStrike">
                          <a:effectLst/>
                          <a:cs typeface="B Nazanin" panose="00000400000000000000" pitchFamily="2" charset="-78"/>
                        </a:rPr>
                        <a:t>موجود نباشدبه عنون مثال </a:t>
                      </a:r>
                      <a:r>
                        <a:rPr lang="fa-IR" sz="800" b="1" u="none" strike="noStrike" dirty="0">
                          <a:effectLst/>
                          <a:cs typeface="B Nazanin" panose="00000400000000000000" pitchFamily="2" charset="-78"/>
                        </a:rPr>
                        <a:t>امیرالمومنین شهرضا، امام حسین، امین، به </a:t>
                      </a:r>
                      <a:r>
                        <a:rPr lang="fa-IR" sz="800" b="1" u="none" strike="noStrike">
                          <a:effectLst/>
                          <a:cs typeface="B Nazanin" panose="00000400000000000000" pitchFamily="2" charset="-78"/>
                        </a:rPr>
                        <a:t>صورت ماهانه</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470848928"/>
                  </a:ext>
                </a:extLst>
              </a:tr>
              <a:tr h="191420">
                <a:tc>
                  <a:txBody>
                    <a:bodyPr/>
                    <a:lstStyle/>
                    <a:p>
                      <a:pPr algn="ctr" rtl="0" fontAlgn="ctr"/>
                      <a:r>
                        <a:rPr lang="en-US" sz="800" b="1" u="none" strike="noStrike" dirty="0">
                          <a:effectLst/>
                          <a:cs typeface="B Nazanin" panose="00000400000000000000" pitchFamily="2" charset="-78"/>
                        </a:rPr>
                        <a:t>19</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در 6 ماه گذشته آیا کمیته  بررسی مرگ کودک طبق دستورالعمل در شهرستان برگزار شده است؟ ( تعداد موارد)</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33</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dirty="0">
                          <a:effectLst/>
                          <a:cs typeface="B Nazanin" panose="00000400000000000000" pitchFamily="2" charset="-78"/>
                        </a:rPr>
                        <a:t>62</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تعداد مورد انتظار  کمیته در شش ماهه اول سال مطابق دستورالعمل 54 مورد  در 27 شهرستان  می باشد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1164614090"/>
                  </a:ext>
                </a:extLst>
              </a:tr>
              <a:tr h="245412">
                <a:tc>
                  <a:txBody>
                    <a:bodyPr/>
                    <a:lstStyle/>
                    <a:p>
                      <a:pPr algn="ctr" rtl="0" fontAlgn="ctr"/>
                      <a:r>
                        <a:rPr lang="en-US" sz="800" b="1" u="none" strike="noStrike" dirty="0">
                          <a:effectLst/>
                          <a:cs typeface="B Nazanin" panose="00000400000000000000" pitchFamily="2" charset="-78"/>
                        </a:rPr>
                        <a:t>20</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solidFill>
                      <a:schemeClr val="accent2"/>
                    </a:solidFill>
                  </a:tcPr>
                </a:tc>
                <a:tc>
                  <a:txBody>
                    <a:bodyPr/>
                    <a:lstStyle/>
                    <a:p>
                      <a:pPr algn="r" rtl="1" fontAlgn="ctr"/>
                      <a:r>
                        <a:rPr lang="fa-IR" sz="800" b="1" u="none" strike="noStrike" dirty="0">
                          <a:effectLst/>
                          <a:cs typeface="B Nazanin" panose="00000400000000000000" pitchFamily="2" charset="-78"/>
                        </a:rPr>
                        <a:t>در 6 ماه گذشته آیا کمیته  بیمارستانی  مرگ کودک جهت کودکان بیمار بد حال بستری برگزار شده است؟</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l" rtl="1" fontAlgn="ctr"/>
                      <a:r>
                        <a:rPr lang="en-US" sz="800" b="1" u="none" strike="noStrike">
                          <a:effectLst/>
                          <a:cs typeface="B Nazanin" panose="00000400000000000000" pitchFamily="2" charset="-78"/>
                        </a:rPr>
                        <a:t> </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1875354575"/>
                  </a:ext>
                </a:extLst>
              </a:tr>
              <a:tr h="269951">
                <a:tc>
                  <a:txBody>
                    <a:bodyPr/>
                    <a:lstStyle/>
                    <a:p>
                      <a:pPr algn="ctr" rtl="0" fontAlgn="ctr"/>
                      <a:r>
                        <a:rPr lang="en-US" sz="800" b="1" u="none" strike="noStrike">
                          <a:effectLst/>
                          <a:cs typeface="B Nazanin" panose="00000400000000000000" pitchFamily="2" charset="-78"/>
                        </a:rPr>
                        <a:t>21</a:t>
                      </a:r>
                      <a:endParaRPr lang="en-US"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a:effectLst/>
                          <a:cs typeface="B Nazanin" panose="00000400000000000000" pitchFamily="2" charset="-78"/>
                        </a:rPr>
                        <a:t>آیا ثبت اطلاعات اولیه مرگ و تکمیل پرسشنامه ها بر اساس نظام مراقبت مرگ کودکان انجام میشود؟(سامانه، پورتال یا فایل اکسل ) </a:t>
                      </a:r>
                      <a:endParaRPr lang="fa-IR" sz="800" b="1" i="0" u="none" strike="noStrike">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i="0" u="none" strike="noStrike" dirty="0">
                          <a:solidFill>
                            <a:srgbClr val="000000"/>
                          </a:solidFill>
                          <a:effectLst/>
                          <a:latin typeface="Wingdings 2" panose="05020102010507070707" pitchFamily="18" charset="2"/>
                          <a:cs typeface="B Nazanin" panose="00000400000000000000" pitchFamily="2" charset="-78"/>
                          <a:sym typeface="Wingdings" panose="05000000000000000000" pitchFamily="2" charset="2"/>
                        </a:rPr>
                        <a:t></a:t>
                      </a:r>
                      <a:endParaRPr lang="en-US" sz="800" b="1" i="0" u="none" strike="noStrike" dirty="0">
                        <a:solidFill>
                          <a:srgbClr val="000000"/>
                        </a:solidFill>
                        <a:effectLst/>
                        <a:latin typeface="Wingdings 2" panose="05020102010507070707" pitchFamily="18" charset="2"/>
                        <a:cs typeface="B Nazanin" panose="00000400000000000000" pitchFamily="2" charset="-78"/>
                      </a:endParaRPr>
                    </a:p>
                  </a:txBody>
                  <a:tcPr marL="3218" marR="3218" marT="3218" marB="0" anchor="ctr"/>
                </a:tc>
                <a:tc>
                  <a:txBody>
                    <a:bodyPr/>
                    <a:lstStyle/>
                    <a:p>
                      <a:pPr algn="ctr" rtl="0" fontAlgn="ctr"/>
                      <a:r>
                        <a:rPr lang="en-US" sz="800" b="1" u="none" strike="noStrike" dirty="0">
                          <a:effectLst/>
                          <a:cs typeface="B Nazanin" panose="00000400000000000000" pitchFamily="2" charset="-78"/>
                        </a:rPr>
                        <a:t> </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dirty="0">
                          <a:effectLst/>
                          <a:cs typeface="B Nazanin" panose="00000400000000000000" pitchFamily="2" charset="-78"/>
                        </a:rPr>
                        <a:t> </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ctr" rtl="0" fontAlgn="ctr"/>
                      <a:r>
                        <a:rPr lang="en-US" sz="800" b="1" u="none" strike="noStrike" dirty="0">
                          <a:effectLst/>
                          <a:cs typeface="B Nazanin" panose="00000400000000000000" pitchFamily="2" charset="-78"/>
                        </a:rPr>
                        <a:t> </a:t>
                      </a:r>
                      <a:endParaRPr lang="en-US"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tc>
                  <a:txBody>
                    <a:bodyPr/>
                    <a:lstStyle/>
                    <a:p>
                      <a:pPr algn="r" rtl="1" fontAlgn="ctr"/>
                      <a:r>
                        <a:rPr lang="fa-IR" sz="800" b="1" u="none" strike="noStrike" dirty="0">
                          <a:effectLst/>
                          <a:cs typeface="B Nazanin" panose="00000400000000000000" pitchFamily="2" charset="-78"/>
                        </a:rPr>
                        <a:t>با توجه به قطع بودن پورتال، اطلاعات اولیه مرگ در فایل اکسل انجام می شود و پرسشنامه ها به صورت فیزیکی تکمیل می گردد. </a:t>
                      </a:r>
                      <a:endParaRPr lang="fa-IR" sz="800" b="1" i="0" u="none" strike="noStrike" dirty="0">
                        <a:solidFill>
                          <a:srgbClr val="000000"/>
                        </a:solidFill>
                        <a:effectLst/>
                        <a:latin typeface="B Nazanin" panose="00000400000000000000" pitchFamily="2" charset="-78"/>
                        <a:cs typeface="B Nazanin" panose="00000400000000000000" pitchFamily="2" charset="-78"/>
                      </a:endParaRPr>
                    </a:p>
                  </a:txBody>
                  <a:tcPr marL="3218" marR="3218" marT="3218" marB="0" anchor="ctr"/>
                </a:tc>
                <a:extLst>
                  <a:ext uri="{0D108BD9-81ED-4DB2-BD59-A6C34878D82A}">
                    <a16:rowId xmlns:a16="http://schemas.microsoft.com/office/drawing/2014/main" val="3466643018"/>
                  </a:ext>
                </a:extLst>
              </a:tr>
            </a:tbl>
          </a:graphicData>
        </a:graphic>
      </p:graphicFrame>
    </p:spTree>
    <p:extLst>
      <p:ext uri="{BB962C8B-B14F-4D97-AF65-F5344CB8AC3E}">
        <p14:creationId xmlns:p14="http://schemas.microsoft.com/office/powerpoint/2010/main" val="2899895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تقدیم به شما</a:t>
            </a:r>
            <a:endParaRPr lang="en-US" dirty="0"/>
          </a:p>
        </p:txBody>
      </p:sp>
      <p:pic>
        <p:nvPicPr>
          <p:cNvPr id="4" name="Content Placeholder 3"/>
          <p:cNvPicPr>
            <a:picLocks noGrp="1" noChangeAspect="1"/>
          </p:cNvPicPr>
          <p:nvPr>
            <p:ph idx="1"/>
          </p:nvPr>
        </p:nvPicPr>
        <p:blipFill>
          <a:blip r:embed="rId2"/>
          <a:stretch>
            <a:fillRect/>
          </a:stretch>
        </p:blipFill>
        <p:spPr>
          <a:xfrm>
            <a:off x="3882683" y="1690688"/>
            <a:ext cx="4670340" cy="4351338"/>
          </a:xfrm>
          <a:prstGeom prst="rect">
            <a:avLst/>
          </a:prstGeom>
        </p:spPr>
      </p:pic>
    </p:spTree>
    <p:extLst>
      <p:ext uri="{BB962C8B-B14F-4D97-AF65-F5344CB8AC3E}">
        <p14:creationId xmlns:p14="http://schemas.microsoft.com/office/powerpoint/2010/main" val="736824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988101" y="656392"/>
            <a:ext cx="10515600" cy="4351338"/>
          </a:xfrm>
          <a:solidFill>
            <a:schemeClr val="bg1"/>
          </a:solidFill>
        </p:spPr>
        <p:txBody>
          <a:bodyPr>
            <a:normAutofit/>
          </a:bodyPr>
          <a:lstStyle/>
          <a:p>
            <a:pPr marL="0" indent="0" algn="just" rtl="1">
              <a:lnSpc>
                <a:spcPct val="150000"/>
              </a:lnSpc>
              <a:buNone/>
            </a:pPr>
            <a:r>
              <a:rPr lang="fa-IR" sz="2400" dirty="0">
                <a:cs typeface="B Mitra" panose="00000400000000000000" pitchFamily="2" charset="-78"/>
              </a:rPr>
              <a:t>مقدمه: </a:t>
            </a:r>
          </a:p>
          <a:p>
            <a:pPr algn="just" rtl="1">
              <a:lnSpc>
                <a:spcPct val="150000"/>
              </a:lnSpc>
            </a:pPr>
            <a:r>
              <a:rPr lang="fa-IR" sz="2400" dirty="0">
                <a:cs typeface="B Mitra" panose="00000400000000000000" pitchFamily="2" charset="-78"/>
              </a:rPr>
              <a:t>سلامت کودکان زیر 5 سال به عنوان یک گروه سنی ویژه و تأثیرگذار در توسعه کشورها، در سطوح مختلف خدمات نظام سلامت دارای اولویت و ارائه خدمات پیشگیری از مرگ و میر و درمان بیماری کودکان نیز یک ضرورت است. </a:t>
            </a:r>
          </a:p>
          <a:p>
            <a:pPr marL="0" indent="0" algn="just" rtl="1">
              <a:lnSpc>
                <a:spcPct val="150000"/>
              </a:lnSpc>
              <a:buNone/>
            </a:pPr>
            <a:endParaRPr lang="fa-IR" sz="2400" dirty="0">
              <a:cs typeface="B Mitra" panose="00000400000000000000" pitchFamily="2" charset="-78"/>
            </a:endParaRPr>
          </a:p>
          <a:p>
            <a:pPr algn="just" rtl="1">
              <a:lnSpc>
                <a:spcPct val="150000"/>
              </a:lnSpc>
            </a:pPr>
            <a:r>
              <a:rPr lang="fa-IR" sz="2400" dirty="0">
                <a:cs typeface="B Mitra" panose="00000400000000000000" pitchFamily="2" charset="-78"/>
              </a:rPr>
              <a:t>بر این اساس بهبود فرآیندهای شناسایی، تشخیص، درمان، ارجاع و بستری کودکان بیمار می تواند در کنترل عوارض، بهبود پیش آگهی و افزایش کیفیت زندگی کودکان تأثیرگذار باشد. </a:t>
            </a:r>
          </a:p>
          <a:p>
            <a:pPr algn="just" rtl="1">
              <a:lnSpc>
                <a:spcPct val="150000"/>
              </a:lnSpc>
            </a:pPr>
            <a:endParaRPr lang="fa-IR" sz="2400" dirty="0">
              <a:cs typeface="B Mitra" panose="00000400000000000000" pitchFamily="2" charset="-78"/>
            </a:endParaRPr>
          </a:p>
        </p:txBody>
      </p:sp>
      <p:pic>
        <p:nvPicPr>
          <p:cNvPr id="3" name="Picture 2">
            <a:extLst>
              <a:ext uri="{FF2B5EF4-FFF2-40B4-BE49-F238E27FC236}">
                <a16:creationId xmlns:a16="http://schemas.microsoft.com/office/drawing/2014/main" id="{BD651C7D-A1A0-D0A8-C384-8AEFAAF30842}"/>
              </a:ext>
            </a:extLst>
          </p:cNvPr>
          <p:cNvPicPr>
            <a:picLocks noChangeAspect="1"/>
          </p:cNvPicPr>
          <p:nvPr/>
        </p:nvPicPr>
        <p:blipFill>
          <a:blip r:embed="rId2"/>
          <a:stretch>
            <a:fillRect/>
          </a:stretch>
        </p:blipFill>
        <p:spPr>
          <a:xfrm>
            <a:off x="1106930" y="4621081"/>
            <a:ext cx="4079667" cy="1754580"/>
          </a:xfrm>
          <a:prstGeom prst="rect">
            <a:avLst/>
          </a:prstGeom>
        </p:spPr>
      </p:pic>
    </p:spTree>
    <p:extLst>
      <p:ext uri="{BB962C8B-B14F-4D97-AF65-F5344CB8AC3E}">
        <p14:creationId xmlns:p14="http://schemas.microsoft.com/office/powerpoint/2010/main" val="1288020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296482" y="207818"/>
            <a:ext cx="10432473" cy="775855"/>
          </a:xfrm>
        </p:spPr>
        <p:txBody>
          <a:bodyPr>
            <a:normAutofit/>
          </a:bodyPr>
          <a:lstStyle/>
          <a:p>
            <a:pPr algn="r" rtl="1"/>
            <a:r>
              <a:rPr lang="fa-IR" altLang="fa-IR" sz="2400" dirty="0">
                <a:solidFill>
                  <a:schemeClr val="tx1"/>
                </a:solidFill>
                <a:cs typeface="B Titr" panose="00000700000000000000" pitchFamily="2" charset="-78"/>
              </a:rPr>
              <a:t>پیگیری کودکان پرخطر با استفاده از سامانه </a:t>
            </a:r>
            <a:r>
              <a:rPr lang="en-US" altLang="fa-IR" sz="2400" dirty="0">
                <a:solidFill>
                  <a:schemeClr val="tx1"/>
                </a:solidFill>
                <a:cs typeface="B Titr" panose="00000700000000000000" pitchFamily="2" charset="-78"/>
              </a:rPr>
              <a:t>MCMC</a:t>
            </a:r>
            <a:endParaRPr lang="fa-IR" altLang="fa-IR" sz="2400" dirty="0">
              <a:solidFill>
                <a:schemeClr val="tx1"/>
              </a:solidFill>
              <a:cs typeface="B Titr" panose="00000700000000000000" pitchFamily="2" charset="-78"/>
            </a:endParaRPr>
          </a:p>
        </p:txBody>
      </p:sp>
      <p:sp>
        <p:nvSpPr>
          <p:cNvPr id="3" name="Content Placeholder 2"/>
          <p:cNvSpPr>
            <a:spLocks noGrp="1"/>
          </p:cNvSpPr>
          <p:nvPr>
            <p:ph idx="1"/>
          </p:nvPr>
        </p:nvSpPr>
        <p:spPr>
          <a:xfrm>
            <a:off x="838200" y="1149927"/>
            <a:ext cx="10515600" cy="5027036"/>
          </a:xfrm>
        </p:spPr>
        <p:txBody>
          <a:bodyPr>
            <a:normAutofit/>
          </a:bodyPr>
          <a:lstStyle/>
          <a:p>
            <a:pPr algn="just" rtl="1">
              <a:lnSpc>
                <a:spcPct val="150000"/>
              </a:lnSpc>
            </a:pPr>
            <a:r>
              <a:rPr lang="fa-IR" sz="2400" dirty="0">
                <a:cs typeface="B Nazanin" panose="00000400000000000000" pitchFamily="2" charset="-78"/>
              </a:rPr>
              <a:t>اداره سلامت کودکان با هماهنگی و همکاری سازمان اورژانس کشور، از سال 1399، دسترسی معاونت های بهداشتی دانشگاه ها به سامانه مرکز هدایت و پایش داده های مراقبت های درمانی " </a:t>
            </a:r>
            <a:r>
              <a:rPr lang="en-US" sz="2400" dirty="0">
                <a:cs typeface="B Nazanin" panose="00000400000000000000" pitchFamily="2" charset="-78"/>
              </a:rPr>
              <a:t>MCMC</a:t>
            </a:r>
            <a:r>
              <a:rPr lang="fa-IR" sz="2400" dirty="0">
                <a:cs typeface="B Nazanin" panose="00000400000000000000" pitchFamily="2" charset="-78"/>
              </a:rPr>
              <a:t>" را فراهم آورده است؛ تا از این طریق از داده های مربوط به کودکان بیمار بستری شده در بیمارستان ها برای </a:t>
            </a:r>
            <a:r>
              <a:rPr lang="fa-IR" sz="2400" dirty="0">
                <a:highlight>
                  <a:srgbClr val="FFFF00"/>
                </a:highlight>
                <a:cs typeface="B Nazanin" panose="00000400000000000000" pitchFamily="2" charset="-78"/>
              </a:rPr>
              <a:t>پیگیری وضعیت و اصلاح فرایندهای تشخیصی درمانی و بهداشتی در این کودکان استفاده شود . </a:t>
            </a:r>
          </a:p>
        </p:txBody>
      </p:sp>
      <p:pic>
        <p:nvPicPr>
          <p:cNvPr id="2" name="Picture 1">
            <a:extLst>
              <a:ext uri="{FF2B5EF4-FFF2-40B4-BE49-F238E27FC236}">
                <a16:creationId xmlns:a16="http://schemas.microsoft.com/office/drawing/2014/main" id="{DA913FCF-D1EB-47CC-9C96-3B81DD77AB96}"/>
              </a:ext>
            </a:extLst>
          </p:cNvPr>
          <p:cNvPicPr>
            <a:picLocks noChangeAspect="1"/>
          </p:cNvPicPr>
          <p:nvPr/>
        </p:nvPicPr>
        <p:blipFill>
          <a:blip r:embed="rId2"/>
          <a:stretch>
            <a:fillRect/>
          </a:stretch>
        </p:blipFill>
        <p:spPr>
          <a:xfrm>
            <a:off x="715358" y="3663445"/>
            <a:ext cx="10638442" cy="1530229"/>
          </a:xfrm>
          <a:prstGeom prst="rect">
            <a:avLst/>
          </a:prstGeom>
        </p:spPr>
      </p:pic>
      <p:pic>
        <p:nvPicPr>
          <p:cNvPr id="5" name="Picture 4">
            <a:extLst>
              <a:ext uri="{FF2B5EF4-FFF2-40B4-BE49-F238E27FC236}">
                <a16:creationId xmlns:a16="http://schemas.microsoft.com/office/drawing/2014/main" id="{09B26D96-A9EC-A676-5803-515930216829}"/>
              </a:ext>
            </a:extLst>
          </p:cNvPr>
          <p:cNvPicPr>
            <a:picLocks noChangeAspect="1"/>
          </p:cNvPicPr>
          <p:nvPr/>
        </p:nvPicPr>
        <p:blipFill>
          <a:blip r:embed="rId3"/>
          <a:stretch>
            <a:fillRect/>
          </a:stretch>
        </p:blipFill>
        <p:spPr>
          <a:xfrm>
            <a:off x="1436713" y="5193674"/>
            <a:ext cx="2745542" cy="1180800"/>
          </a:xfrm>
          <a:prstGeom prst="rect">
            <a:avLst/>
          </a:prstGeom>
        </p:spPr>
      </p:pic>
    </p:spTree>
    <p:extLst>
      <p:ext uri="{BB962C8B-B14F-4D97-AF65-F5344CB8AC3E}">
        <p14:creationId xmlns:p14="http://schemas.microsoft.com/office/powerpoint/2010/main" val="8717926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FC5ADD-339B-48ED-8953-B3D8DF9E04E2}"/>
              </a:ext>
            </a:extLst>
          </p:cNvPr>
          <p:cNvSpPr>
            <a:spLocks noGrp="1"/>
          </p:cNvSpPr>
          <p:nvPr>
            <p:ph idx="1"/>
          </p:nvPr>
        </p:nvSpPr>
        <p:spPr>
          <a:xfrm>
            <a:off x="838200" y="858129"/>
            <a:ext cx="10515600" cy="5318834"/>
          </a:xfrm>
        </p:spPr>
        <p:txBody>
          <a:bodyPr>
            <a:normAutofit/>
          </a:bodyPr>
          <a:lstStyle/>
          <a:p>
            <a:pPr algn="just" rtl="1">
              <a:lnSpc>
                <a:spcPct val="150000"/>
              </a:lnSpc>
            </a:pPr>
            <a:r>
              <a:rPr lang="fa-IR" sz="2400" b="1" dirty="0">
                <a:solidFill>
                  <a:srgbClr val="0070C0"/>
                </a:solidFill>
                <a:latin typeface="+mj-lt"/>
                <a:ea typeface="+mj-ea"/>
                <a:cs typeface="B Nazanin" panose="00000400000000000000" pitchFamily="2" charset="-78"/>
              </a:rPr>
              <a:t>فرم ثبت اطلاعات: </a:t>
            </a:r>
            <a:r>
              <a:rPr lang="fa-IR" sz="2400" dirty="0">
                <a:cs typeface="B Nazanin" panose="00000400000000000000" pitchFamily="2" charset="-78"/>
              </a:rPr>
              <a:t>فرم ثبت علائم بیماری از زبانه "کودکان پرخطر" در سامانه </a:t>
            </a:r>
            <a:r>
              <a:rPr lang="en-US" sz="2400" dirty="0">
                <a:cs typeface="B Nazanin" panose="00000400000000000000" pitchFamily="2" charset="-78"/>
              </a:rPr>
              <a:t>MCMC</a:t>
            </a:r>
            <a:r>
              <a:rPr lang="fa-IR" sz="2400" dirty="0">
                <a:cs typeface="B Nazanin" panose="00000400000000000000" pitchFamily="2" charset="-78"/>
              </a:rPr>
              <a:t> قابل دسترسی است و برای هر کودکی که به بیمارستان مراجعه نموده یا ارجاع یا انتقال داده شده است و در تریاژ اولیه بیمار در اورژانس یا یکی از بخش های بیمارستانی بستری شده است باید توسط مسئول مربوطه تکمیل شود . </a:t>
            </a:r>
          </a:p>
          <a:p>
            <a:pPr algn="just" rtl="1">
              <a:lnSpc>
                <a:spcPct val="150000"/>
              </a:lnSpc>
            </a:pPr>
            <a:r>
              <a:rPr lang="fa-IR" sz="2400" b="1" dirty="0">
                <a:solidFill>
                  <a:srgbClr val="0070C0"/>
                </a:solidFill>
                <a:latin typeface="+mj-lt"/>
                <a:ea typeface="+mj-ea"/>
                <a:cs typeface="B Nazanin" panose="00000400000000000000" pitchFamily="2" charset="-78"/>
              </a:rPr>
              <a:t>ثبت مداخلات: </a:t>
            </a:r>
            <a:r>
              <a:rPr lang="fa-IR" sz="2400" dirty="0">
                <a:cs typeface="B Nazanin" panose="00000400000000000000" pitchFamily="2" charset="-78"/>
              </a:rPr>
              <a:t>اقداماتی که در سیر درمان بیماری بر اساس دستور پزشک انجام شده است و با انجام آنها در علائم حیاتی، وضعیت بیمار و روند بیماری و پیش آگهی تغییر ایجاد خواهد شد. این اقدامات باید در پایان هر روز توسط مسئول مربوطه با مرور پرونده بیمار در فرم ثبت اطلاعات اولیه کودک ثبت شود تا در پردازش مجدد سامانه، تغییر در وضعیت قرمز به زرد یا سبز ایجاد شود.  . </a:t>
            </a:r>
          </a:p>
          <a:p>
            <a:pPr marL="0" indent="0" algn="just" rtl="1">
              <a:lnSpc>
                <a:spcPct val="150000"/>
              </a:lnSpc>
              <a:buNone/>
            </a:pPr>
            <a:endParaRPr lang="fa-IR" sz="2400" dirty="0">
              <a:cs typeface="B Nazanin" panose="00000400000000000000" pitchFamily="2" charset="-78"/>
            </a:endParaRPr>
          </a:p>
        </p:txBody>
      </p:sp>
      <p:pic>
        <p:nvPicPr>
          <p:cNvPr id="2" name="Picture 1">
            <a:extLst>
              <a:ext uri="{FF2B5EF4-FFF2-40B4-BE49-F238E27FC236}">
                <a16:creationId xmlns:a16="http://schemas.microsoft.com/office/drawing/2014/main" id="{B6A133EC-7959-8742-1AA3-C98A572916CE}"/>
              </a:ext>
            </a:extLst>
          </p:cNvPr>
          <p:cNvPicPr>
            <a:picLocks noChangeAspect="1"/>
          </p:cNvPicPr>
          <p:nvPr/>
        </p:nvPicPr>
        <p:blipFill>
          <a:blip r:embed="rId2"/>
          <a:stretch>
            <a:fillRect/>
          </a:stretch>
        </p:blipFill>
        <p:spPr>
          <a:xfrm>
            <a:off x="1471416" y="5131131"/>
            <a:ext cx="2743438" cy="1182727"/>
          </a:xfrm>
          <a:prstGeom prst="rect">
            <a:avLst/>
          </a:prstGeom>
        </p:spPr>
      </p:pic>
    </p:spTree>
    <p:extLst>
      <p:ext uri="{BB962C8B-B14F-4D97-AF65-F5344CB8AC3E}">
        <p14:creationId xmlns:p14="http://schemas.microsoft.com/office/powerpoint/2010/main" val="303214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2E847-E027-4C59-B7B1-1049A4BFF29E}"/>
              </a:ext>
            </a:extLst>
          </p:cNvPr>
          <p:cNvSpPr>
            <a:spLocks noGrp="1"/>
          </p:cNvSpPr>
          <p:nvPr>
            <p:ph type="title"/>
          </p:nvPr>
        </p:nvSpPr>
        <p:spPr>
          <a:xfrm>
            <a:off x="838200" y="365125"/>
            <a:ext cx="10515600" cy="436733"/>
          </a:xfrm>
        </p:spPr>
        <p:txBody>
          <a:bodyPr>
            <a:normAutofit fontScale="90000"/>
          </a:bodyPr>
          <a:lstStyle/>
          <a:p>
            <a:endParaRPr lang="en-US" dirty="0"/>
          </a:p>
        </p:txBody>
      </p:sp>
      <p:sp>
        <p:nvSpPr>
          <p:cNvPr id="3" name="Content Placeholder 2">
            <a:extLst>
              <a:ext uri="{FF2B5EF4-FFF2-40B4-BE49-F238E27FC236}">
                <a16:creationId xmlns:a16="http://schemas.microsoft.com/office/drawing/2014/main" id="{D6D4E19B-CC5B-447B-91E4-A3CED98D997B}"/>
              </a:ext>
            </a:extLst>
          </p:cNvPr>
          <p:cNvSpPr>
            <a:spLocks noGrp="1"/>
          </p:cNvSpPr>
          <p:nvPr>
            <p:ph idx="1"/>
          </p:nvPr>
        </p:nvSpPr>
        <p:spPr>
          <a:xfrm>
            <a:off x="838200" y="1131837"/>
            <a:ext cx="10515600" cy="5375105"/>
          </a:xfrm>
        </p:spPr>
        <p:txBody>
          <a:bodyPr/>
          <a:lstStyle/>
          <a:p>
            <a:pPr algn="just" rtl="1">
              <a:lnSpc>
                <a:spcPct val="150000"/>
              </a:lnSpc>
            </a:pPr>
            <a:r>
              <a:rPr kumimoji="0" lang="fa-IR" sz="2400" b="1" i="0" u="none" strike="noStrike" kern="1200" cap="none" spc="0" normalizeH="0" baseline="0" noProof="0" dirty="0">
                <a:ln>
                  <a:noFill/>
                </a:ln>
                <a:solidFill>
                  <a:srgbClr val="0070C0"/>
                </a:solidFill>
                <a:effectLst/>
                <a:uLnTx/>
                <a:uFillTx/>
                <a:latin typeface="Calibri Light" panose="020F0302020204030204"/>
                <a:ea typeface="+mj-ea"/>
                <a:cs typeface="B Nazanin" panose="00000400000000000000" pitchFamily="2" charset="-78"/>
              </a:rPr>
              <a:t>پیگیری: </a:t>
            </a:r>
            <a:r>
              <a:rPr kumimoji="0" lang="fa-IR" sz="2400" b="0" i="0" u="none" strike="noStrike" kern="1200" cap="none" spc="0" normalizeH="0" baseline="0" noProof="0" dirty="0">
                <a:ln>
                  <a:noFill/>
                </a:ln>
                <a:solidFill>
                  <a:prstClr val="black"/>
                </a:solidFill>
                <a:effectLst/>
                <a:uLnTx/>
                <a:uFillTx/>
                <a:latin typeface="Calibri" panose="020F0502020204030204"/>
                <a:ea typeface="+mj-ea"/>
                <a:cs typeface="B Nazanin" panose="00000400000000000000" pitchFamily="2" charset="-78"/>
              </a:rPr>
              <a:t>هر گونه اقدامی که در جهت کاهش مدت بستری و رفع مشکلات در مسیر یا ادامه درمان در صورت نیاز انجام می شود؛ این اقدامات باید بر اساس نوع و سطح مداخله در هر مرحله از درمان با همکاری کارشناس مرگ داخل بیمارستانی و کارشناسان بهداشت دانشگاه و شهرستان انجام شده و در سامانه ثبت شود </a:t>
            </a:r>
            <a:r>
              <a:rPr kumimoji="0" lang="fa-IR" sz="2400" b="1" i="0" u="none" strike="noStrike" kern="1200" cap="none" spc="0" normalizeH="0" baseline="0" noProof="0" dirty="0">
                <a:ln>
                  <a:noFill/>
                </a:ln>
                <a:solidFill>
                  <a:srgbClr val="0070C0"/>
                </a:solidFill>
                <a:effectLst/>
                <a:uLnTx/>
                <a:uFillTx/>
                <a:latin typeface="Calibri Light" panose="020F0302020204030204"/>
                <a:ea typeface="+mj-ea"/>
                <a:cs typeface="B Nazanin" panose="00000400000000000000" pitchFamily="2" charset="-78"/>
              </a:rPr>
              <a:t>. </a:t>
            </a:r>
          </a:p>
          <a:p>
            <a:pPr algn="just" rtl="1">
              <a:lnSpc>
                <a:spcPct val="150000"/>
              </a:lnSpc>
            </a:pPr>
            <a:endParaRPr kumimoji="0" lang="fa-IR" sz="2400" b="1" i="0" u="none" strike="noStrike" kern="1200" cap="none" spc="0" normalizeH="0" baseline="0" noProof="0" dirty="0">
              <a:ln>
                <a:noFill/>
              </a:ln>
              <a:solidFill>
                <a:srgbClr val="0070C0"/>
              </a:solidFill>
              <a:effectLst/>
              <a:uLnTx/>
              <a:uFillTx/>
              <a:latin typeface="Calibri Light" panose="020F0302020204030204"/>
              <a:ea typeface="+mj-ea"/>
              <a:cs typeface="B Nazanin" panose="00000400000000000000" pitchFamily="2" charset="-78"/>
            </a:endParaRPr>
          </a:p>
          <a:p>
            <a:pPr marL="0" indent="0" algn="r" rtl="1">
              <a:lnSpc>
                <a:spcPct val="150000"/>
              </a:lnSpc>
              <a:buNone/>
            </a:pPr>
            <a:endParaRPr lang="en-US" dirty="0"/>
          </a:p>
        </p:txBody>
      </p:sp>
      <p:pic>
        <p:nvPicPr>
          <p:cNvPr id="6" name="Picture 5">
            <a:extLst>
              <a:ext uri="{FF2B5EF4-FFF2-40B4-BE49-F238E27FC236}">
                <a16:creationId xmlns:a16="http://schemas.microsoft.com/office/drawing/2014/main" id="{6D957DCA-E8C7-4786-84EA-BF318D091295}"/>
              </a:ext>
            </a:extLst>
          </p:cNvPr>
          <p:cNvPicPr>
            <a:picLocks noChangeAspect="1"/>
          </p:cNvPicPr>
          <p:nvPr/>
        </p:nvPicPr>
        <p:blipFill>
          <a:blip r:embed="rId2"/>
          <a:stretch>
            <a:fillRect/>
          </a:stretch>
        </p:blipFill>
        <p:spPr>
          <a:xfrm>
            <a:off x="1137020" y="4849316"/>
            <a:ext cx="2743438" cy="1182727"/>
          </a:xfrm>
          <a:prstGeom prst="rect">
            <a:avLst/>
          </a:prstGeom>
        </p:spPr>
      </p:pic>
    </p:spTree>
    <p:extLst>
      <p:ext uri="{BB962C8B-B14F-4D97-AF65-F5344CB8AC3E}">
        <p14:creationId xmlns:p14="http://schemas.microsoft.com/office/powerpoint/2010/main" val="2261362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AA013-5D67-486F-805C-3A5CA5A86644}"/>
              </a:ext>
            </a:extLst>
          </p:cNvPr>
          <p:cNvSpPr>
            <a:spLocks noGrp="1"/>
          </p:cNvSpPr>
          <p:nvPr>
            <p:ph type="title"/>
          </p:nvPr>
        </p:nvSpPr>
        <p:spPr>
          <a:xfrm>
            <a:off x="5767754" y="801857"/>
            <a:ext cx="5964701" cy="4951829"/>
          </a:xfrm>
        </p:spPr>
        <p:txBody>
          <a:bodyPr>
            <a:noAutofit/>
          </a:bodyPr>
          <a:lstStyle/>
          <a:p>
            <a:pPr marL="228600" marR="0" lvl="0" indent="-228600" algn="just" defTabSz="914400" rtl="1" eaLnBrk="1" fontAlgn="auto" latinLnBrk="0" hangingPunct="1">
              <a:lnSpc>
                <a:spcPct val="150000"/>
              </a:lnSpc>
              <a:spcBef>
                <a:spcPts val="1000"/>
              </a:spcBef>
              <a:spcAft>
                <a:spcPts val="0"/>
              </a:spcAft>
              <a:tabLst/>
              <a:defRPr/>
            </a:pPr>
            <a:r>
              <a:rPr kumimoji="0" lang="fa-IR" sz="2400" b="1" i="0" u="none" strike="noStrike" kern="1200" cap="none" spc="0" normalizeH="0" baseline="0" noProof="0" dirty="0">
                <a:ln>
                  <a:noFill/>
                </a:ln>
                <a:solidFill>
                  <a:srgbClr val="0070C0"/>
                </a:solidFill>
                <a:effectLst/>
                <a:uLnTx/>
                <a:uFillTx/>
                <a:latin typeface="Calibri Light" panose="020F0302020204030204"/>
                <a:ea typeface="+mn-ea"/>
                <a:cs typeface="B Nazanin" panose="00000400000000000000" pitchFamily="2" charset="-78"/>
              </a:rPr>
              <a:t>کودک پرخطر: </a:t>
            </a:r>
            <a:r>
              <a:rPr kumimoji="0" lang="fa-IR" sz="2400" b="0"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کودکان بیماری که با حداقل یکی از علائم خطر (تنفس منقطع یا غیر موثر، سیانوز مرکزی، اختلال هوشیاری ، تشنج در زمان مراجعه ، تنفس  خیلی تند ، تو کشیدگی قفسه سینه، سوختگی درجه 2 و 3، مسمومیت، تروما، بیماری زمینه ای ( دیابت، سوئ تغذیه شدید، لوسمی و ..)  و ....) و یا با اعزام و انتقال در بیمارستان بستری می شوند.</a:t>
            </a:r>
            <a:br>
              <a:rPr kumimoji="0" lang="fa-IR" sz="2400" b="0"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br>
            <a:endParaRPr lang="en-US" dirty="0"/>
          </a:p>
        </p:txBody>
      </p:sp>
      <p:pic>
        <p:nvPicPr>
          <p:cNvPr id="10" name="Content Placeholder 9">
            <a:extLst>
              <a:ext uri="{FF2B5EF4-FFF2-40B4-BE49-F238E27FC236}">
                <a16:creationId xmlns:a16="http://schemas.microsoft.com/office/drawing/2014/main" id="{3B9405C4-CA33-4F39-AABC-E6B97E699988}"/>
              </a:ext>
            </a:extLst>
          </p:cNvPr>
          <p:cNvPicPr>
            <a:picLocks noGrp="1" noChangeAspect="1"/>
          </p:cNvPicPr>
          <p:nvPr>
            <p:ph idx="1"/>
          </p:nvPr>
        </p:nvPicPr>
        <p:blipFill rotWithShape="1">
          <a:blip r:embed="rId2"/>
          <a:srcRect l="39445" t="26901" r="40590" b="5854"/>
          <a:stretch/>
        </p:blipFill>
        <p:spPr>
          <a:xfrm>
            <a:off x="121921" y="168812"/>
            <a:ext cx="5266005" cy="6689188"/>
          </a:xfrm>
        </p:spPr>
      </p:pic>
    </p:spTree>
    <p:extLst>
      <p:ext uri="{BB962C8B-B14F-4D97-AF65-F5344CB8AC3E}">
        <p14:creationId xmlns:p14="http://schemas.microsoft.com/office/powerpoint/2010/main" val="64584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87F99-B0E1-4C4A-8D58-78C9D7AEFF8A}"/>
              </a:ext>
            </a:extLst>
          </p:cNvPr>
          <p:cNvSpPr>
            <a:spLocks noGrp="1"/>
          </p:cNvSpPr>
          <p:nvPr>
            <p:ph type="title"/>
          </p:nvPr>
        </p:nvSpPr>
        <p:spPr>
          <a:xfrm>
            <a:off x="838200" y="365125"/>
            <a:ext cx="10515600" cy="564265"/>
          </a:xfrm>
        </p:spPr>
        <p:txBody>
          <a:bodyPr>
            <a:normAutofit/>
          </a:bodyPr>
          <a:lstStyle/>
          <a:p>
            <a:pPr marL="228600" marR="0" lvl="0" indent="-228600" algn="r" defTabSz="914400" rtl="1" eaLnBrk="1" fontAlgn="auto" latinLnBrk="0" hangingPunct="1">
              <a:lnSpc>
                <a:spcPct val="90000"/>
              </a:lnSpc>
              <a:spcBef>
                <a:spcPts val="1000"/>
              </a:spcBef>
              <a:spcAft>
                <a:spcPts val="0"/>
              </a:spcAft>
              <a:tabLst/>
              <a:defRPr/>
            </a:pPr>
            <a:r>
              <a:rPr lang="fa-IR" sz="2400" dirty="0">
                <a:solidFill>
                  <a:schemeClr val="tx1"/>
                </a:solidFill>
                <a:cs typeface="B Titr" panose="00000700000000000000" pitchFamily="2" charset="-78"/>
              </a:rPr>
              <a:t>فرآیند ثبت کودکان پرخطر درسامانه </a:t>
            </a:r>
            <a:r>
              <a:rPr lang="en-US" sz="2400" dirty="0">
                <a:solidFill>
                  <a:schemeClr val="tx1"/>
                </a:solidFill>
                <a:cs typeface="B Titr" panose="00000700000000000000" pitchFamily="2" charset="-78"/>
              </a:rPr>
              <a:t>MCMC</a:t>
            </a:r>
            <a:r>
              <a:rPr lang="fa-IR" sz="2400" dirty="0">
                <a:solidFill>
                  <a:schemeClr val="tx1"/>
                </a:solidFill>
                <a:cs typeface="B Titr" panose="00000700000000000000" pitchFamily="2" charset="-78"/>
              </a:rPr>
              <a:t> در بیمارستان</a:t>
            </a:r>
            <a:endParaRPr lang="en-US" sz="2400" dirty="0">
              <a:solidFill>
                <a:schemeClr val="tx1"/>
              </a:solidFill>
              <a:cs typeface="B Titr" panose="00000700000000000000" pitchFamily="2" charset="-78"/>
            </a:endParaRPr>
          </a:p>
        </p:txBody>
      </p:sp>
      <p:sp>
        <p:nvSpPr>
          <p:cNvPr id="3" name="Content Placeholder 2">
            <a:extLst>
              <a:ext uri="{FF2B5EF4-FFF2-40B4-BE49-F238E27FC236}">
                <a16:creationId xmlns:a16="http://schemas.microsoft.com/office/drawing/2014/main" id="{80F36019-96D1-4D21-AA6B-A1AC17BFA46B}"/>
              </a:ext>
            </a:extLst>
          </p:cNvPr>
          <p:cNvSpPr>
            <a:spLocks noGrp="1"/>
          </p:cNvSpPr>
          <p:nvPr>
            <p:ph idx="1"/>
          </p:nvPr>
        </p:nvSpPr>
        <p:spPr>
          <a:xfrm>
            <a:off x="284813" y="1244185"/>
            <a:ext cx="11587397" cy="4841822"/>
          </a:xfrm>
        </p:spPr>
        <p:txBody>
          <a:bodyPr>
            <a:normAutofit/>
          </a:bodyPr>
          <a:lstStyle/>
          <a:p>
            <a:pPr algn="just" rtl="1">
              <a:lnSpc>
                <a:spcPct val="150000"/>
              </a:lnSpc>
            </a:pPr>
            <a:r>
              <a:rPr lang="fa-IR" sz="1800" b="1" dirty="0">
                <a:cs typeface="B Nazanin" panose="00000400000000000000" pitchFamily="2" charset="-78"/>
              </a:rPr>
              <a:t>فرایند ثبت فرم کودک پرخطر از اولین بخشی که کودک پذیرش و بستری میشود آغاز میشود. مسئول ثبت کودک پر خطر بر اساس شرایط بیمارستان و برنامه کاری خود </a:t>
            </a:r>
            <a:r>
              <a:rPr lang="fa-IR" sz="1800" b="1" u="sng" dirty="0">
                <a:cs typeface="B Nazanin" panose="00000400000000000000" pitchFamily="2" charset="-78"/>
              </a:rPr>
              <a:t>ظرف 24ساعت کودک </a:t>
            </a:r>
            <a:r>
              <a:rPr lang="fa-IR" sz="1800" b="1" dirty="0">
                <a:cs typeface="B Nazanin" panose="00000400000000000000" pitchFamily="2" charset="-78"/>
              </a:rPr>
              <a:t>را در بخش های بستری یا اورژانس شناسایی و اطلاعات فرم با استفاده از پرونده بیمار تکمیل می شود.</a:t>
            </a:r>
          </a:p>
          <a:p>
            <a:pPr algn="just" rtl="1">
              <a:lnSpc>
                <a:spcPct val="150000"/>
              </a:lnSpc>
            </a:pPr>
            <a:r>
              <a:rPr lang="fa-IR" sz="1800" b="1" dirty="0">
                <a:cs typeface="B Nazanin" panose="00000400000000000000" pitchFamily="2" charset="-78"/>
              </a:rPr>
              <a:t>در طول مدت بستری اگر اتفاق خاصی در روند تشخیص یا درمان برای بیمار رخ دهد به عنوان مداخله ثبت می شود و </a:t>
            </a:r>
            <a:r>
              <a:rPr lang="fa-IR" sz="1800" b="1" u="sng" dirty="0">
                <a:cs typeface="B Nazanin" panose="00000400000000000000" pitchFamily="2" charset="-78"/>
              </a:rPr>
              <a:t>در صورت لزوم در کمیته های بیمارستانی مرتبط مطرح شود. </a:t>
            </a:r>
          </a:p>
          <a:p>
            <a:pPr algn="just" rtl="1">
              <a:lnSpc>
                <a:spcPct val="150000"/>
              </a:lnSpc>
            </a:pPr>
            <a:r>
              <a:rPr lang="fa-IR" sz="1800" b="1" dirty="0">
                <a:cs typeface="B Nazanin" panose="00000400000000000000" pitchFamily="2" charset="-78"/>
              </a:rPr>
              <a:t>درصورت اعزام کودک، اطلاعات لازم (دلایل اعزام و دستورات حین انتقال) در قسمت تعیین تکلیف در سامانه </a:t>
            </a:r>
            <a:r>
              <a:rPr lang="en-US" sz="1800" b="1" dirty="0">
                <a:cs typeface="B Nazanin" panose="00000400000000000000" pitchFamily="2" charset="-78"/>
              </a:rPr>
              <a:t>MCMC  </a:t>
            </a:r>
            <a:r>
              <a:rPr lang="fa-IR" sz="1800" b="1" dirty="0">
                <a:cs typeface="B Nazanin" panose="00000400000000000000" pitchFamily="2" charset="-78"/>
              </a:rPr>
              <a:t> وارد شده و با کارشناسان مقصد هماهنگی شود .</a:t>
            </a:r>
          </a:p>
          <a:p>
            <a:pPr algn="just" rtl="1">
              <a:lnSpc>
                <a:spcPct val="150000"/>
              </a:lnSpc>
            </a:pPr>
            <a:r>
              <a:rPr lang="fa-IR" sz="1800" b="1" dirty="0">
                <a:cs typeface="B Nazanin" panose="00000400000000000000" pitchFamily="2" charset="-78"/>
              </a:rPr>
              <a:t>در صورت ترخیص با رضایت شخصی چنانچه مداخله ایی برای پیشگیری انجام شده است، ثبت مداخله شده و در نهایت اطلاعات لازم ( دلایل ترخیص و دستورات پس از ترخیص)در قسمت تعیین تکلیف وارد شود.</a:t>
            </a:r>
          </a:p>
          <a:p>
            <a:pPr algn="just" rtl="1">
              <a:lnSpc>
                <a:spcPct val="150000"/>
              </a:lnSpc>
            </a:pPr>
            <a:r>
              <a:rPr lang="fa-IR" sz="1800" b="1" dirty="0">
                <a:cs typeface="B Nazanin" panose="00000400000000000000" pitchFamily="2" charset="-78"/>
              </a:rPr>
              <a:t>در صورت بهبودی کودک دستورات پس از ترخیص در قسمت تعیین تکلیف ثبت شود.</a:t>
            </a:r>
            <a:endParaRPr lang="en-US" sz="1800" b="1" dirty="0">
              <a:cs typeface="B Nazanin" panose="00000400000000000000" pitchFamily="2" charset="-78"/>
            </a:endParaRPr>
          </a:p>
        </p:txBody>
      </p:sp>
      <p:pic>
        <p:nvPicPr>
          <p:cNvPr id="4" name="Picture 3">
            <a:extLst>
              <a:ext uri="{FF2B5EF4-FFF2-40B4-BE49-F238E27FC236}">
                <a16:creationId xmlns:a16="http://schemas.microsoft.com/office/drawing/2014/main" id="{7995BF80-E890-B939-C4FF-F5FF5A8D72EA}"/>
              </a:ext>
            </a:extLst>
          </p:cNvPr>
          <p:cNvPicPr>
            <a:picLocks noChangeAspect="1"/>
          </p:cNvPicPr>
          <p:nvPr/>
        </p:nvPicPr>
        <p:blipFill>
          <a:blip r:embed="rId2"/>
          <a:stretch>
            <a:fillRect/>
          </a:stretch>
        </p:blipFill>
        <p:spPr>
          <a:xfrm>
            <a:off x="1861159" y="5218075"/>
            <a:ext cx="2743438" cy="1182727"/>
          </a:xfrm>
          <a:prstGeom prst="rect">
            <a:avLst/>
          </a:prstGeom>
        </p:spPr>
      </p:pic>
    </p:spTree>
    <p:extLst>
      <p:ext uri="{BB962C8B-B14F-4D97-AF65-F5344CB8AC3E}">
        <p14:creationId xmlns:p14="http://schemas.microsoft.com/office/powerpoint/2010/main" val="101343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9A3BD-9882-4F90-B704-1AC6C3898F05}"/>
              </a:ext>
            </a:extLst>
          </p:cNvPr>
          <p:cNvSpPr>
            <a:spLocks noGrp="1"/>
          </p:cNvSpPr>
          <p:nvPr>
            <p:ph type="title"/>
          </p:nvPr>
        </p:nvSpPr>
        <p:spPr>
          <a:xfrm>
            <a:off x="647114" y="1271878"/>
            <a:ext cx="10706686" cy="613193"/>
          </a:xfrm>
        </p:spPr>
        <p:txBody>
          <a:bodyPr>
            <a:normAutofit fontScale="90000"/>
          </a:bodyPr>
          <a:lstStyle/>
          <a:p>
            <a:pPr algn="r"/>
            <a:r>
              <a:rPr kumimoji="0" lang="fa-IR" sz="2700" b="1" i="0" u="none" strike="noStrike" kern="1200" cap="none" spc="0" normalizeH="0" baseline="0" noProof="0" dirty="0">
                <a:ln>
                  <a:noFill/>
                </a:ln>
                <a:solidFill>
                  <a:srgbClr val="0070C0"/>
                </a:solidFill>
                <a:effectLst/>
                <a:uLnTx/>
                <a:uFillTx/>
                <a:latin typeface="Calibri" panose="020F0502020204030204"/>
                <a:ea typeface="+mj-ea"/>
                <a:cs typeface="B Nazanin" panose="00000400000000000000" pitchFamily="2" charset="-78"/>
              </a:rPr>
              <a:t>کارشناس ثبت فرم</a:t>
            </a:r>
            <a:r>
              <a:rPr kumimoji="0" lang="fa-IR" sz="2700" b="0" i="0" u="none" strike="noStrike" kern="1200" cap="none" spc="0" normalizeH="0" baseline="0" noProof="0" dirty="0">
                <a:ln>
                  <a:noFill/>
                </a:ln>
                <a:solidFill>
                  <a:prstClr val="black"/>
                </a:solidFill>
                <a:effectLst/>
                <a:uLnTx/>
                <a:uFillTx/>
                <a:latin typeface="Calibri" panose="020F0502020204030204"/>
                <a:ea typeface="+mj-ea"/>
                <a:cs typeface="B Nazanin" panose="00000400000000000000" pitchFamily="2" charset="-78"/>
              </a:rPr>
              <a:t>: فرد کارشناسی که با دانش و آشنایی کافی به علایم بیماری های کودکان وظیفه شناسایی و ثبت موارد را بر عهده میگیرد.  </a:t>
            </a:r>
            <a:br>
              <a:rPr kumimoji="0" lang="fa-IR" sz="2400" b="0" i="0" u="none" strike="noStrike" kern="1200" cap="none" spc="0" normalizeH="0" baseline="0" noProof="0" dirty="0">
                <a:ln>
                  <a:noFill/>
                </a:ln>
                <a:solidFill>
                  <a:prstClr val="black"/>
                </a:solidFill>
                <a:effectLst/>
                <a:uLnTx/>
                <a:uFillTx/>
                <a:latin typeface="Calibri" panose="020F0502020204030204"/>
                <a:ea typeface="+mj-ea"/>
                <a:cs typeface="B Nazanin" panose="00000400000000000000" pitchFamily="2" charset="-78"/>
              </a:rPr>
            </a:br>
            <a:br>
              <a:rPr lang="fa-IR" sz="2800" b="1" dirty="0">
                <a:solidFill>
                  <a:srgbClr val="0070C0"/>
                </a:solidFill>
                <a:cs typeface="B Nazanin" panose="00000400000000000000" pitchFamily="2" charset="-78"/>
              </a:rPr>
            </a:br>
            <a:endParaRPr lang="en-US" sz="2800" b="1" dirty="0">
              <a:solidFill>
                <a:srgbClr val="0070C0"/>
              </a:solidFill>
              <a:cs typeface="B Nazanin" panose="00000400000000000000" pitchFamily="2" charset="-78"/>
            </a:endParaRPr>
          </a:p>
        </p:txBody>
      </p:sp>
      <p:sp>
        <p:nvSpPr>
          <p:cNvPr id="3" name="Content Placeholder 2">
            <a:extLst>
              <a:ext uri="{FF2B5EF4-FFF2-40B4-BE49-F238E27FC236}">
                <a16:creationId xmlns:a16="http://schemas.microsoft.com/office/drawing/2014/main" id="{CD617F05-1BBF-4F79-82E7-F1FB7ADDFD23}"/>
              </a:ext>
            </a:extLst>
          </p:cNvPr>
          <p:cNvSpPr>
            <a:spLocks noGrp="1"/>
          </p:cNvSpPr>
          <p:nvPr>
            <p:ph idx="1"/>
          </p:nvPr>
        </p:nvSpPr>
        <p:spPr>
          <a:xfrm>
            <a:off x="838200" y="1885071"/>
            <a:ext cx="10515600" cy="4502908"/>
          </a:xfrm>
        </p:spPr>
        <p:txBody>
          <a:bodyPr>
            <a:normAutofit/>
          </a:bodyPr>
          <a:lstStyle/>
          <a:p>
            <a:pPr marL="0" indent="0" algn="r" rtl="1">
              <a:lnSpc>
                <a:spcPct val="150000"/>
              </a:lnSpc>
              <a:buNone/>
            </a:pPr>
            <a:r>
              <a:rPr kumimoji="0" lang="fa-IR" sz="2400" b="1" i="0" u="none" strike="noStrike" kern="1200" cap="none" spc="0" normalizeH="0" baseline="0" noProof="0" dirty="0">
                <a:ln>
                  <a:noFill/>
                </a:ln>
                <a:solidFill>
                  <a:srgbClr val="0070C0"/>
                </a:solidFill>
                <a:effectLst/>
                <a:uLnTx/>
                <a:uFillTx/>
                <a:latin typeface="Calibri Light" panose="020F0302020204030204"/>
                <a:ea typeface="+mj-ea"/>
                <a:cs typeface="B Nazanin" panose="00000400000000000000" pitchFamily="2" charset="-78"/>
              </a:rPr>
              <a:t>شرح وظایف مسئول ثبت اطلاعات در فرم کودک پرخطر</a:t>
            </a:r>
            <a:endParaRPr lang="fa-IR" sz="2000" dirty="0">
              <a:cs typeface="B Nazanin" panose="00000400000000000000" pitchFamily="2" charset="-78"/>
            </a:endParaRPr>
          </a:p>
          <a:p>
            <a:pPr marL="514350" indent="-514350" algn="r" rtl="1">
              <a:lnSpc>
                <a:spcPct val="100000"/>
              </a:lnSpc>
              <a:buFont typeface="+mj-lt"/>
              <a:buAutoNum type="arabicParenR"/>
            </a:pPr>
            <a:r>
              <a:rPr lang="fa-IR" sz="2000" b="1" dirty="0">
                <a:cs typeface="B Nazanin" panose="00000400000000000000" pitchFamily="2" charset="-78"/>
              </a:rPr>
              <a:t>تکمیل فرم ثبت اطلاعات کودکان بیمار در ساعات اولیه بستری </a:t>
            </a:r>
          </a:p>
          <a:p>
            <a:pPr marL="514350" indent="-514350" algn="r" rtl="1">
              <a:lnSpc>
                <a:spcPct val="100000"/>
              </a:lnSpc>
              <a:buFont typeface="+mj-lt"/>
              <a:buAutoNum type="arabicParenR"/>
            </a:pPr>
            <a:r>
              <a:rPr lang="fa-IR" sz="2000" b="1" dirty="0">
                <a:cs typeface="B Nazanin" panose="00000400000000000000" pitchFamily="2" charset="-78"/>
              </a:rPr>
              <a:t>ویرایش روزانه فرم هایی که در سامانه به عنوان پرخطر ثبت شده است بر اساس اطلاعات موجود در پرونده ( تا زمان ترخیص بیمار)</a:t>
            </a:r>
          </a:p>
          <a:p>
            <a:pPr marL="514350" indent="-514350" algn="r" rtl="1">
              <a:lnSpc>
                <a:spcPct val="100000"/>
              </a:lnSpc>
              <a:buFont typeface="+mj-lt"/>
              <a:buAutoNum type="arabicParenR"/>
            </a:pPr>
            <a:r>
              <a:rPr lang="fa-IR" sz="2000" b="1" dirty="0">
                <a:cs typeface="B Nazanin" panose="00000400000000000000" pitchFamily="2" charset="-78"/>
              </a:rPr>
              <a:t>ثبت روزانه تغییرات در علایم بیماری و نتایج اقدامات انجام شده برای کودک پرخطر تا زمان تغییر وضعیت کودک بیمار به زرد یا سبز </a:t>
            </a:r>
          </a:p>
          <a:p>
            <a:pPr marL="514350" indent="-514350" algn="r" rtl="1">
              <a:lnSpc>
                <a:spcPct val="100000"/>
              </a:lnSpc>
              <a:buFont typeface="+mj-lt"/>
              <a:buAutoNum type="arabicParenR"/>
            </a:pPr>
            <a:r>
              <a:rPr lang="fa-IR" sz="2000" b="1" dirty="0">
                <a:cs typeface="B Nazanin" panose="00000400000000000000" pitchFamily="2" charset="-78"/>
              </a:rPr>
              <a:t>هماهنگی و همکاری با کارشناس مرگ داخل بیمارستان  برای انجام پیگیری های ضروری در طول مدت بستری </a:t>
            </a:r>
          </a:p>
          <a:p>
            <a:pPr marL="514350" indent="-514350" algn="r" rtl="1">
              <a:lnSpc>
                <a:spcPct val="100000"/>
              </a:lnSpc>
              <a:buFont typeface="+mj-lt"/>
              <a:buAutoNum type="arabicParenR"/>
            </a:pPr>
            <a:r>
              <a:rPr lang="fa-IR" sz="2000" b="1" dirty="0">
                <a:cs typeface="B Nazanin" panose="00000400000000000000" pitchFamily="2" charset="-78"/>
              </a:rPr>
              <a:t>اطلاع رسانی موارد مهم و خطیر ترخیص با رضایت شخصی در بیمارستان به معاونت بهداشتی </a:t>
            </a:r>
          </a:p>
          <a:p>
            <a:pPr marL="0" indent="0" algn="r" rtl="1">
              <a:buNone/>
            </a:pPr>
            <a:endParaRPr lang="en-US" dirty="0"/>
          </a:p>
        </p:txBody>
      </p:sp>
    </p:spTree>
    <p:extLst>
      <p:ext uri="{BB962C8B-B14F-4D97-AF65-F5344CB8AC3E}">
        <p14:creationId xmlns:p14="http://schemas.microsoft.com/office/powerpoint/2010/main" val="251683885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2230</TotalTime>
  <Words>2921</Words>
  <Application>Microsoft Office PowerPoint</Application>
  <PresentationFormat>Widescreen</PresentationFormat>
  <Paragraphs>307</Paragraphs>
  <Slides>27</Slides>
  <Notes>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27</vt:i4>
      </vt:variant>
    </vt:vector>
  </HeadingPairs>
  <TitlesOfParts>
    <vt:vector size="36" baseType="lpstr">
      <vt:lpstr>Arial</vt:lpstr>
      <vt:lpstr>B Nazanin</vt:lpstr>
      <vt:lpstr>BNazanin</vt:lpstr>
      <vt:lpstr>Calibri</vt:lpstr>
      <vt:lpstr>Calibri Light</vt:lpstr>
      <vt:lpstr>Wingdings 2</vt:lpstr>
      <vt:lpstr>1_Office Theme</vt:lpstr>
      <vt:lpstr>Office Theme</vt:lpstr>
      <vt:lpstr>2_Office Theme</vt:lpstr>
      <vt:lpstr>PowerPoint Presentation</vt:lpstr>
      <vt:lpstr>PowerPoint Presentation</vt:lpstr>
      <vt:lpstr>PowerPoint Presentation</vt:lpstr>
      <vt:lpstr>پیگیری کودکان پرخطر با استفاده از سامانه MCMC</vt:lpstr>
      <vt:lpstr>PowerPoint Presentation</vt:lpstr>
      <vt:lpstr>PowerPoint Presentation</vt:lpstr>
      <vt:lpstr>کودک پرخطر: کودکان بیماری که با حداقل یکی از علائم خطر (تنفس منقطع یا غیر موثر، سیانوز مرکزی، اختلال هوشیاری ، تشنج در زمان مراجعه ، تنفس  خیلی تند ، تو کشیدگی قفسه سینه، سوختگی درجه 2 و 3، مسمومیت، تروما، بیماری زمینه ای ( دیابت، سوئ تغذیه شدید، لوسمی و ..)  و ....) و یا با اعزام و انتقال در بیمارستان بستری می شوند. </vt:lpstr>
      <vt:lpstr>فرآیند ثبت کودکان پرخطر درسامانه MCMC در بیمارستان</vt:lpstr>
      <vt:lpstr>کارشناس ثبت فرم: فرد کارشناسی که با دانش و آشنایی کافی به علایم بیماری های کودکان وظیفه شناسایی و ثبت موارد را بر عهده میگیرد.    </vt:lpstr>
      <vt:lpstr>PowerPoint Presentation</vt:lpstr>
      <vt:lpstr>PowerPoint Presentation</vt:lpstr>
      <vt:lpstr>PowerPoint Presentation</vt:lpstr>
      <vt:lpstr>PowerPoint Presentation</vt:lpstr>
      <vt:lpstr>PowerPoint Presentation</vt:lpstr>
      <vt:lpstr>PowerPoint Presentation</vt:lpstr>
      <vt:lpstr>استفاده از عبارات تعریف شده توسط معاونت بهداشت مثال: مشاوره روانشناسی، مشاوره تغذیه</vt:lpstr>
      <vt:lpstr>مقایسه تعداد ثبت کودک پرخطر در شش ماهه اول1402  و شش ماهه اول  1403 به تفکیک بیمارستان</vt:lpstr>
      <vt:lpstr>تعداد ثبتیات بیمارستان های تحت پوشش دانشگاه علوم پزشکی اصفهان از تاریخ 1403/1/1 لغایت 1403/6/30 </vt:lpstr>
      <vt:lpstr>تعداد موارد اعزام به تفکیک دانشگاه ها در سال 1402</vt:lpstr>
      <vt:lpstr>تعداد موارد ترخیص با رضایت شخصی به تفکیک دانشگاه ها در سال 1402</vt:lpstr>
      <vt:lpstr>تعداد پیگیری های ثبت شده پس از ترخیص به تفکیک دانشگاه ها در سال 1402</vt:lpstr>
      <vt:lpstr>درصد پیگیری موارد با خطر شدید توسط کارشناس کودکان به تفکیک شهرستان ها  از تاریخ 1403/1/1 لغایت 1403/6/30</vt:lpstr>
      <vt:lpstr>PowerPoint Presentation</vt:lpstr>
      <vt:lpstr>نمونه مداخلات موثر انجام شده در سطح خانواده و محیط از سوی کارشناسان و مراقبین سلامت</vt:lpstr>
      <vt:lpstr>PowerPoint Presentation</vt:lpstr>
      <vt:lpstr>PowerPoint Presentation</vt:lpstr>
      <vt:lpstr>تقدیم به شما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arbab</dc:creator>
  <cp:lastModifiedBy>A.R.I</cp:lastModifiedBy>
  <cp:revision>266</cp:revision>
  <dcterms:created xsi:type="dcterms:W3CDTF">2021-10-12T07:16:19Z</dcterms:created>
  <dcterms:modified xsi:type="dcterms:W3CDTF">2025-01-05T21:19:39Z</dcterms:modified>
</cp:coreProperties>
</file>