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89"/>
  </p:notesMasterIdLst>
  <p:handoutMasterIdLst>
    <p:handoutMasterId r:id="rId90"/>
  </p:handoutMasterIdLst>
  <p:sldIdLst>
    <p:sldId id="437" r:id="rId2"/>
    <p:sldId id="438" r:id="rId3"/>
    <p:sldId id="386" r:id="rId4"/>
    <p:sldId id="439" r:id="rId5"/>
    <p:sldId id="389" r:id="rId6"/>
    <p:sldId id="440" r:id="rId7"/>
    <p:sldId id="390" r:id="rId8"/>
    <p:sldId id="441" r:id="rId9"/>
    <p:sldId id="443" r:id="rId10"/>
    <p:sldId id="339" r:id="rId11"/>
    <p:sldId id="341" r:id="rId12"/>
    <p:sldId id="342" r:id="rId13"/>
    <p:sldId id="347" r:id="rId14"/>
    <p:sldId id="348" r:id="rId15"/>
    <p:sldId id="349" r:id="rId16"/>
    <p:sldId id="350" r:id="rId17"/>
    <p:sldId id="351" r:id="rId18"/>
    <p:sldId id="445" r:id="rId19"/>
    <p:sldId id="476" r:id="rId20"/>
    <p:sldId id="477" r:id="rId21"/>
    <p:sldId id="478" r:id="rId22"/>
    <p:sldId id="479" r:id="rId23"/>
    <p:sldId id="481" r:id="rId24"/>
    <p:sldId id="444" r:id="rId25"/>
    <p:sldId id="359" r:id="rId26"/>
    <p:sldId id="360" r:id="rId27"/>
    <p:sldId id="361" r:id="rId28"/>
    <p:sldId id="362" r:id="rId29"/>
    <p:sldId id="363" r:id="rId30"/>
    <p:sldId id="364" r:id="rId31"/>
    <p:sldId id="365" r:id="rId32"/>
    <p:sldId id="366" r:id="rId33"/>
    <p:sldId id="367" r:id="rId34"/>
    <p:sldId id="368" r:id="rId35"/>
    <p:sldId id="450" r:id="rId36"/>
    <p:sldId id="451" r:id="rId37"/>
    <p:sldId id="446" r:id="rId38"/>
    <p:sldId id="447" r:id="rId39"/>
    <p:sldId id="393" r:id="rId40"/>
    <p:sldId id="394" r:id="rId41"/>
    <p:sldId id="395" r:id="rId42"/>
    <p:sldId id="448" r:id="rId43"/>
    <p:sldId id="453" r:id="rId44"/>
    <p:sldId id="454" r:id="rId45"/>
    <p:sldId id="396" r:id="rId46"/>
    <p:sldId id="455" r:id="rId47"/>
    <p:sldId id="456" r:id="rId48"/>
    <p:sldId id="457" r:id="rId49"/>
    <p:sldId id="398" r:id="rId50"/>
    <p:sldId id="402" r:id="rId51"/>
    <p:sldId id="403" r:id="rId52"/>
    <p:sldId id="404" r:id="rId53"/>
    <p:sldId id="406" r:id="rId54"/>
    <p:sldId id="407" r:id="rId55"/>
    <p:sldId id="413" r:id="rId56"/>
    <p:sldId id="414" r:id="rId57"/>
    <p:sldId id="458" r:id="rId58"/>
    <p:sldId id="421" r:id="rId59"/>
    <p:sldId id="422" r:id="rId60"/>
    <p:sldId id="459" r:id="rId61"/>
    <p:sldId id="423" r:id="rId62"/>
    <p:sldId id="424" r:id="rId63"/>
    <p:sldId id="425" r:id="rId64"/>
    <p:sldId id="426" r:id="rId65"/>
    <p:sldId id="427" r:id="rId66"/>
    <p:sldId id="428" r:id="rId67"/>
    <p:sldId id="429" r:id="rId68"/>
    <p:sldId id="430" r:id="rId69"/>
    <p:sldId id="431" r:id="rId70"/>
    <p:sldId id="432" r:id="rId71"/>
    <p:sldId id="433" r:id="rId72"/>
    <p:sldId id="434" r:id="rId73"/>
    <p:sldId id="460" r:id="rId74"/>
    <p:sldId id="461" r:id="rId75"/>
    <p:sldId id="462" r:id="rId76"/>
    <p:sldId id="463" r:id="rId77"/>
    <p:sldId id="464" r:id="rId78"/>
    <p:sldId id="465" r:id="rId79"/>
    <p:sldId id="466" r:id="rId80"/>
    <p:sldId id="467" r:id="rId81"/>
    <p:sldId id="468" r:id="rId82"/>
    <p:sldId id="469" r:id="rId83"/>
    <p:sldId id="470" r:id="rId84"/>
    <p:sldId id="471" r:id="rId85"/>
    <p:sldId id="473" r:id="rId86"/>
    <p:sldId id="474" r:id="rId87"/>
    <p:sldId id="475"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2" autoAdjust="0"/>
    <p:restoredTop sz="94238" autoAdjust="0"/>
  </p:normalViewPr>
  <p:slideViewPr>
    <p:cSldViewPr snapToGrid="0">
      <p:cViewPr varScale="1">
        <p:scale>
          <a:sx n="64" d="100"/>
          <a:sy n="64" d="100"/>
        </p:scale>
        <p:origin x="-108" y="-300"/>
      </p:cViewPr>
      <p:guideLst>
        <p:guide orient="horz" pos="2160"/>
        <p:guide pos="3840"/>
      </p:guideLst>
    </p:cSldViewPr>
  </p:slideViewPr>
  <p:outlineViewPr>
    <p:cViewPr>
      <p:scale>
        <a:sx n="33" d="100"/>
        <a:sy n="33" d="100"/>
      </p:scale>
      <p:origin x="0" y="-143772"/>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0EF4F8-AC5A-4C09-8998-B89F28E2D6D7}" type="datetimeFigureOut">
              <a:rPr lang="en-US" smtClean="0"/>
              <a:pPr/>
              <a:t>1/21/2020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2E0155-0CFB-49F1-A4D2-1BDB55534012}" type="slidenum">
              <a:rPr lang="en-US" smtClean="0"/>
              <a:pPr/>
              <a:t>‹#›</a:t>
            </a:fld>
            <a:endParaRPr lang="en-US"/>
          </a:p>
        </p:txBody>
      </p:sp>
    </p:spTree>
    <p:extLst>
      <p:ext uri="{BB962C8B-B14F-4D97-AF65-F5344CB8AC3E}">
        <p14:creationId xmlns:p14="http://schemas.microsoft.com/office/powerpoint/2010/main" xmlns="" val="427999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E1F094-4CA4-4EC9-9315-AAACA3838941}" type="datetimeFigureOut">
              <a:rPr lang="en-US" smtClean="0"/>
              <a:pPr/>
              <a:t>1/21/2020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B99AB-FA33-440D-B5F1-EEA8F5668B7B}" type="slidenum">
              <a:rPr lang="en-US" smtClean="0"/>
              <a:pPr/>
              <a:t>‹#›</a:t>
            </a:fld>
            <a:endParaRPr lang="en-US"/>
          </a:p>
        </p:txBody>
      </p:sp>
    </p:spTree>
    <p:extLst>
      <p:ext uri="{BB962C8B-B14F-4D97-AF65-F5344CB8AC3E}">
        <p14:creationId xmlns:p14="http://schemas.microsoft.com/office/powerpoint/2010/main" xmlns="" val="33754802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fa-I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9694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fa-I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0700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fa-I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4878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fa-I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5065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fa-I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0969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D814088-A37D-459B-BF7E-CF9DFB6A21A1}" type="datetimeFigureOut">
              <a:rPr lang="fa-IR" smtClean="0">
                <a:solidFill>
                  <a:prstClr val="black">
                    <a:tint val="75000"/>
                  </a:prstClr>
                </a:solidFill>
              </a:rPr>
              <a:pPr/>
              <a:t>1441/05/26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xmlns="" val="179927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D814088-A37D-459B-BF7E-CF9DFB6A21A1}" type="datetimeFigureOut">
              <a:rPr lang="fa-IR" smtClean="0">
                <a:solidFill>
                  <a:prstClr val="black">
                    <a:tint val="75000"/>
                  </a:prstClr>
                </a:solidFill>
              </a:rPr>
              <a:pPr/>
              <a:t>1441/05/26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xmlns="" val="1995384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D814088-A37D-459B-BF7E-CF9DFB6A21A1}" type="datetimeFigureOut">
              <a:rPr lang="fa-IR" smtClean="0">
                <a:solidFill>
                  <a:prstClr val="black">
                    <a:tint val="75000"/>
                  </a:prstClr>
                </a:solidFill>
              </a:rPr>
              <a:pPr/>
              <a:t>1441/05/26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xmlns="" val="1197338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92"/>
        <p:cNvGrpSpPr/>
        <p:nvPr/>
      </p:nvGrpSpPr>
      <p:grpSpPr>
        <a:xfrm>
          <a:off x="0" y="0"/>
          <a:ext cx="0" cy="0"/>
          <a:chOff x="0" y="0"/>
          <a:chExt cx="0" cy="0"/>
        </a:xfrm>
      </p:grpSpPr>
      <p:sp>
        <p:nvSpPr>
          <p:cNvPr id="93" name="Google Shape;93;p3"/>
          <p:cNvSpPr txBox="1">
            <a:spLocks noGrp="1"/>
          </p:cNvSpPr>
          <p:nvPr>
            <p:ph type="ctrTitle"/>
          </p:nvPr>
        </p:nvSpPr>
        <p:spPr>
          <a:xfrm>
            <a:off x="914400" y="2212733"/>
            <a:ext cx="5670000" cy="15464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94" name="Google Shape;94;p3"/>
          <p:cNvSpPr txBox="1">
            <a:spLocks noGrp="1"/>
          </p:cNvSpPr>
          <p:nvPr>
            <p:ph type="subTitle" idx="1"/>
          </p:nvPr>
        </p:nvSpPr>
        <p:spPr>
          <a:xfrm>
            <a:off x="914400" y="3583536"/>
            <a:ext cx="5670000" cy="10464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grpSp>
        <p:nvGrpSpPr>
          <p:cNvPr id="95" name="Google Shape;95;p3"/>
          <p:cNvGrpSpPr/>
          <p:nvPr/>
        </p:nvGrpSpPr>
        <p:grpSpPr>
          <a:xfrm>
            <a:off x="6526596" y="-15"/>
            <a:ext cx="5669937" cy="6862421"/>
            <a:chOff x="4894945" y="-11"/>
            <a:chExt cx="4252453" cy="5146816"/>
          </a:xfrm>
        </p:grpSpPr>
        <p:sp>
          <p:nvSpPr>
            <p:cNvPr id="96" name="Google Shape;96;p3"/>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Google Shape;97;p3"/>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98;p3"/>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99;p3"/>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100;p3"/>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101;p3"/>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Google Shape;102;p3"/>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Google Shape;103;p3"/>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104;p3"/>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105;p3"/>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106;p3"/>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3"/>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108;p3"/>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109;p3"/>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110;p3"/>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111;p3"/>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112;p3"/>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113;p3"/>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114;p3"/>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FFFF">
                <a:alpha val="230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115;p3"/>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116;p3"/>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117;p3"/>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FFFF">
                <a:alpha val="230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118;p3"/>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119;p3"/>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120;p3"/>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121;p3"/>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122;p3"/>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123;p3"/>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124;p3"/>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125;p3"/>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126;p3"/>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127;p3"/>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128;p3"/>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129;p3"/>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 name="Google Shape;130;p3"/>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131;p3"/>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32;p3"/>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133;p3"/>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134;p3"/>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 name="Google Shape;135;p3"/>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36;p3"/>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37;p3"/>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FFFF">
                <a:alpha val="230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38;p3"/>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39;p3"/>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40;p3"/>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41;p3"/>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42;p3"/>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43;p3"/>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44;p3"/>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45;p3"/>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46;p3"/>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47;p3"/>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48;p3"/>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6464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149;p3"/>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xmlns="" val="241406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D814088-A37D-459B-BF7E-CF9DFB6A21A1}" type="datetimeFigureOut">
              <a:rPr lang="fa-IR" smtClean="0">
                <a:solidFill>
                  <a:prstClr val="black">
                    <a:tint val="75000"/>
                  </a:prstClr>
                </a:solidFill>
              </a:rPr>
              <a:pPr/>
              <a:t>1441/05/26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xmlns="" val="360548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814088-A37D-459B-BF7E-CF9DFB6A21A1}" type="datetimeFigureOut">
              <a:rPr lang="fa-IR" smtClean="0">
                <a:solidFill>
                  <a:prstClr val="black">
                    <a:tint val="75000"/>
                  </a:prstClr>
                </a:solidFill>
              </a:rPr>
              <a:pPr/>
              <a:t>1441/05/26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xmlns="" val="426682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D814088-A37D-459B-BF7E-CF9DFB6A21A1}" type="datetimeFigureOut">
              <a:rPr lang="fa-IR" smtClean="0">
                <a:solidFill>
                  <a:prstClr val="black">
                    <a:tint val="75000"/>
                  </a:prstClr>
                </a:solidFill>
              </a:rPr>
              <a:pPr/>
              <a:t>1441/05/26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xmlns="" val="220190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D814088-A37D-459B-BF7E-CF9DFB6A21A1}" type="datetimeFigureOut">
              <a:rPr lang="fa-IR" smtClean="0">
                <a:solidFill>
                  <a:prstClr val="black">
                    <a:tint val="75000"/>
                  </a:prstClr>
                </a:solidFill>
              </a:rPr>
              <a:pPr/>
              <a:t>1441/05/26</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xmlns="" val="395039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D814088-A37D-459B-BF7E-CF9DFB6A21A1}" type="datetimeFigureOut">
              <a:rPr lang="fa-IR" smtClean="0">
                <a:solidFill>
                  <a:prstClr val="black">
                    <a:tint val="75000"/>
                  </a:prstClr>
                </a:solidFill>
              </a:rPr>
              <a:pPr/>
              <a:t>1441/05/26</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xmlns="" val="169037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14088-A37D-459B-BF7E-CF9DFB6A21A1}" type="datetimeFigureOut">
              <a:rPr lang="fa-IR" smtClean="0">
                <a:solidFill>
                  <a:prstClr val="black">
                    <a:tint val="75000"/>
                  </a:prstClr>
                </a:solidFill>
              </a:rPr>
              <a:pPr/>
              <a:t>1441/05/26</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xmlns="" val="185061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814088-A37D-459B-BF7E-CF9DFB6A21A1}" type="datetimeFigureOut">
              <a:rPr lang="fa-IR" smtClean="0">
                <a:solidFill>
                  <a:prstClr val="black">
                    <a:tint val="75000"/>
                  </a:prstClr>
                </a:solidFill>
              </a:rPr>
              <a:pPr/>
              <a:t>1441/05/26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xmlns="" val="391160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814088-A37D-459B-BF7E-CF9DFB6A21A1}" type="datetimeFigureOut">
              <a:rPr lang="fa-IR" smtClean="0">
                <a:solidFill>
                  <a:prstClr val="black">
                    <a:tint val="75000"/>
                  </a:prstClr>
                </a:solidFill>
              </a:rPr>
              <a:pPr/>
              <a:t>1441/05/26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xmlns="" val="145284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2000"/>
            <a:extLst>
              <a:ext uri="{BEBA8EAE-BF5A-486C-A8C5-ECC9F3942E4B}">
                <a14:imgProps xmlns:a14="http://schemas.microsoft.com/office/drawing/2010/main" xmlns="">
                  <a14:imgLayer r:embed="rId15">
                    <a14:imgEffect>
                      <a14:colorTemperature colorTemp="1500"/>
                    </a14:imgEffect>
                    <a14:imgEffect>
                      <a14:saturation sat="0"/>
                    </a14:imgEffect>
                    <a14:imgEffect>
                      <a14:brightnessContrast bright="15000" contrast="2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14088-A37D-459B-BF7E-CF9DFB6A21A1}" type="datetimeFigureOut">
              <a:rPr lang="fa-IR" smtClean="0">
                <a:solidFill>
                  <a:prstClr val="black">
                    <a:tint val="75000"/>
                  </a:prstClr>
                </a:solidFill>
              </a:rPr>
              <a:pPr/>
              <a:t>1441/05/26</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xmlns="" val="11338725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cs typeface="B Titr" panose="00000700000000000000" pitchFamily="2" charset="-78"/>
              </a:rPr>
              <a:t>به نام خدا</a:t>
            </a:r>
            <a:endParaRPr lang="fa-IR"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buFont typeface="Wingdings" panose="05000000000000000000" pitchFamily="2" charset="2"/>
              <a:buChar char="q"/>
            </a:pPr>
            <a:endParaRPr lang="en-US" sz="2400" dirty="0" smtClean="0">
              <a:cs typeface="B Titr" panose="00000700000000000000" pitchFamily="2" charset="-78"/>
            </a:endParaRPr>
          </a:p>
          <a:p>
            <a:pPr algn="r">
              <a:buFont typeface="Wingdings" panose="05000000000000000000" pitchFamily="2" charset="2"/>
              <a:buChar char="q"/>
            </a:pPr>
            <a:endParaRPr lang="fa-IR" dirty="0"/>
          </a:p>
        </p:txBody>
      </p:sp>
      <p:sp>
        <p:nvSpPr>
          <p:cNvPr id="4" name="8-Point Star 3"/>
          <p:cNvSpPr/>
          <p:nvPr/>
        </p:nvSpPr>
        <p:spPr>
          <a:xfrm>
            <a:off x="393895" y="219237"/>
            <a:ext cx="730056" cy="559643"/>
          </a:xfrm>
          <a:prstGeom prst="star8">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prstClr val="black"/>
              </a:solidFill>
            </a:endParaRPr>
          </a:p>
        </p:txBody>
      </p:sp>
      <p:sp>
        <p:nvSpPr>
          <p:cNvPr id="6" name="Rectangle 5"/>
          <p:cNvSpPr/>
          <p:nvPr/>
        </p:nvSpPr>
        <p:spPr>
          <a:xfrm>
            <a:off x="1719943" y="2525486"/>
            <a:ext cx="8512627" cy="1077218"/>
          </a:xfrm>
          <a:prstGeom prst="rect">
            <a:avLst/>
          </a:prstGeom>
        </p:spPr>
        <p:txBody>
          <a:bodyPr wrap="square">
            <a:spAutoFit/>
          </a:bodyPr>
          <a:lstStyle/>
          <a:p>
            <a:pPr algn="ctr"/>
            <a:r>
              <a:rPr lang="fa-IR" sz="3200" b="1" dirty="0" smtClean="0">
                <a:solidFill>
                  <a:srgbClr val="073E87"/>
                </a:solidFill>
                <a:latin typeface="Candara"/>
                <a:cs typeface="Nazanin" panose="00000400000000000000" pitchFamily="2" charset="-78"/>
              </a:rPr>
              <a:t>بار حقوقی پرونده های پزشکی و اصول واگذاری اطلاعات پزشکی</a:t>
            </a:r>
            <a:endParaRPr lang="fa-IR" sz="3200" b="1" dirty="0">
              <a:solidFill>
                <a:prstClr val="black"/>
              </a:solidFill>
              <a:cs typeface="Nazanin" panose="00000400000000000000" pitchFamily="2" charset="-78"/>
            </a:endParaRPr>
          </a:p>
        </p:txBody>
      </p:sp>
      <p:sp>
        <p:nvSpPr>
          <p:cNvPr id="7" name="Rectangle 6"/>
          <p:cNvSpPr/>
          <p:nvPr/>
        </p:nvSpPr>
        <p:spPr>
          <a:xfrm>
            <a:off x="2743200" y="4542169"/>
            <a:ext cx="6096000" cy="1384995"/>
          </a:xfrm>
          <a:prstGeom prst="rect">
            <a:avLst/>
          </a:prstGeom>
        </p:spPr>
        <p:txBody>
          <a:bodyPr>
            <a:spAutoFit/>
          </a:bodyPr>
          <a:lstStyle/>
          <a:p>
            <a:pPr algn="ctr" rtl="1">
              <a:lnSpc>
                <a:spcPct val="90000"/>
              </a:lnSpc>
              <a:spcBef>
                <a:spcPct val="20000"/>
              </a:spcBef>
              <a:buClr>
                <a:srgbClr val="31B6FD"/>
              </a:buClr>
              <a:buSzPct val="100000"/>
            </a:pPr>
            <a:r>
              <a:rPr lang="fa-IR" sz="2000" b="1" dirty="0">
                <a:solidFill>
                  <a:prstClr val="black"/>
                </a:solidFill>
                <a:latin typeface="Candara"/>
                <a:cs typeface="Nazanin" panose="00000400000000000000" pitchFamily="2" charset="-78"/>
              </a:rPr>
              <a:t>دکتر حسین باقریان</a:t>
            </a:r>
          </a:p>
          <a:p>
            <a:pPr algn="ctr" rtl="1">
              <a:lnSpc>
                <a:spcPct val="90000"/>
              </a:lnSpc>
              <a:spcBef>
                <a:spcPct val="20000"/>
              </a:spcBef>
              <a:buClr>
                <a:srgbClr val="31B6FD"/>
              </a:buClr>
              <a:buSzPct val="100000"/>
            </a:pPr>
            <a:r>
              <a:rPr lang="fa-IR" sz="2000" b="1" dirty="0">
                <a:solidFill>
                  <a:prstClr val="black"/>
                </a:solidFill>
                <a:latin typeface="Candara"/>
                <a:cs typeface="Nazanin" panose="00000400000000000000" pitchFamily="2" charset="-78"/>
              </a:rPr>
              <a:t>عضو هیات علمی گروه مدیریت و فن آوری اطلاعات سلامت</a:t>
            </a:r>
          </a:p>
          <a:p>
            <a:pPr algn="ctr" rtl="1">
              <a:lnSpc>
                <a:spcPct val="90000"/>
              </a:lnSpc>
              <a:spcBef>
                <a:spcPct val="20000"/>
              </a:spcBef>
              <a:buClr>
                <a:srgbClr val="31B6FD"/>
              </a:buClr>
              <a:buSzPct val="100000"/>
            </a:pPr>
            <a:r>
              <a:rPr lang="fa-IR" sz="2000" b="1" dirty="0">
                <a:solidFill>
                  <a:prstClr val="black"/>
                </a:solidFill>
                <a:latin typeface="Candara"/>
                <a:cs typeface="Nazanin" panose="00000400000000000000" pitchFamily="2" charset="-78"/>
              </a:rPr>
              <a:t>دانشگاه علوم پزشکی اصفهان- دانشکده  مدیریت</a:t>
            </a:r>
          </a:p>
          <a:p>
            <a:pPr algn="ctr" rtl="1">
              <a:lnSpc>
                <a:spcPct val="90000"/>
              </a:lnSpc>
              <a:spcBef>
                <a:spcPct val="20000"/>
              </a:spcBef>
              <a:buClr>
                <a:srgbClr val="31B6FD"/>
              </a:buClr>
              <a:buSzPct val="100000"/>
            </a:pPr>
            <a:r>
              <a:rPr lang="en-US" sz="2000" b="1" dirty="0">
                <a:solidFill>
                  <a:prstClr val="black"/>
                </a:solidFill>
                <a:latin typeface="Candara"/>
                <a:cs typeface="Nazanin" panose="00000400000000000000" pitchFamily="2" charset="-78"/>
              </a:rPr>
              <a:t>bagherian@mng.mui.ac.ir</a:t>
            </a:r>
            <a:endParaRPr lang="fa-IR" sz="2000" b="1" dirty="0">
              <a:solidFill>
                <a:prstClr val="black"/>
              </a:solidFill>
              <a:cs typeface="Nazanin" panose="00000400000000000000" pitchFamily="2" charset="-78"/>
            </a:endParaRPr>
          </a:p>
        </p:txBody>
      </p:sp>
    </p:spTree>
    <p:extLst>
      <p:ext uri="{BB962C8B-B14F-4D97-AF65-F5344CB8AC3E}">
        <p14:creationId xmlns:p14="http://schemas.microsoft.com/office/powerpoint/2010/main" xmlns="" val="276961228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srgbClr val="000000"/>
                </a:solidFill>
                <a:latin typeface="2 nazanin"/>
                <a:ea typeface="+mn-ea"/>
                <a:cs typeface="Nazanin" panose="00000400000000000000" pitchFamily="2" charset="-78"/>
              </a:rPr>
              <a:t>مفهوم جعل</a:t>
            </a:r>
            <a:endParaRPr lang="en-US" sz="2800" b="1" dirty="0">
              <a:solidFill>
                <a:srgbClr val="000000"/>
              </a:solidFill>
              <a:latin typeface="2 nazanin"/>
              <a:ea typeface="+mn-ea"/>
              <a:cs typeface="Nazanin" panose="00000400000000000000" pitchFamily="2" charset="-78"/>
            </a:endParaRPr>
          </a:p>
        </p:txBody>
      </p:sp>
      <p:sp>
        <p:nvSpPr>
          <p:cNvPr id="3" name="Content Placeholder 2"/>
          <p:cNvSpPr>
            <a:spLocks noGrp="1"/>
          </p:cNvSpPr>
          <p:nvPr>
            <p:ph idx="1"/>
          </p:nvPr>
        </p:nvSpPr>
        <p:spPr>
          <a:xfrm>
            <a:off x="838200" y="1690688"/>
            <a:ext cx="10515600" cy="4351338"/>
          </a:xfrm>
        </p:spPr>
        <p:txBody>
          <a:bodyPr>
            <a:normAutofit/>
          </a:bodyPr>
          <a:lstStyle/>
          <a:p>
            <a:pPr algn="just" rtl="1">
              <a:lnSpc>
                <a:spcPct val="150000"/>
              </a:lnSpc>
              <a:spcBef>
                <a:spcPts val="0"/>
              </a:spcBef>
            </a:pPr>
            <a:r>
              <a:rPr lang="fa-IR" sz="2800" dirty="0">
                <a:solidFill>
                  <a:srgbClr val="000000"/>
                </a:solidFill>
                <a:latin typeface="2 nazanin"/>
                <a:cs typeface="Nazanin" panose="00000400000000000000" pitchFamily="2" charset="-78"/>
              </a:rPr>
              <a:t>جعل به زبانی عامیانه یعنی اینکه فردی نوشته و یا امضایی را به </a:t>
            </a:r>
            <a:r>
              <a:rPr lang="fa-IR" sz="2800" b="1" dirty="0">
                <a:solidFill>
                  <a:srgbClr val="000000"/>
                </a:solidFill>
                <a:latin typeface="2 nazanin"/>
                <a:cs typeface="Nazanin" panose="00000400000000000000" pitchFamily="2" charset="-78"/>
              </a:rPr>
              <a:t>وجود آورد </a:t>
            </a:r>
            <a:r>
              <a:rPr lang="fa-IR" sz="2800" dirty="0">
                <a:solidFill>
                  <a:srgbClr val="000000"/>
                </a:solidFill>
                <a:latin typeface="2 nazanin"/>
                <a:cs typeface="Nazanin" panose="00000400000000000000" pitchFamily="2" charset="-78"/>
              </a:rPr>
              <a:t>و یا </a:t>
            </a:r>
            <a:r>
              <a:rPr lang="fa-IR" sz="2800" b="1" dirty="0">
                <a:solidFill>
                  <a:srgbClr val="000000"/>
                </a:solidFill>
                <a:latin typeface="2 nazanin"/>
                <a:cs typeface="Nazanin" panose="00000400000000000000" pitchFamily="2" charset="-78"/>
              </a:rPr>
              <a:t>تغییر دهد</a:t>
            </a:r>
            <a:r>
              <a:rPr lang="fa-IR" sz="2800" dirty="0">
                <a:solidFill>
                  <a:srgbClr val="000000"/>
                </a:solidFill>
                <a:latin typeface="2 nazanin"/>
                <a:cs typeface="Nazanin" panose="00000400000000000000" pitchFamily="2" charset="-78"/>
              </a:rPr>
              <a:t>، به صورتی که نوشته و امضای جدید </a:t>
            </a:r>
            <a:r>
              <a:rPr lang="fa-IR" sz="2800" b="1" dirty="0">
                <a:solidFill>
                  <a:srgbClr val="000000"/>
                </a:solidFill>
                <a:latin typeface="2 nazanin"/>
                <a:cs typeface="Nazanin" panose="00000400000000000000" pitchFamily="2" charset="-78"/>
              </a:rPr>
              <a:t>بر خلاف حقیقت </a:t>
            </a:r>
            <a:r>
              <a:rPr lang="fa-IR" sz="2800" dirty="0">
                <a:solidFill>
                  <a:srgbClr val="000000"/>
                </a:solidFill>
                <a:latin typeface="2 nazanin"/>
                <a:cs typeface="Nazanin" panose="00000400000000000000" pitchFamily="2" charset="-78"/>
              </a:rPr>
              <a:t>باشد. </a:t>
            </a:r>
            <a:r>
              <a:rPr lang="fa-IR" sz="2800" dirty="0">
                <a:solidFill>
                  <a:schemeClr val="accent6">
                    <a:lumMod val="75000"/>
                  </a:schemeClr>
                </a:solidFill>
                <a:latin typeface="2 nazanin"/>
                <a:cs typeface="Nazanin" panose="00000400000000000000" pitchFamily="2" charset="-78"/>
              </a:rPr>
              <a:t>یعنی فرد جاعل می‌خواهد دروغ را به جای حقیقت استفاده کند و فرد را فریب دهد</a:t>
            </a:r>
            <a:r>
              <a:rPr lang="fa-IR" sz="2800" dirty="0" smtClean="0">
                <a:solidFill>
                  <a:schemeClr val="accent6">
                    <a:lumMod val="75000"/>
                  </a:schemeClr>
                </a:solidFill>
                <a:latin typeface="2 nazanin"/>
                <a:cs typeface="Nazanin" panose="00000400000000000000" pitchFamily="2" charset="-78"/>
              </a:rPr>
              <a:t>.</a:t>
            </a:r>
            <a:endParaRPr lang="en-US" sz="2800" dirty="0" smtClean="0">
              <a:solidFill>
                <a:schemeClr val="accent6">
                  <a:lumMod val="75000"/>
                </a:schemeClr>
              </a:solidFill>
              <a:latin typeface="2 nazanin"/>
              <a:cs typeface="Nazanin" panose="00000400000000000000" pitchFamily="2" charset="-78"/>
            </a:endParaRPr>
          </a:p>
          <a:p>
            <a:pPr algn="just" rtl="1">
              <a:lnSpc>
                <a:spcPct val="150000"/>
              </a:lnSpc>
              <a:spcBef>
                <a:spcPts val="0"/>
              </a:spcBef>
            </a:pPr>
            <a:endParaRPr lang="en-US" sz="2800" dirty="0">
              <a:solidFill>
                <a:prstClr val="black"/>
              </a:solidFill>
              <a:latin typeface="2 nazanin"/>
              <a:cs typeface="Nazanin" panose="00000400000000000000" pitchFamily="2" charset="-78"/>
            </a:endParaRPr>
          </a:p>
          <a:p>
            <a:pPr algn="just" rtl="1">
              <a:lnSpc>
                <a:spcPct val="150000"/>
              </a:lnSpc>
            </a:pPr>
            <a:r>
              <a:rPr lang="fa-IR" sz="2800" dirty="0">
                <a:solidFill>
                  <a:srgbClr val="000000"/>
                </a:solidFill>
                <a:latin typeface="2 nazanin"/>
                <a:cs typeface="Nazanin" panose="00000400000000000000" pitchFamily="2" charset="-78"/>
              </a:rPr>
              <a:t>آنچه که پایه و اساس جرم جعل را تشکیل می‌دهد </a:t>
            </a:r>
            <a:r>
              <a:rPr lang="fa-IR" sz="2800" dirty="0">
                <a:solidFill>
                  <a:schemeClr val="accent6">
                    <a:lumMod val="75000"/>
                  </a:schemeClr>
                </a:solidFill>
                <a:latin typeface="2 nazanin"/>
                <a:cs typeface="Nazanin" panose="00000400000000000000" pitchFamily="2" charset="-78"/>
              </a:rPr>
              <a:t>امکان به اشتباه انداختن دیگری </a:t>
            </a:r>
            <a:r>
              <a:rPr lang="fa-IR" sz="2800" dirty="0">
                <a:solidFill>
                  <a:srgbClr val="000000"/>
                </a:solidFill>
                <a:latin typeface="2 nazanin"/>
                <a:cs typeface="Nazanin" panose="00000400000000000000" pitchFamily="2" charset="-78"/>
              </a:rPr>
              <a:t>است، به نحوی که بتوان او را فریب داد تا سند غیرواقعی را به عنوان سند اصلی باور کند. </a:t>
            </a:r>
            <a:r>
              <a:rPr lang="fa-IR" sz="2800" b="1" dirty="0">
                <a:solidFill>
                  <a:srgbClr val="000000"/>
                </a:solidFill>
                <a:latin typeface="2 nazanin"/>
                <a:cs typeface="Nazanin" panose="00000400000000000000" pitchFamily="2" charset="-78"/>
              </a:rPr>
              <a:t>بنابراین امکان به اشتباه انداختن ملاک کار است نه شبیه بودن.</a:t>
            </a:r>
            <a:endParaRPr lang="en-US" sz="2800" b="1" dirty="0">
              <a:latin typeface="2 nazanin"/>
              <a:cs typeface="Nazanin" panose="00000400000000000000" pitchFamily="2" charset="-78"/>
            </a:endParaRPr>
          </a:p>
        </p:txBody>
      </p:sp>
    </p:spTree>
    <p:extLst>
      <p:ext uri="{BB962C8B-B14F-4D97-AF65-F5344CB8AC3E}">
        <p14:creationId xmlns:p14="http://schemas.microsoft.com/office/powerpoint/2010/main" xmlns="" val="2994304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2800" b="1" dirty="0">
                <a:solidFill>
                  <a:srgbClr val="000000"/>
                </a:solidFill>
                <a:latin typeface="2 nazanin"/>
                <a:cs typeface="Nazanin" panose="00000400000000000000" pitchFamily="2" charset="-78"/>
              </a:rPr>
              <a:t>مفهوم جعل</a:t>
            </a: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marL="0" indent="0" algn="just" rtl="1">
              <a:lnSpc>
                <a:spcPct val="150000"/>
              </a:lnSpc>
              <a:buNone/>
            </a:pPr>
            <a:r>
              <a:rPr lang="fa-IR" sz="2800" dirty="0">
                <a:solidFill>
                  <a:schemeClr val="accent6">
                    <a:lumMod val="75000"/>
                  </a:schemeClr>
                </a:solidFill>
                <a:latin typeface="2 nazanin"/>
                <a:cs typeface="Nazanin" panose="00000400000000000000" pitchFamily="2" charset="-78"/>
              </a:rPr>
              <a:t>ساختن یا تغییر آگاهانه نوشته یا سند</a:t>
            </a:r>
            <a:r>
              <a:rPr lang="fa-IR" sz="2800" dirty="0">
                <a:solidFill>
                  <a:srgbClr val="000000"/>
                </a:solidFill>
                <a:latin typeface="2 nazanin"/>
                <a:cs typeface="Nazanin" panose="00000400000000000000" pitchFamily="2" charset="-78"/>
              </a:rPr>
              <a:t>، </a:t>
            </a:r>
            <a:r>
              <a:rPr lang="fa-IR" sz="2800" dirty="0" smtClean="0">
                <a:solidFill>
                  <a:schemeClr val="tx2">
                    <a:lumMod val="60000"/>
                    <a:lumOff val="40000"/>
                  </a:schemeClr>
                </a:solidFill>
                <a:latin typeface="2 nazanin"/>
                <a:cs typeface="Nazanin" panose="00000400000000000000" pitchFamily="2" charset="-78"/>
              </a:rPr>
              <a:t>ساختن </a:t>
            </a:r>
            <a:r>
              <a:rPr lang="fa-IR" sz="2800" dirty="0">
                <a:solidFill>
                  <a:schemeClr val="tx2">
                    <a:lumMod val="60000"/>
                    <a:lumOff val="40000"/>
                  </a:schemeClr>
                </a:solidFill>
                <a:latin typeface="2 nazanin"/>
                <a:cs typeface="Nazanin" panose="00000400000000000000" pitchFamily="2" charset="-78"/>
              </a:rPr>
              <a:t>مهر یا امضای اشخاص رسمی یا غیر رسمی</a:t>
            </a:r>
            <a:r>
              <a:rPr lang="fa-IR" sz="2800" dirty="0" smtClean="0">
                <a:solidFill>
                  <a:srgbClr val="000000"/>
                </a:solidFill>
                <a:latin typeface="2 nazanin"/>
                <a:cs typeface="Nazanin" panose="00000400000000000000" pitchFamily="2" charset="-78"/>
              </a:rPr>
              <a:t>؛ </a:t>
            </a:r>
            <a:r>
              <a:rPr lang="fa-IR" sz="2800" dirty="0" smtClean="0">
                <a:solidFill>
                  <a:srgbClr val="00B050"/>
                </a:solidFill>
                <a:latin typeface="2 nazanin"/>
                <a:cs typeface="Nazanin" panose="00000400000000000000" pitchFamily="2" charset="-78"/>
              </a:rPr>
              <a:t>خراشیدن </a:t>
            </a:r>
            <a:r>
              <a:rPr lang="fa-IR" sz="2800" dirty="0">
                <a:solidFill>
                  <a:schemeClr val="accent2">
                    <a:lumMod val="75000"/>
                  </a:schemeClr>
                </a:solidFill>
                <a:latin typeface="2 nazanin"/>
                <a:cs typeface="Nazanin" panose="00000400000000000000" pitchFamily="2" charset="-78"/>
              </a:rPr>
              <a:t>تراشیدن</a:t>
            </a:r>
            <a:r>
              <a:rPr lang="fa-IR" sz="2800" dirty="0" smtClean="0">
                <a:solidFill>
                  <a:srgbClr val="000000"/>
                </a:solidFill>
                <a:latin typeface="2 nazanin"/>
                <a:cs typeface="Nazanin" panose="00000400000000000000" pitchFamily="2" charset="-78"/>
              </a:rPr>
              <a:t>، </a:t>
            </a:r>
            <a:r>
              <a:rPr lang="fa-IR" sz="2800" dirty="0">
                <a:solidFill>
                  <a:schemeClr val="accent5">
                    <a:lumMod val="60000"/>
                    <a:lumOff val="40000"/>
                  </a:schemeClr>
                </a:solidFill>
                <a:latin typeface="2 nazanin"/>
                <a:cs typeface="Nazanin" panose="00000400000000000000" pitchFamily="2" charset="-78"/>
              </a:rPr>
              <a:t>قلم بردن</a:t>
            </a:r>
            <a:r>
              <a:rPr lang="fa-IR" sz="2800" dirty="0">
                <a:solidFill>
                  <a:srgbClr val="000000"/>
                </a:solidFill>
                <a:latin typeface="2 nazanin"/>
                <a:cs typeface="Nazanin" panose="00000400000000000000" pitchFamily="2" charset="-78"/>
              </a:rPr>
              <a:t>، </a:t>
            </a:r>
            <a:r>
              <a:rPr lang="fa-IR" sz="2800" dirty="0" smtClean="0">
                <a:solidFill>
                  <a:srgbClr val="000000"/>
                </a:solidFill>
                <a:latin typeface="2 nazanin"/>
                <a:cs typeface="Nazanin" panose="00000400000000000000" pitchFamily="2" charset="-78"/>
              </a:rPr>
              <a:t>محو</a:t>
            </a:r>
            <a:r>
              <a:rPr lang="fa-IR" sz="2800" dirty="0">
                <a:solidFill>
                  <a:srgbClr val="000000"/>
                </a:solidFill>
                <a:latin typeface="2 nazanin"/>
                <a:cs typeface="Nazanin" panose="00000400000000000000" pitchFamily="2" charset="-78"/>
              </a:rPr>
              <a:t>، </a:t>
            </a:r>
            <a:r>
              <a:rPr lang="fa-IR" sz="2800" dirty="0" smtClean="0">
                <a:solidFill>
                  <a:srgbClr val="000000"/>
                </a:solidFill>
                <a:latin typeface="2 nazanin"/>
                <a:cs typeface="Nazanin" panose="00000400000000000000" pitchFamily="2" charset="-78"/>
              </a:rPr>
              <a:t>سیاه </a:t>
            </a:r>
            <a:r>
              <a:rPr lang="fa-IR" sz="2800" dirty="0">
                <a:solidFill>
                  <a:srgbClr val="000000"/>
                </a:solidFill>
                <a:latin typeface="2 nazanin"/>
                <a:cs typeface="Nazanin" panose="00000400000000000000" pitchFamily="2" charset="-78"/>
              </a:rPr>
              <a:t>کردن یا دست بردن در تاریخ سند یا الحاق نوشته ای به نوشته دیگر یا به کار بردن مهر دیگری بدون اجازه صاحب آن به قصد جازدن آنها به عنوان اصل برای استفاده خود یا دیگری و به ضرر </a:t>
            </a:r>
            <a:r>
              <a:rPr lang="fa-IR" sz="2800" dirty="0" smtClean="0">
                <a:solidFill>
                  <a:srgbClr val="000000"/>
                </a:solidFill>
                <a:latin typeface="2 nazanin"/>
                <a:cs typeface="Nazanin" panose="00000400000000000000" pitchFamily="2" charset="-78"/>
              </a:rPr>
              <a:t>غير</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1780124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2800" b="1" dirty="0">
                <a:solidFill>
                  <a:srgbClr val="000000"/>
                </a:solidFill>
                <a:latin typeface="2 nazanin"/>
                <a:cs typeface="Nazanin" panose="00000400000000000000" pitchFamily="2" charset="-78"/>
              </a:rPr>
              <a:t>مفهوم جعل</a:t>
            </a: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800" dirty="0">
                <a:solidFill>
                  <a:srgbClr val="000000"/>
                </a:solidFill>
                <a:latin typeface="2 nazanin"/>
                <a:cs typeface="Nazanin" panose="00000400000000000000" pitchFamily="2" charset="-78"/>
              </a:rPr>
              <a:t>غیر از تنظیم سند متقلبانه می بایست که جاعل سند با </a:t>
            </a:r>
            <a:r>
              <a:rPr lang="fa-IR" sz="2800" b="1" dirty="0">
                <a:solidFill>
                  <a:srgbClr val="000000"/>
                </a:solidFill>
                <a:latin typeface="2 nazanin"/>
                <a:cs typeface="Nazanin" panose="00000400000000000000" pitchFamily="2" charset="-78"/>
              </a:rPr>
              <a:t>سوء نیت اقدام </a:t>
            </a:r>
            <a:r>
              <a:rPr lang="fa-IR" sz="2800" dirty="0">
                <a:solidFill>
                  <a:srgbClr val="000000"/>
                </a:solidFill>
                <a:latin typeface="2 nazanin"/>
                <a:cs typeface="Nazanin" panose="00000400000000000000" pitchFamily="2" charset="-78"/>
              </a:rPr>
              <a:t>اجاره امضا یا مهر نموده باشد و مضافاً امکان ورود ضرر به صورت بالقوه یا بالفعل وجود داشته باشد.بنابراین </a:t>
            </a:r>
            <a:r>
              <a:rPr lang="fa-IR" sz="2800" b="1" dirty="0">
                <a:solidFill>
                  <a:srgbClr val="000000"/>
                </a:solidFill>
                <a:latin typeface="2 nazanin"/>
                <a:cs typeface="Nazanin" panose="00000400000000000000" pitchFamily="2" charset="-78"/>
              </a:rPr>
              <a:t>سوء نیت </a:t>
            </a:r>
            <a:r>
              <a:rPr lang="fa-IR" sz="2800" dirty="0">
                <a:solidFill>
                  <a:srgbClr val="000000"/>
                </a:solidFill>
                <a:latin typeface="2 nazanin"/>
                <a:cs typeface="Nazanin" panose="00000400000000000000" pitchFamily="2" charset="-78"/>
              </a:rPr>
              <a:t>یا به تعبیر دیگر داشتن </a:t>
            </a:r>
            <a:r>
              <a:rPr lang="fa-IR" sz="2800" b="1" dirty="0">
                <a:solidFill>
                  <a:srgbClr val="000000"/>
                </a:solidFill>
                <a:latin typeface="2 nazanin"/>
                <a:cs typeface="Nazanin" panose="00000400000000000000" pitchFamily="2" charset="-78"/>
              </a:rPr>
              <a:t>نیت جعل بسیار </a:t>
            </a:r>
            <a:r>
              <a:rPr lang="fa-IR" sz="2800" dirty="0">
                <a:solidFill>
                  <a:srgbClr val="000000"/>
                </a:solidFill>
                <a:latin typeface="2 nazanin"/>
                <a:cs typeface="Nazanin" panose="00000400000000000000" pitchFamily="2" charset="-78"/>
              </a:rPr>
              <a:t>در تحقق بزه جعل اساسی است. </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3589279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5991"/>
            <a:ext cx="10972800" cy="1143000"/>
          </a:xfrm>
        </p:spPr>
        <p:txBody>
          <a:bodyPr>
            <a:normAutofit fontScale="90000"/>
          </a:bodyPr>
          <a:lstStyle/>
          <a:p>
            <a:pPr lvl="0" algn="ctr" rtl="1" fontAlgn="base">
              <a:spcBef>
                <a:spcPct val="20000"/>
              </a:spcBef>
            </a:pPr>
            <a:r>
              <a:rPr lang="fa-IR" sz="2800" b="1" dirty="0">
                <a:solidFill>
                  <a:srgbClr val="3399FF"/>
                </a:solidFill>
                <a:latin typeface="2 nazanin"/>
                <a:ea typeface="+mn-ea"/>
                <a:cs typeface="Nazanin" panose="00000400000000000000" pitchFamily="2" charset="-78"/>
              </a:rPr>
              <a:t> </a:t>
            </a:r>
            <a:r>
              <a:rPr lang="fa-IR" sz="2800" b="1" dirty="0">
                <a:solidFill>
                  <a:srgbClr val="000000"/>
                </a:solidFill>
                <a:latin typeface="2 nazanin"/>
                <a:cs typeface="Nazanin" panose="00000400000000000000" pitchFamily="2" charset="-78"/>
              </a:rPr>
              <a:t>مصادیق و انواع  جرم جعل</a:t>
            </a:r>
            <a:br>
              <a:rPr lang="fa-IR" sz="2800" b="1" dirty="0">
                <a:solidFill>
                  <a:srgbClr val="000000"/>
                </a:solidFill>
                <a:latin typeface="2 nazanin"/>
                <a:cs typeface="Nazanin" panose="00000400000000000000" pitchFamily="2" charset="-78"/>
              </a:rPr>
            </a:br>
            <a:r>
              <a:rPr lang="fa-IR" sz="2800" dirty="0">
                <a:solidFill>
                  <a:srgbClr val="000000"/>
                </a:solidFill>
                <a:latin typeface="2 nazanin"/>
                <a:ea typeface="+mn-ea"/>
                <a:cs typeface="Nazanin" panose="00000400000000000000" pitchFamily="2" charset="-78"/>
              </a:rPr>
              <a:t/>
            </a:r>
            <a:br>
              <a:rPr lang="fa-IR" sz="2800"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rtl="1" fontAlgn="base">
              <a:lnSpc>
                <a:spcPct val="170000"/>
              </a:lnSpc>
              <a:buNone/>
            </a:pPr>
            <a:r>
              <a:rPr lang="fa-IR" sz="2800" b="1" dirty="0">
                <a:solidFill>
                  <a:srgbClr val="000000"/>
                </a:solidFill>
                <a:latin typeface="2 nazanin"/>
                <a:cs typeface="Nazanin" panose="00000400000000000000" pitchFamily="2" charset="-78"/>
              </a:rPr>
              <a:t>ساختن و جعل مهر یا امضای اشخاص رسمی یا غیر رسمی</a:t>
            </a:r>
            <a:endParaRPr lang="fa-IR" sz="2800" dirty="0" smtClean="0">
              <a:solidFill>
                <a:srgbClr val="000000"/>
              </a:solidFill>
              <a:latin typeface="2 nazanin"/>
              <a:cs typeface="Nazanin" panose="00000400000000000000" pitchFamily="2" charset="-78"/>
            </a:endParaRPr>
          </a:p>
          <a:p>
            <a:pPr marL="0" indent="0" algn="just" rtl="1" fontAlgn="base">
              <a:lnSpc>
                <a:spcPct val="170000"/>
              </a:lnSpc>
              <a:buNone/>
            </a:pPr>
            <a:r>
              <a:rPr lang="fa-IR" sz="2800" dirty="0" smtClean="0">
                <a:solidFill>
                  <a:srgbClr val="000000"/>
                </a:solidFill>
                <a:latin typeface="2 nazanin"/>
                <a:cs typeface="Nazanin" panose="00000400000000000000" pitchFamily="2" charset="-78"/>
              </a:rPr>
              <a:t>امکان تشخیص وجود دارد.</a:t>
            </a:r>
            <a:endParaRPr lang="fa-IR" sz="2800" b="1" dirty="0">
              <a:solidFill>
                <a:srgbClr val="000000"/>
              </a:solidFill>
              <a:latin typeface="2 nazanin"/>
              <a:cs typeface="Nazanin" panose="00000400000000000000" pitchFamily="2" charset="-78"/>
            </a:endParaRPr>
          </a:p>
          <a:p>
            <a:pPr marL="0" indent="0" algn="just" rtl="1">
              <a:buNone/>
            </a:pPr>
            <a:r>
              <a:rPr lang="fa-IR" sz="2800" dirty="0">
                <a:latin typeface="2 nazanin"/>
                <a:cs typeface="Nazanin" panose="00000400000000000000" pitchFamily="2" charset="-78"/>
              </a:rPr>
              <a:t/>
            </a:r>
            <a:br>
              <a:rPr lang="fa-IR" sz="2800" dirty="0">
                <a:latin typeface="2 nazanin"/>
                <a:cs typeface="Nazanin" panose="00000400000000000000" pitchFamily="2" charset="-78"/>
              </a:rPr>
            </a:b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1612032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6668"/>
            <a:ext cx="10972800" cy="1143000"/>
          </a:xfrm>
        </p:spPr>
        <p:txBody>
          <a:bodyPr>
            <a:normAutofit fontScale="90000"/>
          </a:bodyPr>
          <a:lstStyle/>
          <a:p>
            <a:pPr algn="ctr" rtl="1"/>
            <a:r>
              <a:rPr lang="fa-IR" sz="2800" b="1" dirty="0">
                <a:solidFill>
                  <a:srgbClr val="3399FF"/>
                </a:solidFill>
                <a:latin typeface="2 nazanin"/>
                <a:cs typeface="Nazanin" panose="00000400000000000000" pitchFamily="2" charset="-78"/>
              </a:rPr>
              <a:t> </a:t>
            </a:r>
            <a:r>
              <a:rPr lang="fa-IR" sz="2800" b="1" dirty="0">
                <a:solidFill>
                  <a:srgbClr val="000000"/>
                </a:solidFill>
                <a:latin typeface="2 nazanin"/>
                <a:cs typeface="Nazanin" panose="00000400000000000000" pitchFamily="2" charset="-78"/>
              </a:rPr>
              <a:t>مصادیق و انواع  جرم جعل</a:t>
            </a:r>
            <a:br>
              <a:rPr lang="fa-IR" sz="2800" b="1" dirty="0">
                <a:solidFill>
                  <a:srgbClr val="000000"/>
                </a:solidFill>
                <a:latin typeface="2 nazanin"/>
                <a:cs typeface="Nazanin" panose="00000400000000000000" pitchFamily="2" charset="-78"/>
              </a:rPr>
            </a:br>
            <a:r>
              <a:rPr lang="fa-IR" sz="2800" dirty="0">
                <a:solidFill>
                  <a:srgbClr val="000000"/>
                </a:solidFill>
                <a:latin typeface="2 nazanin"/>
                <a:cs typeface="Nazanin" panose="00000400000000000000" pitchFamily="2" charset="-78"/>
              </a:rPr>
              <a:t/>
            </a:r>
            <a:br>
              <a:rPr lang="fa-IR" sz="2800" dirty="0">
                <a:solidFill>
                  <a:srgbClr val="000000"/>
                </a:solidFill>
                <a:latin typeface="2 nazanin"/>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800" dirty="0">
                <a:solidFill>
                  <a:srgbClr val="000000"/>
                </a:solidFill>
                <a:latin typeface="2 nazanin"/>
                <a:cs typeface="Nazanin" panose="00000400000000000000" pitchFamily="2" charset="-78"/>
              </a:rPr>
              <a:t>خراشیدن یا تراشیدن:این عمل معمولا با وسایلی مثل تیغ، چاقو و نظایر آنها صورت می گیرد. یعنی جاعل حروفی را با کمک این وسایل از روی نوشته یا  سند محو می کند.</a:t>
            </a:r>
            <a:br>
              <a:rPr lang="fa-IR" sz="2800" dirty="0">
                <a:solidFill>
                  <a:srgbClr val="000000"/>
                </a:solidFill>
                <a:latin typeface="2 nazanin"/>
                <a:cs typeface="Nazanin" panose="00000400000000000000" pitchFamily="2" charset="-78"/>
              </a:rPr>
            </a:br>
            <a:r>
              <a:rPr lang="fa-IR" sz="2800" dirty="0">
                <a:solidFill>
                  <a:srgbClr val="000000"/>
                </a:solidFill>
                <a:latin typeface="2 nazanin"/>
                <a:cs typeface="Nazanin" panose="00000400000000000000" pitchFamily="2" charset="-78"/>
              </a:rPr>
              <a:t>در عمل ِ "خراشیدن"، جاعل، بخشی از یک کلمه را محو می کند مثلا با حذف حرف (ن) کلمه نبود را تبدیل به بود می کند ولی در عمل ِ "تراشیدن"، جاعل كل كلمه را محو می کند مثلا نام یکی از </a:t>
            </a:r>
            <a:r>
              <a:rPr lang="fa-IR" sz="2800" dirty="0" smtClean="0">
                <a:solidFill>
                  <a:srgbClr val="000000"/>
                </a:solidFill>
                <a:latin typeface="2 nazanin"/>
                <a:cs typeface="Nazanin" panose="00000400000000000000" pitchFamily="2" charset="-78"/>
              </a:rPr>
              <a:t>پزشکان را از پرونده حذف می کند.</a:t>
            </a:r>
            <a:endParaRPr lang="en-US" sz="2800" dirty="0">
              <a:solidFill>
                <a:srgbClr val="000000"/>
              </a:solidFill>
              <a:latin typeface="2 nazanin"/>
              <a:cs typeface="Nazanin" panose="00000400000000000000" pitchFamily="2" charset="-78"/>
            </a:endParaRPr>
          </a:p>
        </p:txBody>
      </p:sp>
    </p:spTree>
    <p:extLst>
      <p:ext uri="{BB962C8B-B14F-4D97-AF65-F5344CB8AC3E}">
        <p14:creationId xmlns:p14="http://schemas.microsoft.com/office/powerpoint/2010/main" xmlns="" val="2670636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9313"/>
            <a:ext cx="10972800" cy="1143000"/>
          </a:xfrm>
        </p:spPr>
        <p:txBody>
          <a:bodyPr>
            <a:normAutofit fontScale="90000"/>
          </a:bodyPr>
          <a:lstStyle/>
          <a:p>
            <a:pPr algn="ctr" rtl="1"/>
            <a:r>
              <a:rPr lang="fa-IR" sz="2800" b="1" dirty="0">
                <a:solidFill>
                  <a:srgbClr val="3399FF"/>
                </a:solidFill>
                <a:latin typeface="2 nazanin"/>
                <a:cs typeface="Nazanin" panose="00000400000000000000" pitchFamily="2" charset="-78"/>
              </a:rPr>
              <a:t> </a:t>
            </a:r>
            <a:r>
              <a:rPr lang="fa-IR" sz="2800" b="1" dirty="0">
                <a:solidFill>
                  <a:srgbClr val="000000"/>
                </a:solidFill>
                <a:latin typeface="2 nazanin"/>
                <a:cs typeface="Nazanin" panose="00000400000000000000" pitchFamily="2" charset="-78"/>
              </a:rPr>
              <a:t>مصادیق و انواع  جرم جعل</a:t>
            </a:r>
            <a:br>
              <a:rPr lang="fa-IR" sz="2800" b="1" dirty="0">
                <a:solidFill>
                  <a:srgbClr val="000000"/>
                </a:solidFill>
                <a:latin typeface="2 nazanin"/>
                <a:cs typeface="Nazanin" panose="00000400000000000000" pitchFamily="2" charset="-78"/>
              </a:rPr>
            </a:br>
            <a:r>
              <a:rPr lang="fa-IR" sz="2800" dirty="0">
                <a:solidFill>
                  <a:srgbClr val="000000"/>
                </a:solidFill>
                <a:latin typeface="2 nazanin"/>
                <a:cs typeface="Nazanin" panose="00000400000000000000" pitchFamily="2" charset="-78"/>
              </a:rPr>
              <a:t/>
            </a:r>
            <a:br>
              <a:rPr lang="fa-IR" sz="2800" dirty="0">
                <a:solidFill>
                  <a:srgbClr val="000000"/>
                </a:solidFill>
                <a:latin typeface="2 nazanin"/>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a:xfrm>
            <a:off x="609600" y="1660165"/>
            <a:ext cx="10972800" cy="4525963"/>
          </a:xfrm>
        </p:spPr>
        <p:txBody>
          <a:bodyPr>
            <a:normAutofit/>
          </a:bodyPr>
          <a:lstStyle/>
          <a:p>
            <a:pPr marL="0" indent="0" algn="just" rtl="1">
              <a:lnSpc>
                <a:spcPct val="150000"/>
              </a:lnSpc>
              <a:buNone/>
            </a:pPr>
            <a:r>
              <a:rPr lang="fa-IR" sz="2800" b="1" dirty="0">
                <a:solidFill>
                  <a:srgbClr val="000000"/>
                </a:solidFill>
                <a:latin typeface="2 nazanin"/>
                <a:cs typeface="Nazanin" panose="00000400000000000000" pitchFamily="2" charset="-78"/>
              </a:rPr>
              <a:t>قلم بردن: </a:t>
            </a:r>
            <a:r>
              <a:rPr lang="fa-IR" sz="2800" b="1" dirty="0">
                <a:solidFill>
                  <a:schemeClr val="accent4">
                    <a:lumMod val="75000"/>
                  </a:schemeClr>
                </a:solidFill>
                <a:latin typeface="2 nazanin"/>
                <a:cs typeface="Nazanin" panose="00000400000000000000" pitchFamily="2" charset="-78"/>
              </a:rPr>
              <a:t>در قلم بردن لازم نیست حرف یا کلمه ای به سند اضافه شود بلکه امکان دارد جاعل با استفاده از قلم قسمت هایی از سند یا نوشته را ناخوانا کند یا بر روی آن خط بکشد</a:t>
            </a:r>
            <a:r>
              <a:rPr lang="fa-IR" sz="2800" dirty="0" smtClean="0">
                <a:solidFill>
                  <a:schemeClr val="accent4">
                    <a:lumMod val="75000"/>
                  </a:schemeClr>
                </a:solidFill>
                <a:latin typeface="2 nazanin"/>
                <a:cs typeface="Nazanin" panose="00000400000000000000" pitchFamily="2" charset="-78"/>
              </a:rPr>
              <a:t>.</a:t>
            </a:r>
            <a:endParaRPr lang="en-US" sz="2800" dirty="0" smtClean="0">
              <a:solidFill>
                <a:schemeClr val="accent4">
                  <a:lumMod val="75000"/>
                </a:schemeClr>
              </a:solidFill>
              <a:latin typeface="2 nazanin"/>
              <a:cs typeface="Nazanin" panose="00000400000000000000" pitchFamily="2" charset="-78"/>
            </a:endParaRPr>
          </a:p>
          <a:p>
            <a:pPr marL="0" indent="0" algn="just" rtl="1">
              <a:lnSpc>
                <a:spcPct val="150000"/>
              </a:lnSpc>
              <a:buNone/>
            </a:pPr>
            <a:r>
              <a:rPr lang="fa-IR" sz="2800" dirty="0">
                <a:solidFill>
                  <a:srgbClr val="000000"/>
                </a:solidFill>
                <a:latin typeface="2 nazanin"/>
                <a:cs typeface="Nazanin" panose="00000400000000000000" pitchFamily="2" charset="-78"/>
              </a:rPr>
              <a:t/>
            </a:r>
            <a:br>
              <a:rPr lang="fa-IR" sz="2800" dirty="0">
                <a:solidFill>
                  <a:srgbClr val="000000"/>
                </a:solidFill>
                <a:latin typeface="2 nazanin"/>
                <a:cs typeface="Nazanin" panose="00000400000000000000" pitchFamily="2" charset="-78"/>
              </a:rPr>
            </a:br>
            <a:r>
              <a:rPr lang="fa-IR" sz="2800" dirty="0">
                <a:solidFill>
                  <a:srgbClr val="000000"/>
                </a:solidFill>
                <a:latin typeface="2 nazanin"/>
                <a:cs typeface="Nazanin" panose="00000400000000000000" pitchFamily="2" charset="-78"/>
              </a:rPr>
              <a:t>الحاق:در این مورد چیزی به سند اضافه می شود مثلا رقمی در مقابل چک گذاشته شده یا با افزودن یک حرف به یک کلمه، آن را به کلمه دیگری تبدیل می کنند. برای مثال با افزودن (ی) به كلمه (حسن) آن را به (حسین) تبدیل می نمایند.</a:t>
            </a:r>
            <a:endParaRPr lang="en-US" sz="2800" dirty="0">
              <a:solidFill>
                <a:srgbClr val="000000"/>
              </a:solidFill>
              <a:latin typeface="2 nazanin"/>
              <a:cs typeface="Nazanin" panose="00000400000000000000" pitchFamily="2" charset="-78"/>
            </a:endParaRPr>
          </a:p>
        </p:txBody>
      </p:sp>
    </p:spTree>
    <p:extLst>
      <p:ext uri="{BB962C8B-B14F-4D97-AF65-F5344CB8AC3E}">
        <p14:creationId xmlns:p14="http://schemas.microsoft.com/office/powerpoint/2010/main" xmlns="" val="200573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9393"/>
            <a:ext cx="10972800" cy="1143000"/>
          </a:xfrm>
        </p:spPr>
        <p:txBody>
          <a:bodyPr>
            <a:normAutofit fontScale="90000"/>
          </a:bodyPr>
          <a:lstStyle/>
          <a:p>
            <a:pPr algn="ctr" rtl="1"/>
            <a:r>
              <a:rPr lang="fa-IR" sz="2800" b="1" dirty="0">
                <a:solidFill>
                  <a:srgbClr val="3399FF"/>
                </a:solidFill>
                <a:latin typeface="2 nazanin"/>
                <a:cs typeface="Nazanin" panose="00000400000000000000" pitchFamily="2" charset="-78"/>
              </a:rPr>
              <a:t> </a:t>
            </a:r>
            <a:r>
              <a:rPr lang="fa-IR" sz="2800" b="1" dirty="0">
                <a:solidFill>
                  <a:srgbClr val="000000"/>
                </a:solidFill>
                <a:latin typeface="2 nazanin"/>
                <a:cs typeface="Nazanin" panose="00000400000000000000" pitchFamily="2" charset="-78"/>
              </a:rPr>
              <a:t>مصادیق و انواع  جرم جعل</a:t>
            </a:r>
            <a:br>
              <a:rPr lang="fa-IR" sz="2800" b="1" dirty="0">
                <a:solidFill>
                  <a:srgbClr val="000000"/>
                </a:solidFill>
                <a:latin typeface="2 nazanin"/>
                <a:cs typeface="Nazanin" panose="00000400000000000000" pitchFamily="2" charset="-78"/>
              </a:rPr>
            </a:br>
            <a:r>
              <a:rPr lang="fa-IR" sz="2800" dirty="0">
                <a:solidFill>
                  <a:srgbClr val="000000"/>
                </a:solidFill>
                <a:latin typeface="2 nazanin"/>
                <a:cs typeface="Nazanin" panose="00000400000000000000" pitchFamily="2" charset="-78"/>
              </a:rPr>
              <a:t/>
            </a:r>
            <a:br>
              <a:rPr lang="fa-IR" sz="2800" dirty="0">
                <a:solidFill>
                  <a:srgbClr val="000000"/>
                </a:solidFill>
                <a:latin typeface="2 nazanin"/>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3200" b="1" dirty="0">
                <a:solidFill>
                  <a:schemeClr val="accent4">
                    <a:lumMod val="50000"/>
                  </a:schemeClr>
                </a:solidFill>
                <a:latin typeface="2 nazanin"/>
                <a:cs typeface="Nazanin" panose="00000400000000000000" pitchFamily="2" charset="-78"/>
              </a:rPr>
              <a:t>محو یا اثبات یا سیاه کردن:مقصود از محو کردن، پاک کردن بخش هایی از یک نوشته با وسایلی مثل مداد پاک کن، لاک غلط گیر یا سایر مواد شیمیایی است</a:t>
            </a:r>
            <a:r>
              <a:rPr lang="fa-IR" sz="3200" dirty="0" smtClean="0">
                <a:solidFill>
                  <a:schemeClr val="accent4">
                    <a:lumMod val="50000"/>
                  </a:schemeClr>
                </a:solidFill>
                <a:latin typeface="2 nazanin"/>
                <a:cs typeface="Nazanin" panose="00000400000000000000" pitchFamily="2" charset="-78"/>
              </a:rPr>
              <a:t>.</a:t>
            </a:r>
          </a:p>
          <a:p>
            <a:pPr marL="0" indent="0" algn="just" rtl="1">
              <a:lnSpc>
                <a:spcPct val="150000"/>
              </a:lnSpc>
              <a:buNone/>
            </a:pPr>
            <a:r>
              <a:rPr lang="fa-IR" sz="3200" dirty="0">
                <a:solidFill>
                  <a:schemeClr val="accent4">
                    <a:lumMod val="50000"/>
                  </a:schemeClr>
                </a:solidFill>
                <a:latin typeface="2 nazanin"/>
                <a:cs typeface="Nazanin" panose="00000400000000000000" pitchFamily="2" charset="-78"/>
              </a:rPr>
              <a:t/>
            </a:r>
            <a:br>
              <a:rPr lang="fa-IR" sz="3200" dirty="0">
                <a:solidFill>
                  <a:schemeClr val="accent4">
                    <a:lumMod val="50000"/>
                  </a:schemeClr>
                </a:solidFill>
                <a:latin typeface="2 nazanin"/>
                <a:cs typeface="Nazanin" panose="00000400000000000000" pitchFamily="2" charset="-78"/>
              </a:rPr>
            </a:br>
            <a:r>
              <a:rPr lang="fa-IR" sz="3200" b="1" dirty="0">
                <a:solidFill>
                  <a:schemeClr val="accent4">
                    <a:lumMod val="50000"/>
                  </a:schemeClr>
                </a:solidFill>
                <a:latin typeface="2 nazanin"/>
                <a:cs typeface="Nazanin" panose="00000400000000000000" pitchFamily="2" charset="-78"/>
              </a:rPr>
              <a:t>مقصود از سیاه کردن سند ناخوانا کردن آن با استفاده از جوهر یا موادی مانند آن است.</a:t>
            </a:r>
            <a:endParaRPr lang="en-US" sz="3200" b="1" dirty="0">
              <a:solidFill>
                <a:schemeClr val="accent4">
                  <a:lumMod val="50000"/>
                </a:schemeClr>
              </a:solidFill>
              <a:latin typeface="2 nazanin"/>
              <a:cs typeface="Nazanin" panose="00000400000000000000" pitchFamily="2" charset="-78"/>
            </a:endParaRPr>
          </a:p>
        </p:txBody>
      </p:sp>
    </p:spTree>
    <p:extLst>
      <p:ext uri="{BB962C8B-B14F-4D97-AF65-F5344CB8AC3E}">
        <p14:creationId xmlns:p14="http://schemas.microsoft.com/office/powerpoint/2010/main" xmlns="" val="2724066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4323"/>
            <a:ext cx="10972800" cy="1143000"/>
          </a:xfrm>
        </p:spPr>
        <p:txBody>
          <a:bodyPr>
            <a:noAutofit/>
          </a:bodyPr>
          <a:lstStyle/>
          <a:p>
            <a:pPr algn="ctr" rtl="1"/>
            <a:r>
              <a:rPr lang="fa-IR" sz="2800" b="1" dirty="0">
                <a:solidFill>
                  <a:srgbClr val="3399FF"/>
                </a:solidFill>
                <a:latin typeface="2 nazanin"/>
                <a:cs typeface="Nazanin" panose="00000400000000000000" pitchFamily="2" charset="-78"/>
              </a:rPr>
              <a:t> </a:t>
            </a:r>
            <a:r>
              <a:rPr lang="fa-IR" sz="2800" b="1" dirty="0">
                <a:solidFill>
                  <a:srgbClr val="000000"/>
                </a:solidFill>
                <a:latin typeface="2 nazanin"/>
                <a:cs typeface="Nazanin" panose="00000400000000000000" pitchFamily="2" charset="-78"/>
              </a:rPr>
              <a:t>مصادیق و انواع  جرم جعل</a:t>
            </a:r>
            <a:br>
              <a:rPr lang="fa-IR" sz="2800" b="1" dirty="0">
                <a:solidFill>
                  <a:srgbClr val="000000"/>
                </a:solidFill>
                <a:latin typeface="2 nazanin"/>
                <a:cs typeface="Nazanin" panose="00000400000000000000" pitchFamily="2" charset="-78"/>
              </a:rPr>
            </a:br>
            <a:r>
              <a:rPr lang="fa-IR" sz="2800" b="1" dirty="0">
                <a:solidFill>
                  <a:srgbClr val="000000"/>
                </a:solidFill>
                <a:latin typeface="2 nazanin"/>
                <a:cs typeface="Nazanin" panose="00000400000000000000" pitchFamily="2" charset="-78"/>
              </a:rPr>
              <a:t/>
            </a:r>
            <a:br>
              <a:rPr lang="fa-IR" sz="2800" b="1" dirty="0">
                <a:solidFill>
                  <a:srgbClr val="000000"/>
                </a:solidFill>
                <a:latin typeface="2 nazanin"/>
                <a:cs typeface="Nazanin" panose="00000400000000000000" pitchFamily="2" charset="-78"/>
              </a:rPr>
            </a:br>
            <a:endParaRPr lang="en-US" sz="2800" b="1" dirty="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800" dirty="0">
                <a:solidFill>
                  <a:srgbClr val="000000"/>
                </a:solidFill>
                <a:latin typeface="2 nazanin"/>
                <a:cs typeface="Nazanin" panose="00000400000000000000" pitchFamily="2" charset="-78"/>
              </a:rPr>
              <a:t>دست بردن در تاریخ سند:مقصود آن است که جاعل پس از تنظیم سند، تاریخ مندرج در آن را جلو یا عقب بیندازد. مثلا تاریخ </a:t>
            </a:r>
            <a:r>
              <a:rPr lang="fa-IR" sz="2800" dirty="0" smtClean="0">
                <a:solidFill>
                  <a:srgbClr val="000000"/>
                </a:solidFill>
                <a:latin typeface="2 nazanin"/>
                <a:cs typeface="Nazanin" panose="00000400000000000000" pitchFamily="2" charset="-78"/>
              </a:rPr>
              <a:t>عمل جراحی را </a:t>
            </a:r>
            <a:r>
              <a:rPr lang="fa-IR" sz="2800" dirty="0">
                <a:solidFill>
                  <a:srgbClr val="000000"/>
                </a:solidFill>
                <a:latin typeface="2 nazanin"/>
                <a:cs typeface="Nazanin" panose="00000400000000000000" pitchFamily="2" charset="-78"/>
              </a:rPr>
              <a:t>از </a:t>
            </a:r>
            <a:r>
              <a:rPr lang="fa-IR" sz="2800" dirty="0" smtClean="0">
                <a:solidFill>
                  <a:srgbClr val="000000"/>
                </a:solidFill>
                <a:latin typeface="2 nazanin"/>
                <a:cs typeface="Nazanin" panose="00000400000000000000" pitchFamily="2" charset="-78"/>
              </a:rPr>
              <a:t>9۲/۴/۱ </a:t>
            </a:r>
            <a:r>
              <a:rPr lang="fa-IR" sz="2800" dirty="0">
                <a:solidFill>
                  <a:srgbClr val="000000"/>
                </a:solidFill>
                <a:latin typeface="2 nazanin"/>
                <a:cs typeface="Nazanin" panose="00000400000000000000" pitchFamily="2" charset="-78"/>
              </a:rPr>
              <a:t>به </a:t>
            </a:r>
            <a:r>
              <a:rPr lang="fa-IR" sz="2800" dirty="0" smtClean="0">
                <a:solidFill>
                  <a:srgbClr val="000000"/>
                </a:solidFill>
                <a:latin typeface="2 nazanin"/>
                <a:cs typeface="Nazanin" panose="00000400000000000000" pitchFamily="2" charset="-78"/>
              </a:rPr>
              <a:t>9۳/۲/۴ </a:t>
            </a:r>
            <a:r>
              <a:rPr lang="fa-IR" sz="2800" dirty="0">
                <a:solidFill>
                  <a:srgbClr val="000000"/>
                </a:solidFill>
                <a:latin typeface="2 nazanin"/>
                <a:cs typeface="Nazanin" panose="00000400000000000000" pitchFamily="2" charset="-78"/>
              </a:rPr>
              <a:t>تبدیل کند</a:t>
            </a:r>
            <a:r>
              <a:rPr lang="fa-IR" sz="2800" dirty="0" smtClean="0">
                <a:solidFill>
                  <a:srgbClr val="000000"/>
                </a:solidFill>
                <a:latin typeface="2 nazanin"/>
                <a:cs typeface="Nazanin" panose="00000400000000000000" pitchFamily="2" charset="-78"/>
              </a:rPr>
              <a:t>.</a:t>
            </a:r>
          </a:p>
          <a:p>
            <a:pPr algn="just" rtl="1">
              <a:lnSpc>
                <a:spcPct val="150000"/>
              </a:lnSpc>
            </a:pPr>
            <a:r>
              <a:rPr lang="fa-IR" sz="2800" dirty="0" smtClean="0">
                <a:solidFill>
                  <a:srgbClr val="000000"/>
                </a:solidFill>
                <a:latin typeface="2 nazanin"/>
                <a:cs typeface="Nazanin" panose="00000400000000000000" pitchFamily="2" charset="-78"/>
              </a:rPr>
              <a:t> </a:t>
            </a:r>
            <a:r>
              <a:rPr lang="fa-IR" sz="2800" dirty="0">
                <a:solidFill>
                  <a:srgbClr val="000000"/>
                </a:solidFill>
                <a:latin typeface="2 nazanin"/>
                <a:cs typeface="Nazanin" panose="00000400000000000000" pitchFamily="2" charset="-78"/>
              </a:rPr>
              <a:t>الصاق نوشته ای به نوشته دیگر در اینجا جاعل بخش هایی از یک نوشته را به بخش هایی از نوشته دیگر پیوند داده و منضم می کند به نحوی که حالتی بوجود می آید که خواننده آن را نوشته ای واحد تصور می کند. برای مثال امضایی از یک نوشته را به متن یک پیش نویس که امضا نشده ضمیمه کرده و می چسباند.</a:t>
            </a:r>
            <a:endParaRPr lang="en-US" sz="2800" dirty="0">
              <a:solidFill>
                <a:srgbClr val="000000"/>
              </a:solidFill>
              <a:latin typeface="2 nazanin"/>
              <a:cs typeface="Nazanin" panose="00000400000000000000" pitchFamily="2" charset="-78"/>
            </a:endParaRPr>
          </a:p>
        </p:txBody>
      </p:sp>
    </p:spTree>
    <p:extLst>
      <p:ext uri="{BB962C8B-B14F-4D97-AF65-F5344CB8AC3E}">
        <p14:creationId xmlns:p14="http://schemas.microsoft.com/office/powerpoint/2010/main" xmlns="" val="3740448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4402"/>
            <a:ext cx="10972800" cy="1143000"/>
          </a:xfrm>
        </p:spPr>
        <p:txBody>
          <a:bodyPr>
            <a:normAutofit fontScale="90000"/>
          </a:bodyPr>
          <a:lstStyle/>
          <a:p>
            <a:pPr algn="ctr" rtl="1"/>
            <a:r>
              <a:rPr lang="fa-IR" sz="2800" b="1" dirty="0">
                <a:solidFill>
                  <a:srgbClr val="3399FF"/>
                </a:solidFill>
                <a:latin typeface="2 nazanin"/>
                <a:cs typeface="Nazanin" panose="00000400000000000000" pitchFamily="2" charset="-78"/>
              </a:rPr>
              <a:t> </a:t>
            </a:r>
            <a:r>
              <a:rPr lang="fa-IR" sz="2800" b="1" dirty="0">
                <a:solidFill>
                  <a:srgbClr val="000000"/>
                </a:solidFill>
                <a:latin typeface="2 nazanin"/>
                <a:cs typeface="Nazanin" panose="00000400000000000000" pitchFamily="2" charset="-78"/>
              </a:rPr>
              <a:t>مصادیق و انواع  جرم جعل</a:t>
            </a:r>
            <a:br>
              <a:rPr lang="fa-IR" sz="2800" b="1" dirty="0">
                <a:solidFill>
                  <a:srgbClr val="000000"/>
                </a:solidFill>
                <a:latin typeface="2 nazanin"/>
                <a:cs typeface="Nazanin" panose="00000400000000000000" pitchFamily="2" charset="-78"/>
              </a:rPr>
            </a:br>
            <a:r>
              <a:rPr lang="fa-IR" sz="2800" b="1" dirty="0">
                <a:solidFill>
                  <a:srgbClr val="000000"/>
                </a:solidFill>
                <a:latin typeface="2 nazanin"/>
                <a:cs typeface="Nazanin" panose="00000400000000000000" pitchFamily="2" charset="-78"/>
              </a:rPr>
              <a:t/>
            </a:r>
            <a:br>
              <a:rPr lang="fa-IR" sz="2800" b="1" dirty="0">
                <a:solidFill>
                  <a:srgbClr val="000000"/>
                </a:solidFill>
                <a:latin typeface="2 nazanin"/>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solidFill>
                  <a:srgbClr val="000000"/>
                </a:solidFill>
                <a:latin typeface="2 nazanin"/>
                <a:cs typeface="Nazanin" panose="00000400000000000000" pitchFamily="2" charset="-78"/>
              </a:rPr>
              <a:t>به کار بردن مهر دیگری بدون اجازه صاحب آن:در این حالت جاعل مهر فرد دیگری (مثل مهر یک شرکت، اداره یا یک فرد عادی) را بدون اجازه صاحب آن مورد استفاده قرار می دهد و آن را در ذیل یک نوشته یا سند به کار می برد.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1911244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gn="ctr" rtl="1" fontAlgn="base">
              <a:spcBef>
                <a:spcPct val="20000"/>
              </a:spcBef>
            </a:pPr>
            <a:r>
              <a:rPr lang="fa-IR" sz="2800" b="1" dirty="0" smtClean="0">
                <a:solidFill>
                  <a:srgbClr val="000000"/>
                </a:solidFill>
                <a:latin typeface="2 nazanin"/>
                <a:ea typeface="+mn-ea"/>
                <a:cs typeface="Nazanin" panose="00000400000000000000" pitchFamily="2" charset="-78"/>
              </a:rPr>
              <a:t/>
            </a:r>
            <a:br>
              <a:rPr lang="fa-IR" sz="2800" b="1" dirty="0" smtClean="0">
                <a:solidFill>
                  <a:srgbClr val="000000"/>
                </a:solidFill>
                <a:latin typeface="2 nazanin"/>
                <a:ea typeface="+mn-ea"/>
                <a:cs typeface="Nazanin" panose="00000400000000000000" pitchFamily="2" charset="-78"/>
              </a:rPr>
            </a:br>
            <a:r>
              <a:rPr lang="fa-IR" sz="2800" b="1" dirty="0" smtClean="0">
                <a:solidFill>
                  <a:srgbClr val="000000"/>
                </a:solidFill>
                <a:latin typeface="2 nazanin"/>
                <a:ea typeface="+mn-ea"/>
                <a:cs typeface="Nazanin" panose="00000400000000000000" pitchFamily="2" charset="-78"/>
              </a:rPr>
              <a:t>جعل </a:t>
            </a:r>
            <a:r>
              <a:rPr lang="fa-IR" sz="2800" b="1" dirty="0">
                <a:solidFill>
                  <a:srgbClr val="000000"/>
                </a:solidFill>
                <a:latin typeface="2 nazanin"/>
                <a:ea typeface="+mn-ea"/>
                <a:cs typeface="Nazanin" panose="00000400000000000000" pitchFamily="2" charset="-78"/>
              </a:rPr>
              <a:t>معنوی</a:t>
            </a:r>
            <a:br>
              <a:rPr lang="fa-IR" sz="2800" b="1" dirty="0">
                <a:solidFill>
                  <a:srgbClr val="000000"/>
                </a:solidFill>
                <a:latin typeface="2 nazanin"/>
                <a:ea typeface="+mn-ea"/>
                <a:cs typeface="Nazanin" panose="00000400000000000000" pitchFamily="2" charset="-78"/>
              </a:rPr>
            </a:br>
            <a:endParaRPr lang="en-US" sz="2800" b="1" dirty="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50000"/>
              </a:lnSpc>
            </a:pPr>
            <a:r>
              <a:rPr lang="fa-IR" sz="2800" dirty="0">
                <a:solidFill>
                  <a:srgbClr val="000000"/>
                </a:solidFill>
                <a:latin typeface="2 nazanin"/>
                <a:cs typeface="Nazanin" panose="00000400000000000000" pitchFamily="2" charset="-78"/>
              </a:rPr>
              <a:t>سردفتر اسناد رسمی هنگام تنظیم سند معامله ی یک اتومبیل، برخلاف اظهارات فروشنده مبنی بر عدم دریافت وجه معامله در سند قید می کند که فروشنده وجه معامله را دریافت داشته است.</a:t>
            </a:r>
            <a:br>
              <a:rPr lang="fa-IR" sz="2800" dirty="0">
                <a:solidFill>
                  <a:srgbClr val="000000"/>
                </a:solidFill>
                <a:latin typeface="2 nazanin"/>
                <a:cs typeface="Nazanin" panose="00000400000000000000" pitchFamily="2" charset="-78"/>
              </a:rPr>
            </a:br>
            <a:r>
              <a:rPr lang="fa-IR" sz="2800" dirty="0">
                <a:solidFill>
                  <a:srgbClr val="000000"/>
                </a:solidFill>
                <a:latin typeface="2 nazanin"/>
                <a:cs typeface="Nazanin" panose="00000400000000000000" pitchFamily="2" charset="-78"/>
              </a:rPr>
              <a:t>منشی دادگاه علیرغم اظهار متهم مبنی بر رد اتهام و عدم پذیرش مینویسد که متهم اظهار داشته: اتهام را می پذیریم - مأمور ثبت در اداره ثبت احوال، در هنگام درج واقعه تولد، جنس </a:t>
            </a:r>
            <a:r>
              <a:rPr lang="fa-IR" sz="2800" dirty="0" smtClean="0">
                <a:solidFill>
                  <a:srgbClr val="000000"/>
                </a:solidFill>
                <a:latin typeface="2 nazanin"/>
                <a:cs typeface="Nazanin" panose="00000400000000000000" pitchFamily="2" charset="-78"/>
              </a:rPr>
              <a:t>کودک را </a:t>
            </a:r>
            <a:r>
              <a:rPr lang="fa-IR" sz="2800" dirty="0">
                <a:solidFill>
                  <a:srgbClr val="000000"/>
                </a:solidFill>
                <a:latin typeface="2 nazanin"/>
                <a:cs typeface="Nazanin" panose="00000400000000000000" pitchFamily="2" charset="-78"/>
              </a:rPr>
              <a:t>بر خلاف گفته والدین به جای پسر، دختر می نویسد یا برعکس.</a:t>
            </a:r>
          </a:p>
          <a:p>
            <a:pPr algn="just" rtl="1"/>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764208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prstClr val="black"/>
                </a:solidFill>
                <a:latin typeface="2 nazanin"/>
                <a:cs typeface="Nazanin" panose="00000400000000000000" pitchFamily="2" charset="-78"/>
              </a:rPr>
              <a:t>تعریف سند</a:t>
            </a:r>
            <a:endParaRPr lang="fa-IR"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solidFill>
                  <a:srgbClr val="222222"/>
                </a:solidFill>
                <a:latin typeface="2 nazanin"/>
                <a:cs typeface="Nazanin" panose="00000400000000000000" pitchFamily="2" charset="-78"/>
              </a:rPr>
              <a:t>عبارت است از اطلاعات ثبت شده، اعم از نوشتاری، دیداری، شنیداری که به وسیله </a:t>
            </a:r>
            <a:r>
              <a:rPr lang="fa-IR" sz="2800" dirty="0">
                <a:solidFill>
                  <a:srgbClr val="0B0080"/>
                </a:solidFill>
                <a:latin typeface="2 nazanin"/>
                <a:cs typeface="Nazanin" panose="00000400000000000000" pitchFamily="2" charset="-78"/>
              </a:rPr>
              <a:t>اشخاص حقیقی</a:t>
            </a:r>
            <a:r>
              <a:rPr lang="fa-IR" sz="2800" dirty="0">
                <a:solidFill>
                  <a:srgbClr val="222222"/>
                </a:solidFill>
                <a:latin typeface="2 nazanin"/>
                <a:cs typeface="Nazanin" panose="00000400000000000000" pitchFamily="2" charset="-78"/>
              </a:rPr>
              <a:t> یا </a:t>
            </a:r>
            <a:r>
              <a:rPr lang="fa-IR" sz="2800" dirty="0">
                <a:solidFill>
                  <a:srgbClr val="0B0080"/>
                </a:solidFill>
                <a:latin typeface="2 nazanin"/>
                <a:cs typeface="Nazanin" panose="00000400000000000000" pitchFamily="2" charset="-78"/>
              </a:rPr>
              <a:t>حقوقی</a:t>
            </a:r>
            <a:r>
              <a:rPr lang="fa-IR" sz="2800" dirty="0">
                <a:solidFill>
                  <a:srgbClr val="222222"/>
                </a:solidFill>
                <a:latin typeface="2 nazanin"/>
                <a:cs typeface="Nazanin" panose="00000400000000000000" pitchFamily="2" charset="-78"/>
              </a:rPr>
              <a:t> ایجاد شده و دارای ارزش نگهداری باشد. بنا به تعریف </a:t>
            </a:r>
            <a:r>
              <a:rPr lang="fa-IR" sz="2800" dirty="0">
                <a:solidFill>
                  <a:srgbClr val="0B0080"/>
                </a:solidFill>
                <a:latin typeface="2 nazanin"/>
                <a:cs typeface="Nazanin" panose="00000400000000000000" pitchFamily="2" charset="-78"/>
              </a:rPr>
              <a:t>قانون مدنی ایران</a:t>
            </a:r>
            <a:r>
              <a:rPr lang="fa-IR" sz="2800" dirty="0">
                <a:solidFill>
                  <a:srgbClr val="222222"/>
                </a:solidFill>
                <a:latin typeface="2 nazanin"/>
                <a:cs typeface="Nazanin" panose="00000400000000000000" pitchFamily="2" charset="-78"/>
              </a:rPr>
              <a:t> در</a:t>
            </a:r>
            <a:r>
              <a:rPr lang="fa-IR" sz="2800" dirty="0">
                <a:solidFill>
                  <a:srgbClr val="A55858"/>
                </a:solidFill>
                <a:latin typeface="2 nazanin"/>
                <a:cs typeface="Nazanin" panose="00000400000000000000" pitchFamily="2" charset="-78"/>
              </a:rPr>
              <a:t>ماده ۱۲۸۴</a:t>
            </a:r>
            <a:r>
              <a:rPr lang="fa-IR" sz="2800" dirty="0">
                <a:solidFill>
                  <a:srgbClr val="222222"/>
                </a:solidFill>
                <a:latin typeface="2 nazanin"/>
                <a:cs typeface="Nazanin" panose="00000400000000000000" pitchFamily="2" charset="-78"/>
              </a:rPr>
              <a:t>، نوشته‌ای است که در مقام دعوی و دفاع قابل استناد باشد</a:t>
            </a:r>
            <a:r>
              <a:rPr lang="fa-IR" sz="2800" dirty="0" smtClean="0">
                <a:solidFill>
                  <a:srgbClr val="222222"/>
                </a:solidFill>
                <a:latin typeface="2 nazanin"/>
                <a:cs typeface="Nazanin" panose="00000400000000000000" pitchFamily="2" charset="-78"/>
              </a:rPr>
              <a:t>.</a:t>
            </a:r>
            <a:r>
              <a:rPr lang="fa-IR" sz="2800" baseline="30000" dirty="0" smtClean="0">
                <a:solidFill>
                  <a:srgbClr val="0B0080"/>
                </a:solidFill>
                <a:latin typeface="2 nazanin"/>
                <a:cs typeface="Nazanin" panose="00000400000000000000" pitchFamily="2" charset="-78"/>
              </a:rPr>
              <a:t> </a:t>
            </a:r>
            <a:r>
              <a:rPr lang="fa-IR" sz="2800" b="1" dirty="0" smtClean="0">
                <a:solidFill>
                  <a:srgbClr val="222222"/>
                </a:solidFill>
                <a:latin typeface="2 nazanin"/>
                <a:cs typeface="Nazanin" panose="00000400000000000000" pitchFamily="2" charset="-78"/>
              </a:rPr>
              <a:t>هر </a:t>
            </a:r>
            <a:r>
              <a:rPr lang="fa-IR" sz="2800" b="1" dirty="0">
                <a:solidFill>
                  <a:srgbClr val="222222"/>
                </a:solidFill>
                <a:latin typeface="2 nazanin"/>
                <a:cs typeface="Nazanin" panose="00000400000000000000" pitchFamily="2" charset="-78"/>
              </a:rPr>
              <a:t>سندی نوشته‌است، اما هر نوشته‌ای سند نیست</a:t>
            </a:r>
            <a:r>
              <a:rPr lang="fa-IR" sz="2800" dirty="0">
                <a:solidFill>
                  <a:srgbClr val="222222"/>
                </a:solidFill>
                <a:latin typeface="2 nazanin"/>
                <a:cs typeface="Nazanin" panose="00000400000000000000" pitchFamily="2" charset="-78"/>
              </a:rPr>
              <a:t>؛ </a:t>
            </a:r>
            <a:r>
              <a:rPr lang="fa-IR" dirty="0">
                <a:solidFill>
                  <a:srgbClr val="222222"/>
                </a:solidFill>
                <a:latin typeface="2 nazanin"/>
                <a:cs typeface="Nazanin" panose="00000400000000000000" pitchFamily="2" charset="-78"/>
              </a:rPr>
              <a:t>منظور از نوشته ها يا خط علامتي است كه در روي صفحه خود را نشان دهد و مبين پيام يا مفهوم خاصي باشد</a:t>
            </a:r>
          </a:p>
          <a:p>
            <a:pPr algn="just" rtl="1">
              <a:lnSpc>
                <a:spcPct val="150000"/>
              </a:lnSpc>
            </a:pPr>
            <a:endParaRPr lang="fa-IR" sz="2800" dirty="0">
              <a:latin typeface="2 nazanin"/>
              <a:cs typeface="Nazanin" panose="00000400000000000000" pitchFamily="2" charset="-78"/>
            </a:endParaRPr>
          </a:p>
        </p:txBody>
      </p:sp>
    </p:spTree>
    <p:extLst>
      <p:ext uri="{BB962C8B-B14F-4D97-AF65-F5344CB8AC3E}">
        <p14:creationId xmlns:p14="http://schemas.microsoft.com/office/powerpoint/2010/main" xmlns="" val="1543881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553" y="96184"/>
            <a:ext cx="10197353" cy="145863"/>
          </a:xfrm>
        </p:spPr>
        <p:txBody>
          <a:bodyPr>
            <a:no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a:xfrm>
            <a:off x="829234" y="1201270"/>
            <a:ext cx="10753165" cy="5549434"/>
          </a:xfrm>
        </p:spPr>
        <p:txBody>
          <a:bodyPr>
            <a:normAutofit/>
          </a:bodyPr>
          <a:lstStyle/>
          <a:p>
            <a:pPr marL="34290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جرم</a:t>
            </a:r>
            <a:r>
              <a:rPr lang="ar-SA" sz="2800" dirty="0">
                <a:solidFill>
                  <a:prstClr val="black"/>
                </a:solidFill>
                <a:latin typeface="2 nazanin"/>
                <a:ea typeface="Times New Roman" panose="02020603050405020304" pitchFamily="18" charset="0"/>
                <a:cs typeface="Nazanin" panose="00000400000000000000" pitchFamily="2" charset="-78"/>
              </a:rPr>
              <a:t>: واژه ای عربی و درلغت به معنی گناه و خطا و درحقوق : عمل مثبت یا منفی است که قانون آن را منع کرده و برای ارتکاب آن مجازات مقرر شده باشد.</a:t>
            </a:r>
            <a:endParaRPr lang="fa-IR" sz="2800" dirty="0">
              <a:solidFill>
                <a:prstClr val="black"/>
              </a:solidFill>
              <a:latin typeface="2 nazanin"/>
              <a:ea typeface="Times New Roman" panose="02020603050405020304" pitchFamily="18" charset="0"/>
              <a:cs typeface="Nazanin" panose="00000400000000000000" pitchFamily="2" charset="-78"/>
            </a:endParaRPr>
          </a:p>
          <a:p>
            <a:pPr marL="342900" lvl="0" indent="-342900" algn="just" rtl="1">
              <a:lnSpc>
                <a:spcPct val="107000"/>
              </a:lnSpc>
              <a:spcBef>
                <a:spcPts val="0"/>
              </a:spcBef>
              <a:spcAft>
                <a:spcPts val="800"/>
              </a:spcAft>
              <a:buFont typeface="Wingdings" panose="05000000000000000000" pitchFamily="2" charset="2"/>
              <a:buChar char=""/>
            </a:pPr>
            <a:endParaRPr lang="en-US" sz="2800" dirty="0">
              <a:solidFill>
                <a:prstClr val="black"/>
              </a:solidFill>
              <a:latin typeface="2 nazanin"/>
              <a:ea typeface="Times New Roman" panose="02020603050405020304" pitchFamily="18" charset="0"/>
              <a:cs typeface="Nazanin" panose="00000400000000000000" pitchFamily="2" charset="-78"/>
            </a:endParaRPr>
          </a:p>
          <a:p>
            <a:pPr lvl="0" algn="just" rtl="1"/>
            <a:r>
              <a:rPr lang="ar-SA" sz="2800" dirty="0">
                <a:solidFill>
                  <a:prstClr val="black"/>
                </a:solidFill>
                <a:latin typeface="2 nazanin"/>
                <a:ea typeface="Times New Roman" panose="02020603050405020304" pitchFamily="18" charset="0"/>
                <a:cs typeface="Nazanin" panose="00000400000000000000" pitchFamily="2" charset="-78"/>
              </a:rPr>
              <a:t>براساس ماده۲ قانون مجازات اسلامی هرفعل یا ترک فعلی که درقانون برای آن مجازات تعیین شده باشد جرم محس</a:t>
            </a:r>
            <a:r>
              <a:rPr lang="fa-IR" sz="2800" dirty="0">
                <a:solidFill>
                  <a:prstClr val="black"/>
                </a:solidFill>
                <a:latin typeface="2 nazanin"/>
                <a:ea typeface="Times New Roman" panose="02020603050405020304" pitchFamily="18" charset="0"/>
                <a:cs typeface="Nazanin" panose="00000400000000000000" pitchFamily="2" charset="-78"/>
              </a:rPr>
              <a:t>وب می </a:t>
            </a:r>
            <a:r>
              <a:rPr lang="fa-IR" sz="2800" dirty="0" smtClean="0">
                <a:solidFill>
                  <a:prstClr val="black"/>
                </a:solidFill>
                <a:latin typeface="2 nazanin"/>
                <a:ea typeface="Times New Roman" panose="02020603050405020304" pitchFamily="18" charset="0"/>
                <a:cs typeface="Nazanin" panose="00000400000000000000" pitchFamily="2" charset="-78"/>
              </a:rPr>
              <a:t>شود</a:t>
            </a:r>
            <a:endParaRPr lang="en-US" sz="2800" dirty="0" smtClean="0">
              <a:solidFill>
                <a:prstClr val="black"/>
              </a:solidFill>
              <a:latin typeface="2 nazanin"/>
              <a:ea typeface="Times New Roman" panose="02020603050405020304" pitchFamily="18" charset="0"/>
              <a:cs typeface="Nazanin" panose="00000400000000000000" pitchFamily="2" charset="-78"/>
            </a:endParaRPr>
          </a:p>
          <a:p>
            <a:pPr lvl="0" algn="just" rtl="1"/>
            <a:endParaRPr lang="fa-IR" sz="2800" dirty="0">
              <a:solidFill>
                <a:prstClr val="black"/>
              </a:solidFill>
              <a:latin typeface="2 nazanin"/>
              <a:ea typeface="Times New Roman" panose="02020603050405020304" pitchFamily="18" charset="0"/>
              <a:cs typeface="Nazanin" panose="00000400000000000000" pitchFamily="2" charset="-78"/>
            </a:endParaRPr>
          </a:p>
          <a:p>
            <a:pPr marL="34290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خطا: </a:t>
            </a:r>
            <a:r>
              <a:rPr lang="ar-SA" sz="2800" dirty="0">
                <a:solidFill>
                  <a:prstClr val="black"/>
                </a:solidFill>
                <a:latin typeface="2 nazanin"/>
                <a:ea typeface="Times New Roman" panose="02020603050405020304" pitchFamily="18" charset="0"/>
                <a:cs typeface="Nazanin" panose="00000400000000000000" pitchFamily="2" charset="-78"/>
              </a:rPr>
              <a:t>درلغت به معنای نادرست ، ناراست و گناهی است که از روی عمد نباشد. </a:t>
            </a:r>
            <a:r>
              <a:rPr lang="ar-SA" sz="2800" dirty="0" smtClean="0">
                <a:solidFill>
                  <a:prstClr val="black"/>
                </a:solidFill>
                <a:latin typeface="2 nazanin"/>
                <a:ea typeface="Times New Roman" panose="02020603050405020304" pitchFamily="18" charset="0"/>
                <a:cs typeface="Nazanin" panose="00000400000000000000" pitchFamily="2" charset="-78"/>
              </a:rPr>
              <a:t>خ</a:t>
            </a:r>
            <a:r>
              <a:rPr lang="fa-IR" sz="2800" dirty="0" smtClean="0">
                <a:solidFill>
                  <a:prstClr val="black"/>
                </a:solidFill>
                <a:latin typeface="2 nazanin"/>
                <a:ea typeface="Times New Roman" panose="02020603050405020304" pitchFamily="18" charset="0"/>
                <a:cs typeface="Nazanin" panose="00000400000000000000" pitchFamily="2" charset="-78"/>
              </a:rPr>
              <a:t>ط</a:t>
            </a:r>
            <a:r>
              <a:rPr lang="ar-SA" sz="2800" dirty="0" smtClean="0">
                <a:solidFill>
                  <a:prstClr val="black"/>
                </a:solidFill>
                <a:latin typeface="2 nazanin"/>
                <a:ea typeface="Times New Roman" panose="02020603050405020304" pitchFamily="18" charset="0"/>
                <a:cs typeface="Nazanin" panose="00000400000000000000" pitchFamily="2" charset="-78"/>
              </a:rPr>
              <a:t>ا </a:t>
            </a:r>
            <a:r>
              <a:rPr lang="ar-SA" sz="2800" dirty="0">
                <a:solidFill>
                  <a:prstClr val="black"/>
                </a:solidFill>
                <a:latin typeface="2 nazanin"/>
                <a:ea typeface="Times New Roman" panose="02020603050405020304" pitchFamily="18" charset="0"/>
                <a:cs typeface="Nazanin" panose="00000400000000000000" pitchFamily="2" charset="-78"/>
              </a:rPr>
              <a:t>دراصطلاح حقوقی مقابل عمد است. </a:t>
            </a:r>
            <a:r>
              <a:rPr lang="fa-IR" sz="2800" dirty="0" smtClean="0">
                <a:solidFill>
                  <a:prstClr val="black"/>
                </a:solidFill>
                <a:latin typeface="2 nazanin"/>
                <a:ea typeface="Times New Roman" panose="02020603050405020304" pitchFamily="18" charset="0"/>
                <a:cs typeface="Nazanin" panose="00000400000000000000" pitchFamily="2" charset="-78"/>
              </a:rPr>
              <a:t>انجام دهنده </a:t>
            </a:r>
            <a:r>
              <a:rPr lang="ar-SA" sz="2800" dirty="0" smtClean="0">
                <a:solidFill>
                  <a:prstClr val="black"/>
                </a:solidFill>
                <a:latin typeface="2 nazanin"/>
                <a:ea typeface="Times New Roman" panose="02020603050405020304" pitchFamily="18" charset="0"/>
                <a:cs typeface="Nazanin" panose="00000400000000000000" pitchFamily="2" charset="-78"/>
              </a:rPr>
              <a:t>عمل </a:t>
            </a:r>
            <a:r>
              <a:rPr lang="ar-SA" sz="2800" dirty="0">
                <a:solidFill>
                  <a:prstClr val="black"/>
                </a:solidFill>
                <a:latin typeface="2 nazanin"/>
                <a:ea typeface="Times New Roman" panose="02020603050405020304" pitchFamily="18" charset="0"/>
                <a:cs typeface="Nazanin" panose="00000400000000000000" pitchFamily="2" charset="-78"/>
              </a:rPr>
              <a:t>خطا برعکس انجام دهنده </a:t>
            </a:r>
            <a:r>
              <a:rPr lang="ar-SA" sz="2800" dirty="0" smtClean="0">
                <a:solidFill>
                  <a:prstClr val="black"/>
                </a:solidFill>
                <a:latin typeface="2 nazanin"/>
                <a:ea typeface="Times New Roman" panose="02020603050405020304" pitchFamily="18" charset="0"/>
                <a:cs typeface="Nazanin" panose="00000400000000000000" pitchFamily="2" charset="-78"/>
              </a:rPr>
              <a:t>عمل</a:t>
            </a:r>
            <a:r>
              <a:rPr lang="fa-IR" sz="2800" dirty="0" smtClean="0">
                <a:solidFill>
                  <a:prstClr val="black"/>
                </a:solidFill>
                <a:latin typeface="2 nazanin"/>
                <a:ea typeface="Times New Roman" panose="02020603050405020304" pitchFamily="18" charset="0"/>
                <a:cs typeface="Nazanin" panose="00000400000000000000" pitchFamily="2" charset="-78"/>
              </a:rPr>
              <a:t> عمد</a:t>
            </a:r>
            <a:r>
              <a:rPr lang="ar-SA" sz="2800" dirty="0" smtClean="0">
                <a:solidFill>
                  <a:prstClr val="black"/>
                </a:solidFill>
                <a:latin typeface="2 nazanin"/>
                <a:ea typeface="Times New Roman" panose="02020603050405020304" pitchFamily="18" charset="0"/>
                <a:cs typeface="Nazanin" panose="00000400000000000000" pitchFamily="2" charset="-78"/>
              </a:rPr>
              <a:t>، </a:t>
            </a:r>
            <a:r>
              <a:rPr lang="ar-SA" sz="2800" dirty="0">
                <a:solidFill>
                  <a:prstClr val="black"/>
                </a:solidFill>
                <a:latin typeface="2 nazanin"/>
                <a:ea typeface="Times New Roman" panose="02020603050405020304" pitchFamily="18" charset="0"/>
                <a:cs typeface="Nazanin" panose="00000400000000000000" pitchFamily="2" charset="-78"/>
              </a:rPr>
              <a:t>قصد نتیجه ندارد.</a:t>
            </a:r>
            <a:endParaRPr lang="fa-IR" sz="2800" dirty="0">
              <a:solidFill>
                <a:prstClr val="black"/>
              </a:solidFill>
              <a:latin typeface="2 nazanin"/>
              <a:ea typeface="Times New Roman" panose="02020603050405020304" pitchFamily="18" charset="0"/>
              <a:cs typeface="Nazanin" panose="00000400000000000000" pitchFamily="2" charset="-78"/>
            </a:endParaRPr>
          </a:p>
          <a:p>
            <a:pPr algn="just" rtl="1"/>
            <a:endParaRPr lang="fa-IR" sz="2800" dirty="0" smtClean="0">
              <a:latin typeface="2 nazanin"/>
              <a:cs typeface="Nazanin" panose="00000400000000000000" pitchFamily="2" charset="-78"/>
            </a:endParaRPr>
          </a:p>
          <a:p>
            <a:pPr marL="0" lvl="0" indent="0" algn="just" rtl="1">
              <a:lnSpc>
                <a:spcPct val="107000"/>
              </a:lnSpc>
              <a:spcBef>
                <a:spcPts val="0"/>
              </a:spcBef>
              <a:spcAft>
                <a:spcPts val="800"/>
              </a:spcAft>
              <a:buNone/>
            </a:pPr>
            <a:endParaRPr lang="fa-IR" sz="2800" dirty="0" smtClean="0">
              <a:latin typeface="2 nazanin"/>
              <a:cs typeface="Nazanin" panose="00000400000000000000" pitchFamily="2" charset="-78"/>
            </a:endParaRPr>
          </a:p>
          <a:p>
            <a:pPr algn="just" rtl="1"/>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1975626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319406"/>
            <a:ext cx="9722476" cy="45719"/>
          </a:xfrm>
        </p:spPr>
        <p:txBody>
          <a:bodyPr>
            <a:noAutofit/>
          </a:bodyPr>
          <a:lstStyle/>
          <a:p>
            <a:pPr algn="just" rtl="1"/>
            <a:endParaRPr lang="en-US" sz="2800" dirty="0">
              <a:latin typeface="2 nazanin"/>
              <a:cs typeface="Nazanin" panose="00000400000000000000" pitchFamily="2" charset="-78"/>
            </a:endParaRPr>
          </a:p>
        </p:txBody>
      </p:sp>
      <p:sp>
        <p:nvSpPr>
          <p:cNvPr id="3" name="Content Placeholder 2"/>
          <p:cNvSpPr>
            <a:spLocks noGrp="1"/>
          </p:cNvSpPr>
          <p:nvPr>
            <p:ph idx="1"/>
          </p:nvPr>
        </p:nvSpPr>
        <p:spPr>
          <a:xfrm>
            <a:off x="708338" y="656824"/>
            <a:ext cx="10934163" cy="5602308"/>
          </a:xfrm>
        </p:spPr>
        <p:txBody>
          <a:bodyPr>
            <a:normAutofit/>
          </a:bodyPr>
          <a:lstStyle/>
          <a:p>
            <a:pPr marL="342900" marR="0" lvl="0" indent="-342900" algn="just" rtl="1">
              <a:lnSpc>
                <a:spcPct val="107000"/>
              </a:lnSpc>
              <a:spcBef>
                <a:spcPts val="0"/>
              </a:spcBef>
              <a:spcAft>
                <a:spcPts val="800"/>
              </a:spcAft>
              <a:buFont typeface="Wingdings" panose="05000000000000000000" pitchFamily="2" charset="2"/>
              <a:buChar char=""/>
            </a:pPr>
            <a:endParaRPr lang="en-US" sz="2800" dirty="0" smtClean="0">
              <a:effectLst/>
              <a:latin typeface="2 nazanin"/>
              <a:ea typeface="Times New Roman" panose="02020603050405020304" pitchFamily="18" charset="0"/>
              <a:cs typeface="Nazanin" panose="00000400000000000000" pitchFamily="2" charset="-78"/>
            </a:endParaRPr>
          </a:p>
          <a:p>
            <a:pPr marL="0" marR="0" lvl="0" indent="0" algn="just" rtl="1">
              <a:lnSpc>
                <a:spcPct val="107000"/>
              </a:lnSpc>
              <a:spcBef>
                <a:spcPts val="0"/>
              </a:spcBef>
              <a:spcAft>
                <a:spcPts val="800"/>
              </a:spcAft>
              <a:buNone/>
            </a:pPr>
            <a:endParaRPr lang="en-US" sz="2800" dirty="0" smtClean="0">
              <a:effectLst/>
              <a:latin typeface="2 nazanin"/>
              <a:ea typeface="Times New Roman" panose="02020603050405020304" pitchFamily="18" charset="0"/>
              <a:cs typeface="Nazanin" panose="00000400000000000000" pitchFamily="2" charset="-78"/>
            </a:endParaRPr>
          </a:p>
          <a:p>
            <a:pPr marL="342900" marR="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تخلف</a:t>
            </a:r>
            <a:r>
              <a:rPr lang="ar-SA" sz="2800" dirty="0">
                <a:latin typeface="2 nazanin"/>
                <a:ea typeface="Times New Roman" panose="02020603050405020304" pitchFamily="18" charset="0"/>
                <a:cs typeface="Nazanin" panose="00000400000000000000" pitchFamily="2" charset="-78"/>
              </a:rPr>
              <a:t>: درلغت </a:t>
            </a:r>
            <a:r>
              <a:rPr lang="ar-SA" sz="2800" dirty="0" smtClean="0">
                <a:latin typeface="2 nazanin"/>
                <a:ea typeface="Times New Roman" panose="02020603050405020304" pitchFamily="18" charset="0"/>
                <a:cs typeface="Nazanin" panose="00000400000000000000" pitchFamily="2" charset="-78"/>
              </a:rPr>
              <a:t>ی</a:t>
            </a:r>
            <a:r>
              <a:rPr lang="fa-IR" sz="2800" dirty="0" smtClean="0">
                <a:latin typeface="2 nazanin"/>
                <a:ea typeface="Times New Roman" panose="02020603050405020304" pitchFamily="18" charset="0"/>
                <a:cs typeface="Nazanin" panose="00000400000000000000" pitchFamily="2" charset="-78"/>
              </a:rPr>
              <a:t>ع</a:t>
            </a:r>
            <a:r>
              <a:rPr lang="ar-SA" sz="2800" dirty="0" smtClean="0">
                <a:latin typeface="2 nazanin"/>
                <a:ea typeface="Times New Roman" panose="02020603050405020304" pitchFamily="18" charset="0"/>
                <a:cs typeface="Nazanin" panose="00000400000000000000" pitchFamily="2" charset="-78"/>
              </a:rPr>
              <a:t>نی </a:t>
            </a:r>
            <a:r>
              <a:rPr lang="ar-SA" sz="2800" dirty="0">
                <a:latin typeface="2 nazanin"/>
                <a:ea typeface="Times New Roman" panose="02020603050405020304" pitchFamily="18" charset="0"/>
                <a:cs typeface="Nazanin" panose="00000400000000000000" pitchFamily="2" charset="-78"/>
              </a:rPr>
              <a:t>سرپیچی، روی گردانی و خلاف پیمان یا گفته عمل کردن. دراصطلاح حقوقی، عدم انجام تعهد یا تأخیر درانجام تعهد، ظهور خلاف </a:t>
            </a:r>
            <a:r>
              <a:rPr lang="ar-SA" sz="2800" dirty="0" smtClean="0">
                <a:latin typeface="2 nazanin"/>
                <a:ea typeface="Times New Roman" panose="02020603050405020304" pitchFamily="18" charset="0"/>
                <a:cs typeface="Nazanin" panose="00000400000000000000" pitchFamily="2" charset="-78"/>
              </a:rPr>
              <a:t>آنچه</a:t>
            </a:r>
            <a:r>
              <a:rPr lang="fa-IR" sz="2800" dirty="0" smtClean="0">
                <a:latin typeface="2 nazanin"/>
                <a:ea typeface="Times New Roman" panose="02020603050405020304" pitchFamily="18" charset="0"/>
                <a:cs typeface="Nazanin" panose="00000400000000000000" pitchFamily="2" charset="-78"/>
              </a:rPr>
              <a:t> که</a:t>
            </a:r>
            <a:r>
              <a:rPr lang="ar-SA" sz="2800" dirty="0" smtClean="0">
                <a:latin typeface="2 nazanin"/>
                <a:ea typeface="Times New Roman" panose="02020603050405020304" pitchFamily="18" charset="0"/>
                <a:cs typeface="Nazanin" panose="00000400000000000000" pitchFamily="2" charset="-78"/>
              </a:rPr>
              <a:t> </a:t>
            </a:r>
            <a:r>
              <a:rPr lang="ar-SA" sz="2800" dirty="0">
                <a:latin typeface="2 nazanin"/>
                <a:ea typeface="Times New Roman" panose="02020603050405020304" pitchFamily="18" charset="0"/>
                <a:cs typeface="Nazanin" panose="00000400000000000000" pitchFamily="2" charset="-78"/>
              </a:rPr>
              <a:t>شرط شده، و تجاوز مآمور دولت از مقررات اداری درهنگام انجام وظیفه و ارتکاب خلاف قانون که دراین صورت هم معنی جرم به کار می رود</a:t>
            </a:r>
            <a:r>
              <a:rPr lang="ar-SA" sz="2800" dirty="0" smtClean="0">
                <a:latin typeface="2 nazanin"/>
                <a:ea typeface="Times New Roman" panose="02020603050405020304" pitchFamily="18" charset="0"/>
                <a:cs typeface="Nazanin" panose="00000400000000000000" pitchFamily="2" charset="-78"/>
              </a:rPr>
              <a:t>.</a:t>
            </a:r>
            <a:endParaRPr lang="fa-IR" sz="2800" dirty="0" smtClean="0">
              <a:latin typeface="2 nazanin"/>
              <a:ea typeface="Times New Roman" panose="02020603050405020304" pitchFamily="18" charset="0"/>
              <a:cs typeface="Nazanin" panose="00000400000000000000" pitchFamily="2" charset="-78"/>
            </a:endParaRPr>
          </a:p>
          <a:p>
            <a:pPr marL="342900" marR="0" lvl="0" indent="-342900" algn="just" rtl="1">
              <a:lnSpc>
                <a:spcPct val="107000"/>
              </a:lnSpc>
              <a:spcBef>
                <a:spcPts val="0"/>
              </a:spcBef>
              <a:spcAft>
                <a:spcPts val="800"/>
              </a:spcAft>
              <a:buFont typeface="Wingdings" panose="05000000000000000000" pitchFamily="2" charset="2"/>
              <a:buChar char=""/>
            </a:pPr>
            <a:endParaRPr lang="en-US" sz="2800" dirty="0" smtClean="0">
              <a:effectLst/>
              <a:latin typeface="2 nazanin"/>
              <a:ea typeface="Times New Roman" panose="02020603050405020304" pitchFamily="18" charset="0"/>
              <a:cs typeface="Nazanin" panose="00000400000000000000" pitchFamily="2" charset="-78"/>
            </a:endParaRPr>
          </a:p>
          <a:p>
            <a:pPr marL="342900" marR="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تخلف انضباطی: </a:t>
            </a:r>
            <a:r>
              <a:rPr lang="ar-SA" sz="2800" dirty="0">
                <a:latin typeface="2 nazanin"/>
                <a:ea typeface="Times New Roman" panose="02020603050405020304" pitchFamily="18" charset="0"/>
                <a:cs typeface="Nazanin" panose="00000400000000000000" pitchFamily="2" charset="-78"/>
              </a:rPr>
              <a:t>تخلفاتی که اعضای هر انجمن یا جمعیت به مناسبت حیثیت و شغل و مقام و وظیفه ی اداری مرتکب می شوند</a:t>
            </a:r>
            <a:r>
              <a:rPr lang="ar-SA" sz="2800" dirty="0" smtClean="0">
                <a:latin typeface="2 nazanin"/>
                <a:ea typeface="Times New Roman" panose="02020603050405020304" pitchFamily="18" charset="0"/>
                <a:cs typeface="Nazanin" panose="00000400000000000000" pitchFamily="2" charset="-78"/>
              </a:rPr>
              <a:t>.</a:t>
            </a:r>
            <a:endParaRPr lang="fa-IR" sz="2800" dirty="0" smtClean="0">
              <a:latin typeface="2 nazanin"/>
              <a:ea typeface="Times New Roman" panose="02020603050405020304" pitchFamily="18" charset="0"/>
              <a:cs typeface="Nazanin" panose="00000400000000000000" pitchFamily="2" charset="-78"/>
            </a:endParaRPr>
          </a:p>
          <a:p>
            <a:pPr marL="342900" marR="0" lvl="0" indent="-342900" algn="just" rtl="1">
              <a:lnSpc>
                <a:spcPct val="107000"/>
              </a:lnSpc>
              <a:spcBef>
                <a:spcPts val="0"/>
              </a:spcBef>
              <a:spcAft>
                <a:spcPts val="800"/>
              </a:spcAft>
              <a:buFont typeface="Wingdings" panose="05000000000000000000" pitchFamily="2" charset="2"/>
              <a:buChar char=""/>
            </a:pPr>
            <a:endParaRPr lang="en-US" sz="2800" dirty="0" smtClean="0">
              <a:effectLst/>
              <a:latin typeface="2 nazanin"/>
              <a:ea typeface="Times New Roman" panose="02020603050405020304" pitchFamily="18" charset="0"/>
              <a:cs typeface="Nazanin" panose="00000400000000000000" pitchFamily="2" charset="-78"/>
            </a:endParaRPr>
          </a:p>
          <a:p>
            <a:pPr marL="0" marR="0" lvl="0" indent="0" algn="just" rtl="1">
              <a:lnSpc>
                <a:spcPct val="107000"/>
              </a:lnSpc>
              <a:spcBef>
                <a:spcPts val="0"/>
              </a:spcBef>
              <a:spcAft>
                <a:spcPts val="800"/>
              </a:spcAft>
              <a:buNone/>
            </a:pPr>
            <a:endParaRPr lang="fa-IR" sz="2800" dirty="0" smtClean="0">
              <a:effectLst/>
              <a:latin typeface="2 nazanin"/>
              <a:ea typeface="Times New Roman" panose="02020603050405020304" pitchFamily="18" charset="0"/>
              <a:cs typeface="Nazanin" panose="00000400000000000000" pitchFamily="2" charset="-78"/>
            </a:endParaRPr>
          </a:p>
          <a:p>
            <a:pPr marL="0" marR="0" lvl="0" indent="0" algn="just" rtl="1">
              <a:lnSpc>
                <a:spcPct val="107000"/>
              </a:lnSpc>
              <a:spcBef>
                <a:spcPts val="0"/>
              </a:spcBef>
              <a:spcAft>
                <a:spcPts val="800"/>
              </a:spcAft>
              <a:buNone/>
            </a:pPr>
            <a:endParaRPr lang="en-US" sz="2800" dirty="0" smtClean="0">
              <a:effectLst/>
              <a:latin typeface="2 nazanin"/>
              <a:ea typeface="Times New Roman" panose="02020603050405020304" pitchFamily="18" charset="0"/>
              <a:cs typeface="Nazanin" panose="00000400000000000000" pitchFamily="2" charset="-78"/>
            </a:endParaRPr>
          </a:p>
          <a:p>
            <a:pPr algn="just" rtl="1"/>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2896045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18" y="365125"/>
            <a:ext cx="10170458" cy="65181"/>
          </a:xfrm>
        </p:spPr>
        <p:txBody>
          <a:bodyPr>
            <a:no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a:xfrm>
            <a:off x="838199" y="887506"/>
            <a:ext cx="10681447" cy="5289457"/>
          </a:xfrm>
        </p:spPr>
        <p:txBody>
          <a:bodyPr>
            <a:normAutofit/>
          </a:bodyPr>
          <a:lstStyle/>
          <a:p>
            <a:pPr marL="34290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مسئولیت</a:t>
            </a:r>
            <a:r>
              <a:rPr lang="ar-SA" sz="2800" dirty="0">
                <a:solidFill>
                  <a:prstClr val="black"/>
                </a:solidFill>
                <a:latin typeface="2 nazanin"/>
                <a:ea typeface="Times New Roman" panose="02020603050405020304" pitchFamily="18" charset="0"/>
                <a:cs typeface="Nazanin" panose="00000400000000000000" pitchFamily="2" charset="-78"/>
              </a:rPr>
              <a:t>: درلغت به معنی ضمانت، ضمان، تعهد و متعهد بودن است.</a:t>
            </a:r>
            <a:endParaRPr lang="en-US" sz="2800" dirty="0">
              <a:solidFill>
                <a:prstClr val="black"/>
              </a:solidFill>
              <a:latin typeface="2 nazanin"/>
              <a:ea typeface="Times New Roman" panose="02020603050405020304" pitchFamily="18" charset="0"/>
              <a:cs typeface="Nazanin" panose="00000400000000000000" pitchFamily="2" charset="-78"/>
            </a:endParaRPr>
          </a:p>
          <a:p>
            <a:pPr marL="0" lvl="0" indent="0" algn="just" rtl="1">
              <a:lnSpc>
                <a:spcPct val="107000"/>
              </a:lnSpc>
              <a:spcBef>
                <a:spcPts val="0"/>
              </a:spcBef>
              <a:spcAft>
                <a:spcPts val="800"/>
              </a:spcAft>
              <a:buNone/>
            </a:pPr>
            <a:r>
              <a:rPr lang="ar-SA" sz="2800" dirty="0">
                <a:solidFill>
                  <a:prstClr val="black"/>
                </a:solidFill>
                <a:latin typeface="2 nazanin"/>
                <a:ea typeface="Times New Roman" panose="02020603050405020304" pitchFamily="18" charset="0"/>
                <a:cs typeface="Nazanin" panose="00000400000000000000" pitchFamily="2" charset="-78"/>
              </a:rPr>
              <a:t>مسئولیتی که مربوط به مسائل مادی نیست </a:t>
            </a:r>
            <a:r>
              <a:rPr lang="ar-SA" sz="2800" dirty="0">
                <a:solidFill>
                  <a:srgbClr val="2F5496"/>
                </a:solidFill>
                <a:latin typeface="2 nazanin"/>
                <a:ea typeface="Times New Roman" panose="02020603050405020304" pitchFamily="18" charset="0"/>
                <a:cs typeface="Nazanin" panose="00000400000000000000" pitchFamily="2" charset="-78"/>
              </a:rPr>
              <a:t>جزائی</a:t>
            </a:r>
            <a:r>
              <a:rPr lang="ar-SA" sz="2800" dirty="0">
                <a:solidFill>
                  <a:prstClr val="black"/>
                </a:solidFill>
                <a:latin typeface="2 nazanin"/>
                <a:ea typeface="Times New Roman" panose="02020603050405020304" pitchFamily="18" charset="0"/>
                <a:cs typeface="Nazanin" panose="00000400000000000000" pitchFamily="2" charset="-78"/>
              </a:rPr>
              <a:t> است و مسئولیتی که مربوط </a:t>
            </a:r>
            <a:r>
              <a:rPr lang="ar-SA" sz="2800" dirty="0" smtClean="0">
                <a:solidFill>
                  <a:prstClr val="black"/>
                </a:solidFill>
                <a:latin typeface="2 nazanin"/>
                <a:ea typeface="Times New Roman" panose="02020603050405020304" pitchFamily="18" charset="0"/>
                <a:cs typeface="Nazanin" panose="00000400000000000000" pitchFamily="2" charset="-78"/>
              </a:rPr>
              <a:t>به</a:t>
            </a:r>
            <a:endParaRPr lang="en-US" sz="2800" dirty="0" smtClean="0">
              <a:solidFill>
                <a:prstClr val="black"/>
              </a:solidFill>
              <a:latin typeface="2 nazanin"/>
              <a:ea typeface="Times New Roman" panose="02020603050405020304" pitchFamily="18" charset="0"/>
              <a:cs typeface="Nazanin" panose="00000400000000000000" pitchFamily="2" charset="-78"/>
            </a:endParaRPr>
          </a:p>
          <a:p>
            <a:pPr marL="0" lvl="0" indent="0" algn="just" rtl="1">
              <a:lnSpc>
                <a:spcPct val="107000"/>
              </a:lnSpc>
              <a:spcBef>
                <a:spcPts val="0"/>
              </a:spcBef>
              <a:spcAft>
                <a:spcPts val="800"/>
              </a:spcAft>
              <a:buNone/>
            </a:pPr>
            <a:r>
              <a:rPr lang="ar-SA" sz="2800" dirty="0" smtClean="0">
                <a:solidFill>
                  <a:prstClr val="black"/>
                </a:solidFill>
                <a:latin typeface="2 nazanin"/>
                <a:ea typeface="Times New Roman" panose="02020603050405020304" pitchFamily="18" charset="0"/>
                <a:cs typeface="Nazanin" panose="00000400000000000000" pitchFamily="2" charset="-78"/>
              </a:rPr>
              <a:t> </a:t>
            </a:r>
            <a:r>
              <a:rPr lang="ar-SA" sz="2800" dirty="0">
                <a:solidFill>
                  <a:prstClr val="black"/>
                </a:solidFill>
                <a:latin typeface="2 nazanin"/>
                <a:ea typeface="Times New Roman" panose="02020603050405020304" pitchFamily="18" charset="0"/>
                <a:cs typeface="Nazanin" panose="00000400000000000000" pitchFamily="2" charset="-78"/>
              </a:rPr>
              <a:t>مسائل مادی باشد، </a:t>
            </a:r>
            <a:r>
              <a:rPr lang="ar-SA" sz="2800" dirty="0">
                <a:solidFill>
                  <a:srgbClr val="2F5496"/>
                </a:solidFill>
                <a:latin typeface="2 nazanin"/>
                <a:ea typeface="Times New Roman" panose="02020603050405020304" pitchFamily="18" charset="0"/>
                <a:cs typeface="Nazanin" panose="00000400000000000000" pitchFamily="2" charset="-78"/>
              </a:rPr>
              <a:t>مدنی</a:t>
            </a:r>
            <a:r>
              <a:rPr lang="ar-SA" sz="2800" dirty="0">
                <a:solidFill>
                  <a:prstClr val="black"/>
                </a:solidFill>
                <a:latin typeface="2 nazanin"/>
                <a:ea typeface="Times New Roman" panose="02020603050405020304" pitchFamily="18" charset="0"/>
                <a:cs typeface="Nazanin" panose="00000400000000000000" pitchFamily="2" charset="-78"/>
              </a:rPr>
              <a:t> است</a:t>
            </a:r>
            <a:r>
              <a:rPr lang="ar-SA" sz="2800" dirty="0" smtClean="0">
                <a:solidFill>
                  <a:prstClr val="black"/>
                </a:solidFill>
                <a:latin typeface="2 nazanin"/>
                <a:ea typeface="Times New Roman" panose="02020603050405020304" pitchFamily="18" charset="0"/>
                <a:cs typeface="Nazanin" panose="00000400000000000000" pitchFamily="2" charset="-78"/>
              </a:rPr>
              <a:t>.</a:t>
            </a:r>
            <a:endParaRPr lang="en-US" sz="2800" dirty="0" smtClean="0">
              <a:solidFill>
                <a:prstClr val="black"/>
              </a:solidFill>
              <a:latin typeface="2 nazanin"/>
              <a:ea typeface="Times New Roman" panose="02020603050405020304" pitchFamily="18" charset="0"/>
              <a:cs typeface="Nazanin" panose="00000400000000000000" pitchFamily="2" charset="-78"/>
            </a:endParaRPr>
          </a:p>
          <a:p>
            <a:pPr marL="0" lvl="0" indent="0" algn="just" rtl="1">
              <a:lnSpc>
                <a:spcPct val="107000"/>
              </a:lnSpc>
              <a:spcBef>
                <a:spcPts val="0"/>
              </a:spcBef>
              <a:spcAft>
                <a:spcPts val="800"/>
              </a:spcAft>
              <a:buNone/>
            </a:pPr>
            <a:endParaRPr lang="en-US" sz="2800" dirty="0" smtClean="0">
              <a:solidFill>
                <a:prstClr val="black"/>
              </a:solidFill>
              <a:latin typeface="2 nazanin"/>
              <a:ea typeface="Times New Roman" panose="02020603050405020304" pitchFamily="18" charset="0"/>
              <a:cs typeface="Nazanin" panose="00000400000000000000" pitchFamily="2" charset="-78"/>
            </a:endParaRPr>
          </a:p>
          <a:p>
            <a:pPr marL="34290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غفلت</a:t>
            </a:r>
            <a:r>
              <a:rPr lang="ar-SA" sz="2800" dirty="0">
                <a:solidFill>
                  <a:prstClr val="black"/>
                </a:solidFill>
                <a:latin typeface="2 nazanin"/>
                <a:ea typeface="Times New Roman" panose="02020603050405020304" pitchFamily="18" charset="0"/>
                <a:cs typeface="Nazanin" panose="00000400000000000000" pitchFamily="2" charset="-78"/>
              </a:rPr>
              <a:t>:خطای ناشی از اهمال و بی توجهی و فراموشی و بی </a:t>
            </a:r>
            <a:r>
              <a:rPr lang="ar-SA" sz="2800" dirty="0" smtClean="0">
                <a:solidFill>
                  <a:prstClr val="black"/>
                </a:solidFill>
                <a:latin typeface="2 nazanin"/>
                <a:ea typeface="Times New Roman" panose="02020603050405020304" pitchFamily="18" charset="0"/>
                <a:cs typeface="Nazanin" panose="00000400000000000000" pitchFamily="2" charset="-78"/>
              </a:rPr>
              <a:t>اعتنایی</a:t>
            </a:r>
            <a:endParaRPr lang="en-US" sz="2800" dirty="0" smtClean="0">
              <a:solidFill>
                <a:prstClr val="black"/>
              </a:solidFill>
              <a:latin typeface="2 nazanin"/>
              <a:ea typeface="Times New Roman" panose="02020603050405020304" pitchFamily="18" charset="0"/>
              <a:cs typeface="Nazanin" panose="00000400000000000000" pitchFamily="2" charset="-78"/>
            </a:endParaRPr>
          </a:p>
          <a:p>
            <a:pPr marL="0" lvl="0" indent="0" algn="just" rtl="1">
              <a:lnSpc>
                <a:spcPct val="107000"/>
              </a:lnSpc>
              <a:spcBef>
                <a:spcPts val="0"/>
              </a:spcBef>
              <a:spcAft>
                <a:spcPts val="800"/>
              </a:spcAft>
              <a:buNone/>
            </a:pPr>
            <a:r>
              <a:rPr lang="ar-SA" sz="2800" dirty="0" smtClean="0">
                <a:solidFill>
                  <a:prstClr val="black"/>
                </a:solidFill>
                <a:latin typeface="2 nazanin"/>
                <a:ea typeface="Times New Roman" panose="02020603050405020304" pitchFamily="18" charset="0"/>
                <a:cs typeface="Nazanin" panose="00000400000000000000" pitchFamily="2" charset="-78"/>
              </a:rPr>
              <a:t> </a:t>
            </a:r>
            <a:r>
              <a:rPr lang="ar-SA" sz="2800" dirty="0">
                <a:solidFill>
                  <a:prstClr val="black"/>
                </a:solidFill>
                <a:latin typeface="2 nazanin"/>
                <a:ea typeface="Times New Roman" panose="02020603050405020304" pitchFamily="18" charset="0"/>
                <a:cs typeface="Nazanin" panose="00000400000000000000" pitchFamily="2" charset="-78"/>
              </a:rPr>
              <a:t>است.غفلت درواقع هم معنی </a:t>
            </a:r>
            <a:r>
              <a:rPr lang="ar-SA" sz="2800" dirty="0" smtClean="0">
                <a:solidFill>
                  <a:prstClr val="black"/>
                </a:solidFill>
                <a:latin typeface="2 nazanin"/>
                <a:ea typeface="Times New Roman" panose="02020603050405020304" pitchFamily="18" charset="0"/>
                <a:cs typeface="Nazanin" panose="00000400000000000000" pitchFamily="2" charset="-78"/>
              </a:rPr>
              <a:t>قصوراست </a:t>
            </a:r>
            <a:r>
              <a:rPr lang="ar-SA" sz="2800" dirty="0">
                <a:solidFill>
                  <a:prstClr val="black"/>
                </a:solidFill>
                <a:latin typeface="2 nazanin"/>
                <a:ea typeface="Times New Roman" panose="02020603050405020304" pitchFamily="18" charset="0"/>
                <a:cs typeface="Nazanin" panose="00000400000000000000" pitchFamily="2" charset="-78"/>
              </a:rPr>
              <a:t>با این تفاوت که غفلت فقط </a:t>
            </a:r>
            <a:r>
              <a:rPr lang="ar-SA" sz="2800" dirty="0" smtClean="0">
                <a:solidFill>
                  <a:prstClr val="black"/>
                </a:solidFill>
                <a:latin typeface="2 nazanin"/>
                <a:ea typeface="Times New Roman" panose="02020603050405020304" pitchFamily="18" charset="0"/>
                <a:cs typeface="Nazanin" panose="00000400000000000000" pitchFamily="2" charset="-78"/>
              </a:rPr>
              <a:t>شامل</a:t>
            </a:r>
            <a:endParaRPr lang="en-US" sz="2800" dirty="0" smtClean="0">
              <a:solidFill>
                <a:prstClr val="black"/>
              </a:solidFill>
              <a:latin typeface="2 nazanin"/>
              <a:ea typeface="Times New Roman" panose="02020603050405020304" pitchFamily="18" charset="0"/>
              <a:cs typeface="Nazanin" panose="00000400000000000000" pitchFamily="2" charset="-78"/>
            </a:endParaRPr>
          </a:p>
          <a:p>
            <a:pPr marL="0" lvl="0" indent="0" algn="just" rtl="1">
              <a:lnSpc>
                <a:spcPct val="107000"/>
              </a:lnSpc>
              <a:spcBef>
                <a:spcPts val="0"/>
              </a:spcBef>
              <a:spcAft>
                <a:spcPts val="800"/>
              </a:spcAft>
              <a:buNone/>
            </a:pPr>
            <a:r>
              <a:rPr lang="ar-SA" sz="2800" dirty="0" smtClean="0">
                <a:solidFill>
                  <a:prstClr val="black"/>
                </a:solidFill>
                <a:latin typeface="2 nazanin"/>
                <a:ea typeface="Times New Roman" panose="02020603050405020304" pitchFamily="18" charset="0"/>
                <a:cs typeface="Nazanin" panose="00000400000000000000" pitchFamily="2" charset="-78"/>
              </a:rPr>
              <a:t> </a:t>
            </a:r>
            <a:r>
              <a:rPr lang="ar-SA" sz="2800" dirty="0">
                <a:solidFill>
                  <a:prstClr val="black"/>
                </a:solidFill>
                <a:latin typeface="2 nazanin"/>
                <a:ea typeface="Times New Roman" panose="02020603050405020304" pitchFamily="18" charset="0"/>
                <a:cs typeface="Nazanin" panose="00000400000000000000" pitchFamily="2" charset="-78"/>
              </a:rPr>
              <a:t>ترک فعل است ولی قصور گاه ناشی از انجام فعل نیز می باشد.</a:t>
            </a:r>
            <a:endParaRPr lang="fa-IR" sz="2800" dirty="0">
              <a:solidFill>
                <a:prstClr val="black"/>
              </a:solidFill>
              <a:latin typeface="2 nazanin"/>
              <a:ea typeface="Times New Roman" panose="02020603050405020304" pitchFamily="18" charset="0"/>
              <a:cs typeface="Nazanin" panose="00000400000000000000" pitchFamily="2" charset="-78"/>
            </a:endParaRPr>
          </a:p>
          <a:p>
            <a:pPr algn="just" rtl="1"/>
            <a:endParaRPr lang="fa-IR" sz="2800" dirty="0" smtClean="0">
              <a:latin typeface="2 nazanin"/>
              <a:cs typeface="Nazanin" panose="00000400000000000000" pitchFamily="2" charset="-78"/>
            </a:endParaRPr>
          </a:p>
          <a:p>
            <a:pPr marL="0" lvl="0" indent="0" algn="just" rtl="1">
              <a:lnSpc>
                <a:spcPct val="107000"/>
              </a:lnSpc>
              <a:spcBef>
                <a:spcPts val="0"/>
              </a:spcBef>
              <a:spcAft>
                <a:spcPts val="800"/>
              </a:spcAft>
              <a:buNone/>
            </a:pPr>
            <a:endParaRPr lang="fa-IR" sz="2800" dirty="0">
              <a:solidFill>
                <a:srgbClr val="C00000"/>
              </a:solidFill>
              <a:latin typeface="2 nazanin"/>
              <a:ea typeface="Times New Roman" panose="02020603050405020304" pitchFamily="18" charset="0"/>
              <a:cs typeface="Nazanin" panose="00000400000000000000" pitchFamily="2" charset="-78"/>
            </a:endParaRPr>
          </a:p>
          <a:p>
            <a:pPr algn="just" rtl="1"/>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457175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41992" cy="366395"/>
          </a:xfrm>
        </p:spPr>
        <p:txBody>
          <a:bodyPr>
            <a:noAutofit/>
          </a:bodyPr>
          <a:lstStyle/>
          <a:p>
            <a:pPr algn="just" rtl="1"/>
            <a:endParaRPr lang="en-US" sz="2800" dirty="0">
              <a:latin typeface="2 nazanin"/>
              <a:cs typeface="Nazanin" panose="00000400000000000000" pitchFamily="2" charset="-78"/>
            </a:endParaRPr>
          </a:p>
        </p:txBody>
      </p:sp>
      <p:sp>
        <p:nvSpPr>
          <p:cNvPr id="3" name="Content Placeholder 2"/>
          <p:cNvSpPr>
            <a:spLocks noGrp="1"/>
          </p:cNvSpPr>
          <p:nvPr>
            <p:ph idx="1"/>
          </p:nvPr>
        </p:nvSpPr>
        <p:spPr>
          <a:xfrm>
            <a:off x="708338" y="876711"/>
            <a:ext cx="10856890" cy="5034692"/>
          </a:xfrm>
        </p:spPr>
        <p:txBody>
          <a:bodyPr>
            <a:normAutofit/>
          </a:bodyPr>
          <a:lstStyle/>
          <a:p>
            <a:pPr marL="0" marR="0" algn="just" rtl="1">
              <a:lnSpc>
                <a:spcPct val="107000"/>
              </a:lnSpc>
              <a:spcBef>
                <a:spcPts val="0"/>
              </a:spcBef>
              <a:spcAft>
                <a:spcPts val="800"/>
              </a:spcAft>
            </a:pPr>
            <a:endParaRPr lang="en-US" sz="2800" dirty="0" smtClean="0">
              <a:effectLst/>
              <a:latin typeface="2 nazanin"/>
              <a:ea typeface="Times New Roman" panose="02020603050405020304" pitchFamily="18" charset="0"/>
              <a:cs typeface="Nazanin" panose="00000400000000000000" pitchFamily="2" charset="-78"/>
            </a:endParaRPr>
          </a:p>
          <a:p>
            <a:pPr marL="342900" marR="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جرایم </a:t>
            </a:r>
            <a:r>
              <a:rPr lang="ar-SA" sz="2800" dirty="0" smtClean="0">
                <a:solidFill>
                  <a:srgbClr val="FF0000"/>
                </a:solidFill>
                <a:latin typeface="2 nazanin"/>
                <a:ea typeface="Times New Roman" panose="02020603050405020304" pitchFamily="18" charset="0"/>
                <a:cs typeface="Nazanin" panose="00000400000000000000" pitchFamily="2" charset="-78"/>
              </a:rPr>
              <a:t>عمدی</a:t>
            </a:r>
            <a:r>
              <a:rPr lang="fa-IR" sz="2800" dirty="0" smtClean="0">
                <a:latin typeface="2 nazanin"/>
                <a:ea typeface="Times New Roman" panose="02020603050405020304" pitchFamily="18" charset="0"/>
                <a:cs typeface="Nazanin" panose="00000400000000000000" pitchFamily="2" charset="-78"/>
              </a:rPr>
              <a:t>:</a:t>
            </a:r>
            <a:r>
              <a:rPr lang="ar-SA" sz="2800" dirty="0" smtClean="0">
                <a:latin typeface="2 nazanin"/>
                <a:ea typeface="Times New Roman" panose="02020603050405020304" pitchFamily="18" charset="0"/>
                <a:cs typeface="Nazanin" panose="00000400000000000000" pitchFamily="2" charset="-78"/>
              </a:rPr>
              <a:t> </a:t>
            </a:r>
            <a:r>
              <a:rPr lang="ar-SA" sz="2800" dirty="0">
                <a:latin typeface="2 nazanin"/>
                <a:ea typeface="Times New Roman" panose="02020603050405020304" pitchFamily="18" charset="0"/>
                <a:cs typeface="Nazanin" panose="00000400000000000000" pitchFamily="2" charset="-78"/>
              </a:rPr>
              <a:t>به جرایمی گفته میشود که مرتکب با اختیارو اراده و با قصد معین و معلوم و با داشتن شعور به آن دست میزند</a:t>
            </a:r>
            <a:r>
              <a:rPr lang="ar-SA" sz="2800" dirty="0" smtClean="0">
                <a:latin typeface="2 nazanin"/>
                <a:ea typeface="Times New Roman" panose="02020603050405020304" pitchFamily="18" charset="0"/>
                <a:cs typeface="Nazanin" panose="00000400000000000000" pitchFamily="2" charset="-78"/>
              </a:rPr>
              <a:t>.</a:t>
            </a:r>
            <a:endParaRPr lang="fa-IR" sz="2800" dirty="0" smtClean="0">
              <a:latin typeface="2 nazanin"/>
              <a:ea typeface="Times New Roman" panose="02020603050405020304" pitchFamily="18" charset="0"/>
              <a:cs typeface="Nazanin" panose="00000400000000000000" pitchFamily="2" charset="-78"/>
            </a:endParaRPr>
          </a:p>
          <a:p>
            <a:pPr marL="342900" marR="0" lvl="0" indent="-342900" algn="just" rtl="1">
              <a:lnSpc>
                <a:spcPct val="107000"/>
              </a:lnSpc>
              <a:spcBef>
                <a:spcPts val="0"/>
              </a:spcBef>
              <a:spcAft>
                <a:spcPts val="800"/>
              </a:spcAft>
              <a:buFont typeface="Wingdings" panose="05000000000000000000" pitchFamily="2" charset="2"/>
              <a:buChar char=""/>
            </a:pPr>
            <a:endParaRPr lang="en-US" sz="2800" dirty="0" smtClean="0">
              <a:effectLst/>
              <a:latin typeface="2 nazanin"/>
              <a:ea typeface="Times New Roman" panose="02020603050405020304" pitchFamily="18" charset="0"/>
              <a:cs typeface="Nazanin" panose="00000400000000000000" pitchFamily="2" charset="-78"/>
            </a:endParaRPr>
          </a:p>
          <a:p>
            <a:pPr marL="342900" marR="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جرایم غیرعمدی </a:t>
            </a:r>
            <a:r>
              <a:rPr lang="ar-SA" sz="2800" dirty="0">
                <a:latin typeface="2 nazanin"/>
                <a:ea typeface="Times New Roman" panose="02020603050405020304" pitchFamily="18" charset="0"/>
                <a:cs typeface="Nazanin" panose="00000400000000000000" pitchFamily="2" charset="-78"/>
              </a:rPr>
              <a:t>: به آن دسته از جرایم گفته میشود که عنصر معنوی از خطای کیفری تشکیل شده ، و عمد و </a:t>
            </a:r>
            <a:r>
              <a:rPr lang="ar-SA" sz="2800" dirty="0" smtClean="0">
                <a:latin typeface="2 nazanin"/>
                <a:ea typeface="Times New Roman" panose="02020603050405020304" pitchFamily="18" charset="0"/>
                <a:cs typeface="Nazanin" panose="00000400000000000000" pitchFamily="2" charset="-78"/>
              </a:rPr>
              <a:t>سو</a:t>
            </a:r>
            <a:r>
              <a:rPr lang="fa-IR" sz="2800" dirty="0">
                <a:latin typeface="2 nazanin"/>
                <a:ea typeface="Times New Roman" panose="02020603050405020304" pitchFamily="18" charset="0"/>
                <a:cs typeface="Nazanin" panose="00000400000000000000" pitchFamily="2" charset="-78"/>
              </a:rPr>
              <a:t>ء</a:t>
            </a:r>
            <a:r>
              <a:rPr lang="ar-SA" sz="2800" dirty="0" smtClean="0">
                <a:latin typeface="2 nazanin"/>
                <a:ea typeface="Times New Roman" panose="02020603050405020304" pitchFamily="18" charset="0"/>
                <a:cs typeface="Nazanin" panose="00000400000000000000" pitchFamily="2" charset="-78"/>
              </a:rPr>
              <a:t> </a:t>
            </a:r>
            <a:r>
              <a:rPr lang="ar-SA" sz="2800" dirty="0">
                <a:latin typeface="2 nazanin"/>
                <a:ea typeface="Times New Roman" panose="02020603050405020304" pitchFamily="18" charset="0"/>
                <a:cs typeface="Nazanin" panose="00000400000000000000" pitchFamily="2" charset="-78"/>
              </a:rPr>
              <a:t>نیت وجود ندارد</a:t>
            </a:r>
            <a:r>
              <a:rPr lang="ar-SA" sz="2800" dirty="0" smtClean="0">
                <a:latin typeface="2 nazanin"/>
                <a:ea typeface="Times New Roman" panose="02020603050405020304" pitchFamily="18" charset="0"/>
                <a:cs typeface="Nazanin" panose="00000400000000000000" pitchFamily="2" charset="-78"/>
              </a:rPr>
              <a:t>.</a:t>
            </a:r>
            <a:endParaRPr lang="fa-IR" sz="2800" dirty="0" smtClean="0">
              <a:latin typeface="2 nazanin"/>
              <a:ea typeface="Times New Roman" panose="02020603050405020304" pitchFamily="18" charset="0"/>
              <a:cs typeface="Nazanin" panose="00000400000000000000" pitchFamily="2" charset="-78"/>
            </a:endParaRPr>
          </a:p>
          <a:p>
            <a:pPr marL="0" marR="0" lvl="0" indent="0" algn="just" rtl="1">
              <a:lnSpc>
                <a:spcPct val="107000"/>
              </a:lnSpc>
              <a:spcBef>
                <a:spcPts val="0"/>
              </a:spcBef>
              <a:spcAft>
                <a:spcPts val="800"/>
              </a:spcAft>
              <a:buNone/>
            </a:pPr>
            <a:endParaRPr lang="fa-IR" sz="2800" dirty="0" smtClean="0">
              <a:effectLst/>
              <a:latin typeface="2 nazanin"/>
              <a:ea typeface="Times New Roman" panose="02020603050405020304" pitchFamily="18" charset="0"/>
              <a:cs typeface="Nazanin" panose="00000400000000000000" pitchFamily="2" charset="-78"/>
            </a:endParaRPr>
          </a:p>
          <a:p>
            <a:pPr marL="0" marR="0" lvl="0" indent="0" algn="just" rtl="1">
              <a:lnSpc>
                <a:spcPct val="107000"/>
              </a:lnSpc>
              <a:spcBef>
                <a:spcPts val="0"/>
              </a:spcBef>
              <a:spcAft>
                <a:spcPts val="800"/>
              </a:spcAft>
              <a:buNone/>
            </a:pPr>
            <a:endParaRPr lang="fa-IR" sz="2800" dirty="0">
              <a:solidFill>
                <a:srgbClr val="C00000"/>
              </a:solidFill>
              <a:latin typeface="2 nazanin"/>
              <a:ea typeface="Times New Roman" panose="02020603050405020304" pitchFamily="18" charset="0"/>
              <a:cs typeface="Nazanin" panose="00000400000000000000" pitchFamily="2" charset="-78"/>
            </a:endParaRPr>
          </a:p>
          <a:p>
            <a:pPr marL="0" indent="0" algn="just" rtl="1">
              <a:buNone/>
            </a:pPr>
            <a:endParaRPr lang="fa-IR" sz="2800" dirty="0" smtClean="0">
              <a:latin typeface="2 nazanin"/>
              <a:ea typeface="Times New Roman" panose="02020603050405020304" pitchFamily="18" charset="0"/>
              <a:cs typeface="Nazanin" panose="00000400000000000000" pitchFamily="2" charset="-78"/>
            </a:endParaRPr>
          </a:p>
          <a:p>
            <a:pPr algn="just" rtl="1"/>
            <a:endParaRPr lang="fa-IR" sz="2800" dirty="0" smtClean="0">
              <a:latin typeface="2 nazanin"/>
              <a:ea typeface="Times New Roman" panose="02020603050405020304" pitchFamily="18" charset="0"/>
              <a:cs typeface="Nazanin" panose="00000400000000000000" pitchFamily="2" charset="-78"/>
            </a:endParaRPr>
          </a:p>
          <a:p>
            <a:pPr marL="0" indent="0" algn="just" rtl="1">
              <a:buNone/>
            </a:pPr>
            <a:endParaRPr lang="fa-IR" sz="2800" dirty="0" smtClean="0">
              <a:latin typeface="2 nazanin"/>
              <a:ea typeface="Times New Roman" panose="02020603050405020304" pitchFamily="18" charset="0"/>
              <a:cs typeface="Nazanin" panose="00000400000000000000" pitchFamily="2" charset="-78"/>
            </a:endParaRPr>
          </a:p>
        </p:txBody>
      </p:sp>
    </p:spTree>
    <p:extLst>
      <p:ext uri="{BB962C8B-B14F-4D97-AF65-F5344CB8AC3E}">
        <p14:creationId xmlns:p14="http://schemas.microsoft.com/office/powerpoint/2010/main" xmlns="" val="4269455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521" y="754323"/>
            <a:ext cx="10972800" cy="1143000"/>
          </a:xfrm>
        </p:spPr>
        <p:txBody>
          <a:bodyPr>
            <a:normAutofit fontScale="90000"/>
          </a:bodyPr>
          <a:lstStyle/>
          <a:p>
            <a:pPr marL="342900" lvl="0" indent="-342900" algn="ctr" rtl="1" fontAlgn="base">
              <a:spcBef>
                <a:spcPct val="20000"/>
              </a:spcBef>
            </a:pPr>
            <a:r>
              <a:rPr lang="fa-IR" sz="2800" b="1" dirty="0">
                <a:solidFill>
                  <a:srgbClr val="000000"/>
                </a:solidFill>
                <a:latin typeface="2 nazanin"/>
                <a:cs typeface="Nazanin" panose="00000400000000000000" pitchFamily="2" charset="-78"/>
              </a:rPr>
              <a:t>مجازات جرم جعل و استفاده از سند مجعول</a:t>
            </a:r>
            <a:r>
              <a:rPr lang="fa-IR" sz="2800" b="1" dirty="0">
                <a:solidFill>
                  <a:srgbClr val="000000"/>
                </a:solidFill>
                <a:latin typeface="2 nazanin"/>
                <a:ea typeface="+mn-ea"/>
                <a:cs typeface="Nazanin" panose="00000400000000000000" pitchFamily="2" charset="-78"/>
              </a:rPr>
              <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marL="0" indent="0" algn="just" rtl="1" fontAlgn="base">
              <a:lnSpc>
                <a:spcPct val="150000"/>
              </a:lnSpc>
              <a:buNone/>
            </a:pPr>
            <a:r>
              <a:rPr lang="fa-IR" sz="2800" dirty="0">
                <a:solidFill>
                  <a:srgbClr val="000000"/>
                </a:solidFill>
                <a:latin typeface="2 nazanin"/>
                <a:cs typeface="Nazanin" panose="00000400000000000000" pitchFamily="2" charset="-78"/>
              </a:rPr>
              <a:t>این امکان وجود دارد که استفاده کننده از سند مجعول، شخصی غیر از جاعل سند باشد. برای مثال شخصی شناسنامه جعل کند و دیگری از آن شناسنامه مجعول با علم و اطلاع به جعلیت آن استفاده کند. همچنین ممكن است جاعل و استفاده کننده از سند مجعول یک نفر باشد. در هر حال دو عمل کیفری مختلف واقع شده (۱- جعل سند ۲- استفاده از سند مجعول) و دو مجازات وجود دارد</a:t>
            </a:r>
            <a:r>
              <a:rPr lang="fa-IR" sz="2800" b="1" dirty="0">
                <a:solidFill>
                  <a:srgbClr val="000000"/>
                </a:solidFill>
                <a:latin typeface="2 nazanin"/>
                <a:cs typeface="Nazanin" panose="00000400000000000000" pitchFamily="2" charset="-78"/>
              </a:rPr>
              <a:t>.</a:t>
            </a:r>
          </a:p>
          <a:p>
            <a:pPr algn="just" rtl="1"/>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4041643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r>
              <a:rPr lang="fa-IR" sz="2800" b="1" dirty="0">
                <a:solidFill>
                  <a:srgbClr val="000000"/>
                </a:solidFill>
                <a:latin typeface="2 nazanin"/>
                <a:ea typeface="+mn-ea"/>
                <a:cs typeface="Nazanin" panose="00000400000000000000" pitchFamily="2" charset="-78"/>
              </a:rPr>
              <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normAutofit fontScale="92500"/>
          </a:bodyPr>
          <a:lstStyle/>
          <a:p>
            <a:pPr algn="just" rtl="1">
              <a:lnSpc>
                <a:spcPct val="150000"/>
              </a:lnSpc>
            </a:pPr>
            <a:r>
              <a:rPr lang="fa-IR" sz="2800" dirty="0">
                <a:solidFill>
                  <a:srgbClr val="000000"/>
                </a:solidFill>
                <a:latin typeface="2 nazanin"/>
                <a:cs typeface="Nazanin" panose="00000400000000000000" pitchFamily="2" charset="-78"/>
              </a:rPr>
              <a:t>ماده ۵۲۸- هر کس مهر </a:t>
            </a:r>
            <a:r>
              <a:rPr lang="fa-IR" sz="2800" dirty="0" smtClean="0">
                <a:solidFill>
                  <a:srgbClr val="000000"/>
                </a:solidFill>
                <a:latin typeface="2 nazanin"/>
                <a:cs typeface="Nazanin" panose="00000400000000000000" pitchFamily="2" charset="-78"/>
              </a:rPr>
              <a:t>یا علامت </a:t>
            </a:r>
            <a:r>
              <a:rPr lang="fa-IR" sz="2800" dirty="0">
                <a:solidFill>
                  <a:srgbClr val="000000"/>
                </a:solidFill>
                <a:latin typeface="2 nazanin"/>
                <a:cs typeface="Nazanin" panose="00000400000000000000" pitchFamily="2" charset="-78"/>
              </a:rPr>
              <a:t>یکی از ادارات یا موسسات یا نهادهای عمومی غیر دولتی مانند شهرداری ها را جعل کند یا با علم به جعل استعمال نماید، علاوه بر جبران خسارت وارده به حبس از </a:t>
            </a:r>
            <a:r>
              <a:rPr lang="fa-IR" sz="2800" b="1" dirty="0">
                <a:solidFill>
                  <a:srgbClr val="000000"/>
                </a:solidFill>
                <a:latin typeface="2 nazanin"/>
                <a:cs typeface="Nazanin" panose="00000400000000000000" pitchFamily="2" charset="-78"/>
              </a:rPr>
              <a:t>شش ماه تا سه سال محکوم خواهد شد. </a:t>
            </a:r>
            <a:endParaRPr lang="fa-IR" sz="2800" b="1" dirty="0" smtClean="0">
              <a:solidFill>
                <a:srgbClr val="000000"/>
              </a:solidFill>
              <a:latin typeface="2 nazanin"/>
              <a:cs typeface="Nazanin" panose="00000400000000000000" pitchFamily="2" charset="-78"/>
            </a:endParaRPr>
          </a:p>
          <a:p>
            <a:pPr marL="0" indent="0" algn="just" rtl="1">
              <a:lnSpc>
                <a:spcPct val="150000"/>
              </a:lnSpc>
              <a:buNone/>
            </a:pPr>
            <a:r>
              <a:rPr lang="fa-IR" sz="2800" dirty="0">
                <a:latin typeface="2 nazanin"/>
                <a:cs typeface="Nazanin" panose="00000400000000000000" pitchFamily="2" charset="-78"/>
              </a:rPr>
              <a:t/>
            </a:r>
            <a:br>
              <a:rPr lang="fa-IR" sz="2800" dirty="0">
                <a:latin typeface="2 nazanin"/>
                <a:cs typeface="Nazanin" panose="00000400000000000000" pitchFamily="2" charset="-78"/>
              </a:rPr>
            </a:br>
            <a:r>
              <a:rPr lang="fa-IR" sz="2800" dirty="0">
                <a:solidFill>
                  <a:srgbClr val="000000"/>
                </a:solidFill>
                <a:latin typeface="2 nazanin"/>
                <a:cs typeface="Nazanin" panose="00000400000000000000" pitchFamily="2" charset="-78"/>
              </a:rPr>
              <a:t>ماده ۵۲۹- هر کس مهر </a:t>
            </a:r>
            <a:r>
              <a:rPr lang="fa-IR" sz="2800" dirty="0" smtClean="0">
                <a:solidFill>
                  <a:srgbClr val="000000"/>
                </a:solidFill>
                <a:latin typeface="2 nazanin"/>
                <a:cs typeface="Nazanin" panose="00000400000000000000" pitchFamily="2" charset="-78"/>
              </a:rPr>
              <a:t>یا </a:t>
            </a:r>
            <a:r>
              <a:rPr lang="fa-IR" sz="2800" dirty="0">
                <a:solidFill>
                  <a:srgbClr val="000000"/>
                </a:solidFill>
                <a:latin typeface="2 nazanin"/>
                <a:cs typeface="Nazanin" panose="00000400000000000000" pitchFamily="2" charset="-78"/>
              </a:rPr>
              <a:t>علامت یکی از شرکت های غیر دولتی که مطابق قانون تشکیل شده است یا یکی از وزارت خانه ها را جعل کند یا با علم به جعل استعمال نماید، علاوه بر جبران خسارت وارده، به </a:t>
            </a:r>
            <a:r>
              <a:rPr lang="fa-IR" sz="2800" b="1" dirty="0">
                <a:solidFill>
                  <a:srgbClr val="000000"/>
                </a:solidFill>
                <a:latin typeface="2 nazanin"/>
                <a:cs typeface="Nazanin" panose="00000400000000000000" pitchFamily="2" charset="-78"/>
              </a:rPr>
              <a:t>حبس از سه ماه تا دو سال محکوم خواهد شد</a:t>
            </a:r>
            <a:r>
              <a:rPr lang="fa-IR" sz="2800" dirty="0">
                <a:solidFill>
                  <a:srgbClr val="000000"/>
                </a:solidFill>
                <a:latin typeface="2 nazanin"/>
                <a:cs typeface="Nazanin" panose="00000400000000000000" pitchFamily="2" charset="-78"/>
              </a:rPr>
              <a:t>.</a:t>
            </a:r>
            <a:r>
              <a:rPr lang="fa-IR" sz="2800" dirty="0">
                <a:latin typeface="2 nazanin"/>
                <a:cs typeface="Nazanin" panose="00000400000000000000" pitchFamily="2" charset="-78"/>
              </a:rPr>
              <a:t/>
            </a:r>
            <a:br>
              <a:rPr lang="fa-IR" sz="2800" dirty="0">
                <a:latin typeface="2 nazanin"/>
                <a:cs typeface="Nazanin" panose="00000400000000000000" pitchFamily="2" charset="-78"/>
              </a:rPr>
            </a:b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298169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r>
              <a:rPr lang="fa-IR" sz="2800" b="1" dirty="0">
                <a:solidFill>
                  <a:srgbClr val="000000"/>
                </a:solidFill>
                <a:latin typeface="2 nazanin"/>
                <a:ea typeface="+mn-ea"/>
                <a:cs typeface="Nazanin" panose="00000400000000000000" pitchFamily="2" charset="-78"/>
              </a:rPr>
              <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r" rtl="1">
              <a:lnSpc>
                <a:spcPct val="150000"/>
              </a:lnSpc>
            </a:pPr>
            <a:r>
              <a:rPr lang="fa-IR" sz="2800" dirty="0">
                <a:solidFill>
                  <a:srgbClr val="000000"/>
                </a:solidFill>
                <a:latin typeface="2 nazanin"/>
                <a:cs typeface="Nazanin" panose="00000400000000000000" pitchFamily="2" charset="-78"/>
              </a:rPr>
              <a:t>ماده ۵۳۰- هر کس مهر یا تمبر یا علامت ادارات یا شرکت ها یا تجارتخانه های مذکور در مواد قبل را بدون مجوز به دست آورد و به طریقی </a:t>
            </a:r>
            <a:r>
              <a:rPr lang="fa-IR" sz="2800" dirty="0" smtClean="0">
                <a:solidFill>
                  <a:srgbClr val="000000"/>
                </a:solidFill>
                <a:latin typeface="2 nazanin"/>
                <a:cs typeface="Nazanin" panose="00000400000000000000" pitchFamily="2" charset="-78"/>
              </a:rPr>
              <a:t>که </a:t>
            </a:r>
            <a:r>
              <a:rPr lang="fa-IR" sz="2800" dirty="0">
                <a:solidFill>
                  <a:srgbClr val="000000"/>
                </a:solidFill>
                <a:latin typeface="2 nazanin"/>
                <a:cs typeface="Nazanin" panose="00000400000000000000" pitchFamily="2" charset="-78"/>
              </a:rPr>
              <a:t>به حقوق و منافع آنها ضرر وارد آورد استعمال کند یا سبب استعمال آن گردد، </a:t>
            </a:r>
            <a:r>
              <a:rPr lang="fa-IR" sz="2800" dirty="0" smtClean="0">
                <a:solidFill>
                  <a:srgbClr val="000000"/>
                </a:solidFill>
                <a:latin typeface="2 nazanin"/>
                <a:cs typeface="Nazanin" panose="00000400000000000000" pitchFamily="2" charset="-78"/>
              </a:rPr>
              <a:t>علاوه </a:t>
            </a:r>
            <a:r>
              <a:rPr lang="fa-IR" sz="2800" dirty="0">
                <a:solidFill>
                  <a:srgbClr val="000000"/>
                </a:solidFill>
                <a:latin typeface="2 nazanin"/>
                <a:cs typeface="Nazanin" panose="00000400000000000000" pitchFamily="2" charset="-78"/>
              </a:rPr>
              <a:t>بر جبران خسارت </a:t>
            </a:r>
            <a:r>
              <a:rPr lang="fa-IR" sz="2800" dirty="0" smtClean="0">
                <a:solidFill>
                  <a:srgbClr val="000000"/>
                </a:solidFill>
                <a:latin typeface="2 nazanin"/>
                <a:cs typeface="Nazanin" panose="00000400000000000000" pitchFamily="2" charset="-78"/>
              </a:rPr>
              <a:t>وارده</a:t>
            </a:r>
            <a:r>
              <a:rPr lang="fa-IR" sz="2800" dirty="0">
                <a:solidFill>
                  <a:srgbClr val="000000"/>
                </a:solidFill>
                <a:latin typeface="2 nazanin"/>
                <a:cs typeface="Nazanin" panose="00000400000000000000" pitchFamily="2" charset="-78"/>
              </a:rPr>
              <a:t>، </a:t>
            </a:r>
            <a:r>
              <a:rPr lang="fa-IR" sz="2800" b="1" dirty="0" smtClean="0">
                <a:solidFill>
                  <a:srgbClr val="000000"/>
                </a:solidFill>
                <a:latin typeface="2 nazanin"/>
                <a:cs typeface="Nazanin" panose="00000400000000000000" pitchFamily="2" charset="-78"/>
              </a:rPr>
              <a:t>به دو ماه تا دو سال حبس محکوم خواهد </a:t>
            </a:r>
            <a:r>
              <a:rPr lang="fa-IR" sz="2800" dirty="0" smtClean="0">
                <a:solidFill>
                  <a:srgbClr val="000000"/>
                </a:solidFill>
                <a:latin typeface="2 nazanin"/>
                <a:cs typeface="Nazanin" panose="00000400000000000000" pitchFamily="2" charset="-78"/>
              </a:rPr>
              <a:t>شد</a:t>
            </a:r>
            <a:r>
              <a:rPr lang="fa-IR" sz="2800" dirty="0">
                <a:solidFill>
                  <a:srgbClr val="000000"/>
                </a:solidFill>
                <a:latin typeface="2 nazanin"/>
                <a:cs typeface="Nazanin" panose="00000400000000000000" pitchFamily="2" charset="-78"/>
              </a:rPr>
              <a:t>.</a:t>
            </a:r>
            <a:r>
              <a:rPr lang="fa-IR" sz="2800" dirty="0">
                <a:latin typeface="2 nazanin"/>
                <a:cs typeface="Nazanin" panose="00000400000000000000" pitchFamily="2" charset="-78"/>
              </a:rPr>
              <a:t/>
            </a:r>
            <a:br>
              <a:rPr lang="fa-IR" sz="2800" dirty="0">
                <a:latin typeface="2 nazanin"/>
                <a:cs typeface="Nazanin" panose="00000400000000000000" pitchFamily="2" charset="-78"/>
              </a:rPr>
            </a:b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3830074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r>
              <a:rPr lang="fa-IR" sz="2800" b="1" dirty="0">
                <a:solidFill>
                  <a:srgbClr val="000000"/>
                </a:solidFill>
                <a:latin typeface="2 nazanin"/>
                <a:ea typeface="+mn-ea"/>
                <a:cs typeface="Nazanin" panose="00000400000000000000" pitchFamily="2" charset="-78"/>
              </a:rPr>
              <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solidFill>
                  <a:srgbClr val="000000"/>
                </a:solidFill>
                <a:latin typeface="2 nazanin"/>
                <a:cs typeface="Nazanin" panose="00000400000000000000" pitchFamily="2" charset="-78"/>
              </a:rPr>
              <a:t>ماده ۵۳۱- اشخاصی که مرتكب جرایم مذکور در مواد قبل شده اند هرگاه قبل از تعقیب به دولت اطلاع دهند و سایر مرتکبین را در صورت بودن معرفی کنند یا بعد از تعقیب وسایل دستگیری آنها را فراهم نمایند، حسب مورد در مجازات آنان تخفیف داده می شود یا از مجازات معاف خواهند 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3363881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r>
              <a:rPr lang="fa-IR" sz="2800" b="1" dirty="0">
                <a:solidFill>
                  <a:srgbClr val="000000"/>
                </a:solidFill>
                <a:latin typeface="2 nazanin"/>
                <a:ea typeface="+mn-ea"/>
                <a:cs typeface="Nazanin" panose="00000400000000000000" pitchFamily="2" charset="-78"/>
              </a:rPr>
              <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solidFill>
                  <a:srgbClr val="000000"/>
                </a:solidFill>
                <a:latin typeface="2 nazanin"/>
                <a:cs typeface="Nazanin" panose="00000400000000000000" pitchFamily="2" charset="-78"/>
              </a:rPr>
              <a:t>ماده ۵۳۲- هر یک کارمندان و مسؤولان دولتی که در اجرای وظیفه خود در احکام و تقریرات و نوشته ها و اوراق رسمی </a:t>
            </a:r>
            <a:r>
              <a:rPr lang="fa-IR" sz="2800" b="1" dirty="0">
                <a:solidFill>
                  <a:srgbClr val="000000"/>
                </a:solidFill>
                <a:latin typeface="2 nazanin"/>
                <a:cs typeface="Nazanin" panose="00000400000000000000" pitchFamily="2" charset="-78"/>
              </a:rPr>
              <a:t>تزوير کند</a:t>
            </a:r>
            <a:r>
              <a:rPr lang="fa-IR" sz="2800" dirty="0">
                <a:solidFill>
                  <a:srgbClr val="000000"/>
                </a:solidFill>
                <a:latin typeface="2 nazanin"/>
                <a:cs typeface="Nazanin" panose="00000400000000000000" pitchFamily="2" charset="-78"/>
              </a:rPr>
              <a:t>، اعم از اینکه امضاء یا مهری را ساخته یا امضاء یا مهر یا خطوط را تحریف کرده یا کلمه ای الحاق کند یا اسامی اشخاص را تغيير دهد، علاوه بر مجازات های اداری و جبران خسارت وارده، </a:t>
            </a:r>
            <a:r>
              <a:rPr lang="fa-IR" sz="2800" b="1" dirty="0">
                <a:solidFill>
                  <a:srgbClr val="000000"/>
                </a:solidFill>
                <a:latin typeface="2 nazanin"/>
                <a:cs typeface="Nazanin" panose="00000400000000000000" pitchFamily="2" charset="-78"/>
              </a:rPr>
              <a:t>به حبس از یک تا پنج سال یا به پرداخت شش تا سی میلیون ریال جزای نقدی محکوم خواهد شد.</a:t>
            </a:r>
            <a:endParaRPr lang="en-US" sz="2800" b="1" dirty="0">
              <a:latin typeface="2 nazanin"/>
              <a:cs typeface="Nazanin" panose="00000400000000000000" pitchFamily="2" charset="-78"/>
            </a:endParaRPr>
          </a:p>
        </p:txBody>
      </p:sp>
    </p:spTree>
    <p:extLst>
      <p:ext uri="{BB962C8B-B14F-4D97-AF65-F5344CB8AC3E}">
        <p14:creationId xmlns:p14="http://schemas.microsoft.com/office/powerpoint/2010/main" xmlns="" val="2615365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r>
              <a:rPr lang="fa-IR" sz="2800" b="1" dirty="0">
                <a:solidFill>
                  <a:srgbClr val="000000"/>
                </a:solidFill>
                <a:latin typeface="2 nazanin"/>
                <a:ea typeface="+mn-ea"/>
                <a:cs typeface="Nazanin" panose="00000400000000000000" pitchFamily="2" charset="-78"/>
              </a:rPr>
              <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solidFill>
                  <a:srgbClr val="000000"/>
                </a:solidFill>
                <a:latin typeface="2 nazanin"/>
                <a:cs typeface="Nazanin" panose="00000400000000000000" pitchFamily="2" charset="-78"/>
              </a:rPr>
              <a:t>ماده ۵۳۳ - اشخاصی که کارمند یا مسؤول دولتی نیستند، هرگاه مرتكب یکی از جرایم مذکور در ماده قبل شوند، علاوه بر جبران خسارت وارده به </a:t>
            </a:r>
            <a:r>
              <a:rPr lang="fa-IR" sz="2800" b="1" dirty="0">
                <a:solidFill>
                  <a:srgbClr val="000000"/>
                </a:solidFill>
                <a:latin typeface="2 nazanin"/>
                <a:cs typeface="Nazanin" panose="00000400000000000000" pitchFamily="2" charset="-78"/>
              </a:rPr>
              <a:t>حبس از شش ماه تا سه سال یا سه تا هجده میلیون ریال جزای نقدی محکوم خواهند شد.</a:t>
            </a:r>
            <a:endParaRPr lang="en-US" sz="2800" b="1" dirty="0">
              <a:latin typeface="2 nazanin"/>
              <a:cs typeface="Nazanin" panose="00000400000000000000" pitchFamily="2" charset="-78"/>
            </a:endParaRPr>
          </a:p>
        </p:txBody>
      </p:sp>
    </p:spTree>
    <p:extLst>
      <p:ext uri="{BB962C8B-B14F-4D97-AF65-F5344CB8AC3E}">
        <p14:creationId xmlns:p14="http://schemas.microsoft.com/office/powerpoint/2010/main" xmlns="" val="106254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smtClean="0">
                <a:latin typeface="2 nazanin"/>
                <a:cs typeface="Nazanin" panose="00000400000000000000" pitchFamily="2" charset="-78"/>
              </a:rPr>
              <a:t>تعریف سند</a:t>
            </a:r>
            <a:endParaRPr lang="en-US" sz="2800" b="1"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fontAlgn="base">
              <a:lnSpc>
                <a:spcPct val="150000"/>
              </a:lnSpc>
            </a:pPr>
            <a:r>
              <a:rPr lang="fa-IR" sz="2800" dirty="0">
                <a:solidFill>
                  <a:srgbClr val="000000"/>
                </a:solidFill>
                <a:latin typeface="2 nazanin"/>
                <a:cs typeface="Nazanin" panose="00000400000000000000" pitchFamily="2" charset="-78"/>
              </a:rPr>
              <a:t>سند عبارت است از نوشته ای که در مقام اقامه دعوی یا دفاع از آن قابلیت استناد دارد. البته باید توجه داشت برای اینکه نوشته ای سند محسوب شود نیازی نیست تا از آن نوشته در دادگاه استفاده گردد بلکه باید آن نوشته قابلیت استناد داشته باشد. برای مثال شخصی به دیگری مبلغي وجه دستی می دهد و در مقابل از او رسید دریافت می کند. این نوشته اگر به امضای طرف باشد، قابلیت استناد دارد و سند محسوب می شود. </a:t>
            </a:r>
            <a:endParaRPr lang="fa-IR" sz="2800" b="1" i="0" dirty="0">
              <a:solidFill>
                <a:srgbClr val="000000"/>
              </a:solidFill>
              <a:effectLst/>
              <a:latin typeface="2 nazanin"/>
              <a:cs typeface="Nazanin" panose="00000400000000000000" pitchFamily="2" charset="-78"/>
            </a:endParaRPr>
          </a:p>
        </p:txBody>
      </p:sp>
    </p:spTree>
    <p:extLst>
      <p:ext uri="{BB962C8B-B14F-4D97-AF65-F5344CB8AC3E}">
        <p14:creationId xmlns:p14="http://schemas.microsoft.com/office/powerpoint/2010/main" xmlns="" val="679702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r>
              <a:rPr lang="fa-IR" sz="2800" b="1" dirty="0">
                <a:solidFill>
                  <a:srgbClr val="000000"/>
                </a:solidFill>
                <a:latin typeface="2 nazanin"/>
                <a:ea typeface="+mn-ea"/>
                <a:cs typeface="Nazanin" panose="00000400000000000000" pitchFamily="2" charset="-78"/>
              </a:rPr>
              <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a:xfrm>
            <a:off x="838200" y="1555802"/>
            <a:ext cx="10515600" cy="4351338"/>
          </a:xfrm>
        </p:spPr>
        <p:txBody>
          <a:bodyPr>
            <a:normAutofit/>
          </a:bodyPr>
          <a:lstStyle/>
          <a:p>
            <a:pPr algn="just" rtl="1" fontAlgn="base">
              <a:lnSpc>
                <a:spcPct val="150000"/>
              </a:lnSpc>
            </a:pPr>
            <a:r>
              <a:rPr lang="fa-IR" sz="2800" dirty="0">
                <a:solidFill>
                  <a:srgbClr val="000000"/>
                </a:solidFill>
                <a:latin typeface="2 nazanin"/>
                <a:cs typeface="Nazanin" panose="00000400000000000000" pitchFamily="2" charset="-78"/>
              </a:rPr>
              <a:t>ماده۵۳۴- هر یک از کارکنان ادارات دولتی و مراجع قضایی و مأمورین به خدمات عمومی که در تحریر نوشته ها و قرارداد های راجع به وظایفشان مرتکب جعل و تزویر شوند، اعم از اینکه موضوع یا مضمون آن را تغيير دهند یا گفته و نوشته یکی از مقامات رسمی، مهر یا تقریرات یکی از طرفین را تحریف کنند یا امر باطلی را صحیح با صحیحی را باطل یا چیزی را </a:t>
            </a:r>
            <a:r>
              <a:rPr lang="fa-IR" sz="2800" dirty="0" smtClean="0">
                <a:solidFill>
                  <a:srgbClr val="000000"/>
                </a:solidFill>
                <a:latin typeface="2 nazanin"/>
                <a:cs typeface="Nazanin" panose="00000400000000000000" pitchFamily="2" charset="-78"/>
              </a:rPr>
              <a:t>که بدان </a:t>
            </a:r>
            <a:r>
              <a:rPr lang="fa-IR" sz="2800" dirty="0">
                <a:solidFill>
                  <a:srgbClr val="000000"/>
                </a:solidFill>
                <a:latin typeface="2 nazanin"/>
                <a:cs typeface="Nazanin" panose="00000400000000000000" pitchFamily="2" charset="-78"/>
              </a:rPr>
              <a:t>اقرار نشده است اقرار شده جلوه دهند، علاوه بر مجازات های اداری و جبران </a:t>
            </a:r>
            <a:r>
              <a:rPr lang="fa-IR" sz="2800" b="1" dirty="0">
                <a:solidFill>
                  <a:srgbClr val="000000"/>
                </a:solidFill>
                <a:latin typeface="2 nazanin"/>
                <a:cs typeface="Nazanin" panose="00000400000000000000" pitchFamily="2" charset="-78"/>
              </a:rPr>
              <a:t>خسارت وارده، به حبس از یک تا پنج سال یا شش تا سی میلیون ریال جزای نقدی محکوم خواهند شد.</a:t>
            </a:r>
          </a:p>
          <a:p>
            <a:pPr algn="just" rtl="1"/>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1850753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7508"/>
            <a:ext cx="10972800" cy="1143000"/>
          </a:xfrm>
        </p:spPr>
        <p:txBody>
          <a:bodyPr>
            <a:normAutofit fontScale="90000"/>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r>
              <a:rPr lang="fa-IR" sz="2800" b="1" dirty="0">
                <a:solidFill>
                  <a:srgbClr val="000000"/>
                </a:solidFill>
                <a:latin typeface="2 nazanin"/>
                <a:ea typeface="+mn-ea"/>
                <a:cs typeface="Nazanin" panose="00000400000000000000" pitchFamily="2" charset="-78"/>
              </a:rPr>
              <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normAutofit fontScale="92500"/>
          </a:bodyPr>
          <a:lstStyle/>
          <a:p>
            <a:pPr algn="just" rtl="1">
              <a:lnSpc>
                <a:spcPct val="150000"/>
              </a:lnSpc>
            </a:pPr>
            <a:r>
              <a:rPr lang="fa-IR" sz="2800" dirty="0">
                <a:solidFill>
                  <a:srgbClr val="000000"/>
                </a:solidFill>
                <a:latin typeface="2 nazanin"/>
                <a:cs typeface="Nazanin" panose="00000400000000000000" pitchFamily="2" charset="-78"/>
              </a:rPr>
              <a:t>ماده ۵۳۵- هر کس اوراق مجعول مذکور در مواد ۵۳۲، ۵۳۳ و ۵۳۴ را با علم به جعل و تزویر مورد استفاده قرار دهد، علاوه بر جبران خسارت وارده</a:t>
            </a:r>
            <a:r>
              <a:rPr lang="fa-IR" sz="2800" dirty="0" smtClean="0">
                <a:solidFill>
                  <a:srgbClr val="000000"/>
                </a:solidFill>
                <a:latin typeface="2 nazanin"/>
                <a:cs typeface="Nazanin" panose="00000400000000000000" pitchFamily="2" charset="-78"/>
              </a:rPr>
              <a:t>،.</a:t>
            </a:r>
            <a:r>
              <a:rPr lang="fa-IR" b="1" dirty="0" smtClean="0">
                <a:solidFill>
                  <a:srgbClr val="000000"/>
                </a:solidFill>
                <a:latin typeface="2 nazanin"/>
                <a:cs typeface="Nazanin" panose="00000400000000000000" pitchFamily="2" charset="-78"/>
              </a:rPr>
              <a:t> به حبس از شش ماه تا سه سال یا به سه تا هجده میلیون ریال جزای نقدی محکوم خواهد شد</a:t>
            </a:r>
          </a:p>
          <a:p>
            <a:pPr marL="0" indent="0" algn="just" rtl="1">
              <a:lnSpc>
                <a:spcPct val="150000"/>
              </a:lnSpc>
              <a:buNone/>
            </a:pPr>
            <a:r>
              <a:rPr lang="fa-IR" sz="2800" dirty="0">
                <a:latin typeface="2 nazanin"/>
                <a:cs typeface="Nazanin" panose="00000400000000000000" pitchFamily="2" charset="-78"/>
              </a:rPr>
              <a:t/>
            </a:r>
            <a:br>
              <a:rPr lang="fa-IR" sz="2800" dirty="0">
                <a:latin typeface="2 nazanin"/>
                <a:cs typeface="Nazanin" panose="00000400000000000000" pitchFamily="2" charset="-78"/>
              </a:rPr>
            </a:br>
            <a:r>
              <a:rPr lang="fa-IR" sz="2800" dirty="0">
                <a:solidFill>
                  <a:srgbClr val="000000"/>
                </a:solidFill>
                <a:latin typeface="2 nazanin"/>
                <a:cs typeface="Nazanin" panose="00000400000000000000" pitchFamily="2" charset="-78"/>
              </a:rPr>
              <a:t>ماده ۵۳۶- هر کس در اسناد یا نوشته های غیر رسمی جعل یا تزویر کند یا با علم به جعل و تزویر آنها را مورد استفاده قرار دهد، علاوه بر جبران خسارت وارده، به </a:t>
            </a:r>
            <a:r>
              <a:rPr lang="fa-IR" sz="2800" b="1" dirty="0">
                <a:solidFill>
                  <a:srgbClr val="000000"/>
                </a:solidFill>
                <a:latin typeface="2 nazanin"/>
                <a:cs typeface="Nazanin" panose="00000400000000000000" pitchFamily="2" charset="-78"/>
              </a:rPr>
              <a:t>حبس از شش ماه تا دو سال یا به سه تا دوازده میلیون ریال جزای نقدی محکوم خواهد شد.</a:t>
            </a:r>
            <a:endParaRPr lang="en-US" sz="2800" b="1" dirty="0" smtClean="0">
              <a:latin typeface="2 nazanin"/>
              <a:cs typeface="Nazanin" panose="00000400000000000000" pitchFamily="2" charset="-78"/>
            </a:endParaRPr>
          </a:p>
          <a:p>
            <a:pPr algn="just" rtl="1"/>
            <a:endParaRPr lang="en-US" sz="2800" dirty="0">
              <a:latin typeface="2 nazanin"/>
              <a:cs typeface="Nazanin" panose="00000400000000000000" pitchFamily="2" charset="-78"/>
            </a:endParaRPr>
          </a:p>
          <a:p>
            <a:pPr algn="just" rtl="1"/>
            <a:endParaRPr lang="en-US" sz="2800" dirty="0" smtClean="0">
              <a:latin typeface="2 nazanin"/>
              <a:cs typeface="Nazanin" panose="00000400000000000000" pitchFamily="2" charset="-78"/>
            </a:endParaRPr>
          </a:p>
          <a:p>
            <a:pPr algn="just" rtl="1"/>
            <a:endParaRPr lang="en-US" sz="2800" dirty="0">
              <a:latin typeface="2 nazanin"/>
              <a:cs typeface="Nazanin" panose="00000400000000000000" pitchFamily="2" charset="-78"/>
            </a:endParaRPr>
          </a:p>
          <a:p>
            <a:pPr algn="just" rtl="1"/>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3827678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514668"/>
            <a:ext cx="10972800" cy="1143000"/>
          </a:xfrm>
        </p:spPr>
        <p:txBody>
          <a:bodyPr>
            <a:normAutofit fontScale="90000"/>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r>
              <a:rPr lang="fa-IR" sz="2800" b="1" dirty="0">
                <a:solidFill>
                  <a:srgbClr val="000000"/>
                </a:solidFill>
                <a:latin typeface="2 nazanin"/>
                <a:ea typeface="+mn-ea"/>
                <a:cs typeface="Nazanin" panose="00000400000000000000" pitchFamily="2" charset="-78"/>
              </a:rPr>
              <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solidFill>
                  <a:srgbClr val="000000"/>
                </a:solidFill>
                <a:latin typeface="2 nazanin"/>
                <a:cs typeface="Nazanin" panose="00000400000000000000" pitchFamily="2" charset="-78"/>
              </a:rPr>
              <a:t>ماده ۵۳۷- عکس برداری از کارت شناسایی، اوراق هویت شخصی و مدارک دولتی و عمومی و سایر مدارک مشابه در صورتی که موجب اشتباه با اصل شود، باید ممهور به مهر یا علامتی باشد که نشان دهد آن مدارک رونوشت یا عکس می باشد در غیر این صورت، عمل فوق جعل محسوب می شود و تهیه کنندگان این گونه مدارک و استفاده کنندگان از آنها به جای </a:t>
            </a:r>
            <a:r>
              <a:rPr lang="fa-IR" sz="2800" dirty="0" smtClean="0">
                <a:solidFill>
                  <a:srgbClr val="000000"/>
                </a:solidFill>
                <a:latin typeface="2 nazanin"/>
                <a:cs typeface="Nazanin" panose="00000400000000000000" pitchFamily="2" charset="-78"/>
              </a:rPr>
              <a:t>اصلی، </a:t>
            </a:r>
            <a:r>
              <a:rPr lang="fa-IR" sz="2800" b="1" dirty="0">
                <a:solidFill>
                  <a:srgbClr val="000000"/>
                </a:solidFill>
                <a:latin typeface="2 nazanin"/>
                <a:cs typeface="Nazanin" panose="00000400000000000000" pitchFamily="2" charset="-78"/>
              </a:rPr>
              <a:t>علاوه بر جبران خسارت به حبس از شش ماه تا دو سال یا به سه تا دوازده میلیون ریال جزای نقدی محکوم خواهند شد.</a:t>
            </a:r>
            <a:endParaRPr lang="en-US" sz="2800" b="1" dirty="0">
              <a:latin typeface="2 nazanin"/>
              <a:cs typeface="Nazanin" panose="00000400000000000000" pitchFamily="2" charset="-78"/>
            </a:endParaRPr>
          </a:p>
        </p:txBody>
      </p:sp>
    </p:spTree>
    <p:extLst>
      <p:ext uri="{BB962C8B-B14F-4D97-AF65-F5344CB8AC3E}">
        <p14:creationId xmlns:p14="http://schemas.microsoft.com/office/powerpoint/2010/main" xmlns="" val="168465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310" y="537528"/>
            <a:ext cx="10972800" cy="1143000"/>
          </a:xfrm>
        </p:spPr>
        <p:txBody>
          <a:bodyPr>
            <a:normAutofit fontScale="90000"/>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r>
              <a:rPr lang="fa-IR" sz="2800" b="1" dirty="0">
                <a:solidFill>
                  <a:srgbClr val="000000"/>
                </a:solidFill>
                <a:latin typeface="2 nazanin"/>
                <a:ea typeface="+mn-ea"/>
                <a:cs typeface="Nazanin" panose="00000400000000000000" pitchFamily="2" charset="-78"/>
              </a:rPr>
              <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rtl="1">
              <a:lnSpc>
                <a:spcPct val="150000"/>
              </a:lnSpc>
            </a:pPr>
            <a:r>
              <a:rPr lang="fa-IR" sz="2800" dirty="0">
                <a:solidFill>
                  <a:srgbClr val="000000"/>
                </a:solidFill>
                <a:latin typeface="2 nazanin"/>
                <a:cs typeface="Nazanin" panose="00000400000000000000" pitchFamily="2" charset="-78"/>
              </a:rPr>
              <a:t>ماده ۵۳۸- هرکس شخصأ یا توسط دیگری برای معافیت خود یا شخص دیگری از خدمت دولت با نظام وظیفه یا برای تقدیم به دادگاه گواهی پزشکی به اسم طبيب جعل کند، به حبس از </a:t>
            </a:r>
            <a:r>
              <a:rPr lang="fa-IR" sz="2800" b="1" dirty="0">
                <a:solidFill>
                  <a:srgbClr val="000000"/>
                </a:solidFill>
                <a:latin typeface="2 nazanin"/>
                <a:cs typeface="Nazanin" panose="00000400000000000000" pitchFamily="2" charset="-78"/>
              </a:rPr>
              <a:t>شش ماه تا یک سال یا به سه تا شش میلیون ریال جزای نقدی محکوم خواهد </a:t>
            </a:r>
            <a:r>
              <a:rPr lang="fa-IR" sz="2800" dirty="0">
                <a:solidFill>
                  <a:srgbClr val="000000"/>
                </a:solidFill>
                <a:latin typeface="2 nazanin"/>
                <a:cs typeface="Nazanin" panose="00000400000000000000" pitchFamily="2" charset="-78"/>
              </a:rPr>
              <a:t>شد</a:t>
            </a:r>
            <a:r>
              <a:rPr lang="fa-IR" sz="2800" dirty="0" smtClean="0">
                <a:solidFill>
                  <a:srgbClr val="000000"/>
                </a:solidFill>
                <a:latin typeface="2 nazanin"/>
                <a:cs typeface="Nazanin" panose="00000400000000000000" pitchFamily="2" charset="-78"/>
              </a:rPr>
              <a:t>.</a:t>
            </a:r>
          </a:p>
          <a:p>
            <a:pPr marL="0" indent="0" algn="just" rtl="1">
              <a:lnSpc>
                <a:spcPct val="150000"/>
              </a:lnSpc>
              <a:buNone/>
            </a:pPr>
            <a:r>
              <a:rPr lang="fa-IR" sz="2800" dirty="0">
                <a:latin typeface="2 nazanin"/>
                <a:cs typeface="Nazanin" panose="00000400000000000000" pitchFamily="2" charset="-78"/>
              </a:rPr>
              <a:t/>
            </a:r>
            <a:br>
              <a:rPr lang="fa-IR" sz="2800" dirty="0">
                <a:latin typeface="2 nazanin"/>
                <a:cs typeface="Nazanin" panose="00000400000000000000" pitchFamily="2" charset="-78"/>
              </a:rPr>
            </a:br>
            <a:r>
              <a:rPr lang="fa-IR" sz="2800" dirty="0">
                <a:solidFill>
                  <a:srgbClr val="000000"/>
                </a:solidFill>
                <a:latin typeface="2 nazanin"/>
                <a:cs typeface="Nazanin" panose="00000400000000000000" pitchFamily="2" charset="-78"/>
              </a:rPr>
              <a:t>ماده ۵۳۹- هر گاه طبيب تصديق نامه بر خلاف واقع درباره شخصی برای معافیت از خدمت در ادارات رسمی یا نظام وظیفه یا برای تقدیم به مراجع قضایی بدهد، به حبس از </a:t>
            </a:r>
            <a:r>
              <a:rPr lang="fa-IR" sz="2800" b="1" dirty="0">
                <a:solidFill>
                  <a:srgbClr val="000000"/>
                </a:solidFill>
                <a:latin typeface="2 nazanin"/>
                <a:cs typeface="Nazanin" panose="00000400000000000000" pitchFamily="2" charset="-78"/>
              </a:rPr>
              <a:t>شش ماه تا دو سال یا به سه تا دوازده میلیون ریال جزای نقدی محکوم خواهد شد.</a:t>
            </a:r>
            <a:endParaRPr lang="en-US" sz="2800" b="1" dirty="0">
              <a:latin typeface="2 nazanin"/>
              <a:cs typeface="Nazanin" panose="00000400000000000000" pitchFamily="2" charset="-78"/>
            </a:endParaRPr>
          </a:p>
        </p:txBody>
      </p:sp>
    </p:spTree>
    <p:extLst>
      <p:ext uri="{BB962C8B-B14F-4D97-AF65-F5344CB8AC3E}">
        <p14:creationId xmlns:p14="http://schemas.microsoft.com/office/powerpoint/2010/main" xmlns="" val="174704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537528"/>
            <a:ext cx="10972800" cy="1143000"/>
          </a:xfrm>
        </p:spPr>
        <p:txBody>
          <a:bodyPr>
            <a:normAutofit fontScale="90000"/>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r>
              <a:rPr lang="fa-IR" sz="2800" b="1" dirty="0">
                <a:solidFill>
                  <a:srgbClr val="000000"/>
                </a:solidFill>
                <a:latin typeface="2 nazanin"/>
                <a:ea typeface="+mn-ea"/>
                <a:cs typeface="Nazanin" panose="00000400000000000000" pitchFamily="2" charset="-78"/>
              </a:rPr>
              <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solidFill>
                  <a:srgbClr val="000000"/>
                </a:solidFill>
                <a:latin typeface="2 nazanin"/>
                <a:cs typeface="Nazanin" panose="00000400000000000000" pitchFamily="2" charset="-78"/>
              </a:rPr>
              <a:t>هر گاه تصدیق نامه مزبور به واسطه اخذ مال یا وجهی انجام گرفته، علاوه بر استرداد و ضبط آن به عنوان جريمه، به مجازات مقرر برای رشوه گیرنده محکوم می گردد. </a:t>
            </a:r>
            <a:r>
              <a:rPr lang="fa-IR" sz="2800" dirty="0">
                <a:latin typeface="2 nazanin"/>
                <a:cs typeface="Nazanin" panose="00000400000000000000" pitchFamily="2" charset="-78"/>
              </a:rPr>
              <a:t/>
            </a:r>
            <a:br>
              <a:rPr lang="fa-IR" sz="2800" dirty="0">
                <a:latin typeface="2 nazanin"/>
                <a:cs typeface="Nazanin" panose="00000400000000000000" pitchFamily="2" charset="-78"/>
              </a:rPr>
            </a:br>
            <a:r>
              <a:rPr lang="fa-IR" sz="2800" dirty="0">
                <a:solidFill>
                  <a:srgbClr val="000000"/>
                </a:solidFill>
                <a:latin typeface="2 nazanin"/>
                <a:cs typeface="Nazanin" panose="00000400000000000000" pitchFamily="2" charset="-78"/>
              </a:rPr>
              <a:t>ماده ۵۴۰- برای سایر تصدیق نامه های خلاف واقع که موجب ضرر شخص ثالثي باشد یا آنکه خسارتی بر خزانه دولت وارد آورد، مرتکب علاوه بر جبران خسارت وا</a:t>
            </a:r>
            <a:r>
              <a:rPr lang="fa-IR" sz="2800" b="1" dirty="0">
                <a:solidFill>
                  <a:srgbClr val="000000"/>
                </a:solidFill>
                <a:latin typeface="2 nazanin"/>
                <a:cs typeface="Nazanin" panose="00000400000000000000" pitchFamily="2" charset="-78"/>
              </a:rPr>
              <a:t>رده، به شلاق تا ۷۴ ضربه یا به ۲۰۰ هزار تا دو میلیون ریال جزای نقدی محکوم خواهد شد.</a:t>
            </a:r>
            <a:endParaRPr lang="en-US" sz="2800" b="1" dirty="0">
              <a:latin typeface="2 nazanin"/>
              <a:cs typeface="Nazanin" panose="00000400000000000000" pitchFamily="2" charset="-78"/>
            </a:endParaRPr>
          </a:p>
        </p:txBody>
      </p:sp>
    </p:spTree>
    <p:extLst>
      <p:ext uri="{BB962C8B-B14F-4D97-AF65-F5344CB8AC3E}">
        <p14:creationId xmlns:p14="http://schemas.microsoft.com/office/powerpoint/2010/main" xmlns="" val="3170730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endParaRPr lang="en-US" altLang="fa-IR" sz="7200" b="1" dirty="0">
              <a:cs typeface="B Sahar" pitchFamily="2" charset="-78"/>
            </a:endParaRPr>
          </a:p>
        </p:txBody>
      </p:sp>
      <p:sp>
        <p:nvSpPr>
          <p:cNvPr id="2" name="Rectangle 1"/>
          <p:cNvSpPr/>
          <p:nvPr/>
        </p:nvSpPr>
        <p:spPr>
          <a:xfrm>
            <a:off x="3111849" y="2828836"/>
            <a:ext cx="3956532" cy="707886"/>
          </a:xfrm>
          <a:prstGeom prst="rect">
            <a:avLst/>
          </a:prstGeom>
        </p:spPr>
        <p:txBody>
          <a:bodyPr wrap="none">
            <a:spAutoFit/>
          </a:bodyPr>
          <a:lstStyle/>
          <a:p>
            <a:r>
              <a:rPr lang="fa-IR" altLang="fa-IR" sz="4000" b="1" dirty="0">
                <a:solidFill>
                  <a:prstClr val="black"/>
                </a:solidFill>
                <a:latin typeface="Calibri Light"/>
                <a:ea typeface="+mj-ea"/>
                <a:cs typeface="Nazanin" panose="00000400000000000000" pitchFamily="2" charset="-78"/>
              </a:rPr>
              <a:t>جرم)</a:t>
            </a:r>
            <a:r>
              <a:rPr lang="en-US" altLang="fa-IR" sz="4000" b="1" dirty="0">
                <a:solidFill>
                  <a:prstClr val="black"/>
                </a:solidFill>
                <a:latin typeface="Calibri Light"/>
                <a:ea typeface="+mj-ea"/>
                <a:cs typeface="Nazanin" panose="00000400000000000000" pitchFamily="2" charset="-78"/>
              </a:rPr>
              <a:t>)</a:t>
            </a:r>
            <a:r>
              <a:rPr lang="fa-IR" altLang="fa-IR" sz="4000" b="1" dirty="0">
                <a:solidFill>
                  <a:prstClr val="black"/>
                </a:solidFill>
                <a:latin typeface="Calibri Light"/>
                <a:ea typeface="+mj-ea"/>
                <a:cs typeface="Nazanin" panose="00000400000000000000" pitchFamily="2" charset="-78"/>
              </a:rPr>
              <a:t>تخلفات کیفری </a:t>
            </a:r>
            <a:endParaRPr lang="en-US" sz="4000" dirty="0">
              <a:cs typeface="Nazanin" panose="00000400000000000000" pitchFamily="2" charset="-78"/>
            </a:endParaRPr>
          </a:p>
        </p:txBody>
      </p:sp>
    </p:spTree>
    <p:extLst>
      <p:ext uri="{BB962C8B-B14F-4D97-AF65-F5344CB8AC3E}">
        <p14:creationId xmlns:p14="http://schemas.microsoft.com/office/powerpoint/2010/main" xmlns="" val="769827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506437" y="417782"/>
            <a:ext cx="10607040" cy="6264275"/>
          </a:xfrm>
        </p:spPr>
        <p:txBody>
          <a:bodyPr/>
          <a:lstStyle/>
          <a:p>
            <a:pPr algn="r" rtl="1" eaLnBrk="1" hangingPunct="1">
              <a:lnSpc>
                <a:spcPct val="80000"/>
              </a:lnSpc>
              <a:buFont typeface="Wingdings" panose="05000000000000000000" pitchFamily="2" charset="2"/>
              <a:buNone/>
            </a:pPr>
            <a:endParaRPr lang="fa-IR" altLang="fa-IR" sz="2400" dirty="0">
              <a:ea typeface="Sara"/>
              <a:cs typeface="Sara"/>
            </a:endParaRPr>
          </a:p>
          <a:p>
            <a:pPr algn="just" rtl="1" eaLnBrk="1" hangingPunct="1">
              <a:lnSpc>
                <a:spcPct val="80000"/>
              </a:lnSpc>
              <a:buFont typeface="Wingdings" panose="05000000000000000000" pitchFamily="2" charset="2"/>
              <a:buNone/>
            </a:pPr>
            <a:r>
              <a:rPr lang="fa-IR" altLang="fa-IR" sz="2400" b="1" dirty="0">
                <a:cs typeface="Nazanin" panose="00000400000000000000" pitchFamily="2" charset="-78"/>
              </a:rPr>
              <a:t>تخلفات كيفري </a:t>
            </a:r>
            <a:r>
              <a:rPr lang="fa-IR" altLang="fa-IR" sz="2400" b="1" dirty="0" smtClean="0">
                <a:cs typeface="Nazanin" panose="00000400000000000000" pitchFamily="2" charset="-78"/>
              </a:rPr>
              <a:t> كه </a:t>
            </a:r>
            <a:r>
              <a:rPr lang="fa-IR" altLang="fa-IR" sz="2400" b="1" dirty="0">
                <a:cs typeface="Nazanin" panose="00000400000000000000" pitchFamily="2" charset="-78"/>
              </a:rPr>
              <a:t>در ارتباط با حرف پزشكي بوده و مستحق مجازات است را ميتوان در بخش هاي زير خلاصه نمود:</a:t>
            </a:r>
          </a:p>
          <a:p>
            <a:pPr algn="just" rtl="1" eaLnBrk="1" hangingPunct="1">
              <a:lnSpc>
                <a:spcPct val="80000"/>
              </a:lnSpc>
              <a:buFont typeface="Wingdings" panose="05000000000000000000" pitchFamily="2" charset="2"/>
              <a:buNone/>
            </a:pPr>
            <a:r>
              <a:rPr lang="fa-IR" altLang="fa-IR" sz="2400" b="1" dirty="0">
                <a:cs typeface="Nazanin" panose="00000400000000000000" pitchFamily="2" charset="-78"/>
              </a:rPr>
              <a:t>1- </a:t>
            </a:r>
            <a:r>
              <a:rPr lang="fa-IR" altLang="fa-IR" sz="2400" b="1" dirty="0">
                <a:solidFill>
                  <a:srgbClr val="C00000"/>
                </a:solidFill>
                <a:cs typeface="Nazanin" panose="00000400000000000000" pitchFamily="2" charset="-78"/>
              </a:rPr>
              <a:t>دادن گواهي خلاف واقع</a:t>
            </a:r>
          </a:p>
          <a:p>
            <a:pPr algn="just" rtl="1" eaLnBrk="1" hangingPunct="1">
              <a:lnSpc>
                <a:spcPct val="80000"/>
              </a:lnSpc>
              <a:buFont typeface="Wingdings" panose="05000000000000000000" pitchFamily="2" charset="2"/>
              <a:buNone/>
            </a:pPr>
            <a:r>
              <a:rPr lang="fa-IR" altLang="fa-IR" sz="2400" b="1" dirty="0">
                <a:solidFill>
                  <a:srgbClr val="C00000"/>
                </a:solidFill>
                <a:cs typeface="Nazanin" panose="00000400000000000000" pitchFamily="2" charset="-78"/>
              </a:rPr>
              <a:t>2- سقط جنين </a:t>
            </a:r>
          </a:p>
          <a:p>
            <a:pPr algn="just" rtl="1" eaLnBrk="1" hangingPunct="1">
              <a:lnSpc>
                <a:spcPct val="80000"/>
              </a:lnSpc>
              <a:buFont typeface="Wingdings" panose="05000000000000000000" pitchFamily="2" charset="2"/>
              <a:buNone/>
            </a:pPr>
            <a:r>
              <a:rPr lang="fa-IR" altLang="fa-IR" sz="2400" b="1" dirty="0">
                <a:solidFill>
                  <a:srgbClr val="C00000"/>
                </a:solidFill>
                <a:cs typeface="Nazanin" panose="00000400000000000000" pitchFamily="2" charset="-78"/>
              </a:rPr>
              <a:t>3- افشاي اسرار بيمار</a:t>
            </a:r>
          </a:p>
          <a:p>
            <a:pPr algn="just" rtl="1" eaLnBrk="1" hangingPunct="1">
              <a:lnSpc>
                <a:spcPct val="80000"/>
              </a:lnSpc>
              <a:buFont typeface="Wingdings" panose="05000000000000000000" pitchFamily="2" charset="2"/>
              <a:buNone/>
            </a:pPr>
            <a:r>
              <a:rPr lang="fa-IR" altLang="fa-IR" sz="2400" b="1" dirty="0">
                <a:solidFill>
                  <a:srgbClr val="C00000"/>
                </a:solidFill>
                <a:cs typeface="Nazanin" panose="00000400000000000000" pitchFamily="2" charset="-78"/>
              </a:rPr>
              <a:t>4- عدم رعايت مقررات بهداشتي</a:t>
            </a:r>
          </a:p>
          <a:p>
            <a:pPr algn="just" rtl="1" eaLnBrk="1" hangingPunct="1">
              <a:lnSpc>
                <a:spcPct val="80000"/>
              </a:lnSpc>
              <a:buFont typeface="Wingdings" panose="05000000000000000000" pitchFamily="2" charset="2"/>
              <a:buNone/>
            </a:pPr>
            <a:r>
              <a:rPr lang="fa-IR" altLang="fa-IR" sz="2400" b="1" dirty="0">
                <a:solidFill>
                  <a:srgbClr val="C00000"/>
                </a:solidFill>
                <a:cs typeface="Nazanin" panose="00000400000000000000" pitchFamily="2" charset="-78"/>
              </a:rPr>
              <a:t>5- اشتغال به طبابت بدون داشتن مجوز قانوني </a:t>
            </a:r>
          </a:p>
          <a:p>
            <a:pPr algn="just" rtl="1" eaLnBrk="1" hangingPunct="1">
              <a:lnSpc>
                <a:spcPct val="80000"/>
              </a:lnSpc>
              <a:buFont typeface="Wingdings" panose="05000000000000000000" pitchFamily="2" charset="2"/>
              <a:buNone/>
            </a:pPr>
            <a:r>
              <a:rPr lang="fa-IR" altLang="fa-IR" sz="2400" b="1" dirty="0">
                <a:solidFill>
                  <a:srgbClr val="C00000"/>
                </a:solidFill>
                <a:cs typeface="Nazanin" panose="00000400000000000000" pitchFamily="2" charset="-78"/>
              </a:rPr>
              <a:t>6- فريفتن بيمار</a:t>
            </a:r>
          </a:p>
          <a:p>
            <a:pPr algn="just" rtl="1" eaLnBrk="1" hangingPunct="1">
              <a:lnSpc>
                <a:spcPct val="90000"/>
              </a:lnSpc>
              <a:buFontTx/>
              <a:buNone/>
            </a:pPr>
            <a:r>
              <a:rPr lang="fa-IR" altLang="fa-IR" sz="2400" b="1" dirty="0">
                <a:solidFill>
                  <a:srgbClr val="C00000"/>
                </a:solidFill>
                <a:cs typeface="Nazanin" panose="00000400000000000000" pitchFamily="2" charset="-78"/>
              </a:rPr>
              <a:t>7- تخلفات مربوط به مسئولان داروخانه ها</a:t>
            </a:r>
          </a:p>
          <a:p>
            <a:pPr algn="just" rtl="1" eaLnBrk="1" hangingPunct="1">
              <a:lnSpc>
                <a:spcPct val="90000"/>
              </a:lnSpc>
              <a:buFontTx/>
              <a:buNone/>
            </a:pPr>
            <a:r>
              <a:rPr lang="fa-IR" altLang="fa-IR" sz="2400" b="1" dirty="0">
                <a:solidFill>
                  <a:srgbClr val="C00000"/>
                </a:solidFill>
                <a:cs typeface="Nazanin" panose="00000400000000000000" pitchFamily="2" charset="-78"/>
              </a:rPr>
              <a:t>8- تخلفات مربوط به صاحبان آزمايشگاههاي تشخيص طبي</a:t>
            </a:r>
          </a:p>
          <a:p>
            <a:pPr algn="just" rtl="1" eaLnBrk="1" hangingPunct="1">
              <a:lnSpc>
                <a:spcPct val="90000"/>
              </a:lnSpc>
              <a:buFontTx/>
              <a:buNone/>
            </a:pPr>
            <a:r>
              <a:rPr lang="fa-IR" altLang="fa-IR" sz="2400" b="1" dirty="0">
                <a:solidFill>
                  <a:srgbClr val="C00000"/>
                </a:solidFill>
                <a:cs typeface="Nazanin" panose="00000400000000000000" pitchFamily="2" charset="-78"/>
              </a:rPr>
              <a:t>9- تجويز غير ضروري و خلاف قانون مواد مخدر </a:t>
            </a:r>
          </a:p>
          <a:p>
            <a:pPr algn="just" rtl="1" eaLnBrk="1" hangingPunct="1">
              <a:lnSpc>
                <a:spcPct val="90000"/>
              </a:lnSpc>
              <a:buFontTx/>
              <a:buNone/>
            </a:pPr>
            <a:r>
              <a:rPr lang="fa-IR" altLang="fa-IR" sz="2400" b="1" dirty="0">
                <a:solidFill>
                  <a:srgbClr val="C00000"/>
                </a:solidFill>
                <a:cs typeface="Nazanin" panose="00000400000000000000" pitchFamily="2" charset="-78"/>
              </a:rPr>
              <a:t>10- امتناع از كمك به كسي كه در حالت اورژانس بوده و نياز فوري به كمك هاي پزشكي دارد.</a:t>
            </a:r>
          </a:p>
          <a:p>
            <a:pPr algn="r" rtl="1" eaLnBrk="1" hangingPunct="1">
              <a:lnSpc>
                <a:spcPct val="80000"/>
              </a:lnSpc>
              <a:buFont typeface="Wingdings" panose="05000000000000000000" pitchFamily="2" charset="2"/>
              <a:buNone/>
            </a:pPr>
            <a:endParaRPr lang="fa-IR" altLang="fa-IR" sz="2400" b="1" dirty="0">
              <a:cs typeface="Yagut" panose="00000400000000000000" pitchFamily="2" charset="-78"/>
            </a:endParaRPr>
          </a:p>
        </p:txBody>
      </p:sp>
    </p:spTree>
    <p:extLst>
      <p:ext uri="{BB962C8B-B14F-4D97-AF65-F5344CB8AC3E}">
        <p14:creationId xmlns:p14="http://schemas.microsoft.com/office/powerpoint/2010/main" xmlns="" val="388989020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altLang="fa-IR" sz="2800" b="1" dirty="0" smtClean="0">
                <a:solidFill>
                  <a:srgbClr val="0D0D0D"/>
                </a:solidFill>
                <a:latin typeface="2 nazanin"/>
                <a:cs typeface="Nazanin" panose="00000400000000000000" pitchFamily="2" charset="-78"/>
              </a:rPr>
              <a:t>بار حقوقی افشاء غیر مجاز اطلاعات بیماران</a:t>
            </a:r>
            <a:endParaRPr lang="en-US" b="1" dirty="0"/>
          </a:p>
        </p:txBody>
      </p:sp>
      <p:sp>
        <p:nvSpPr>
          <p:cNvPr id="3" name="Content Placeholder 2"/>
          <p:cNvSpPr>
            <a:spLocks noGrp="1"/>
          </p:cNvSpPr>
          <p:nvPr>
            <p:ph idx="1"/>
          </p:nvPr>
        </p:nvSpPr>
        <p:spPr/>
        <p:txBody>
          <a:bodyPr/>
          <a:lstStyle/>
          <a:p>
            <a:pPr marL="0" indent="0" algn="just" rtl="1">
              <a:lnSpc>
                <a:spcPct val="150000"/>
              </a:lnSpc>
              <a:buNone/>
            </a:pPr>
            <a:r>
              <a:rPr lang="fa-IR" dirty="0">
                <a:solidFill>
                  <a:srgbClr val="000000"/>
                </a:solidFill>
                <a:latin typeface="2 nazanin"/>
                <a:cs typeface="Nazanin" panose="00000400000000000000" pitchFamily="2" charset="-78"/>
              </a:rPr>
              <a:t>بقراط در سوگندنامه ی خود برای اولین بار مسأله ی </a:t>
            </a:r>
            <a:r>
              <a:rPr lang="fa-IR" dirty="0" smtClean="0">
                <a:solidFill>
                  <a:srgbClr val="000000"/>
                </a:solidFill>
                <a:latin typeface="2 nazanin"/>
                <a:cs typeface="Nazanin" panose="00000400000000000000" pitchFamily="2" charset="-78"/>
              </a:rPr>
              <a:t>محرمانه بودن </a:t>
            </a:r>
            <a:r>
              <a:rPr lang="fa-IR" dirty="0">
                <a:solidFill>
                  <a:srgbClr val="000000"/>
                </a:solidFill>
                <a:latin typeface="2 nazanin"/>
                <a:cs typeface="Nazanin" panose="00000400000000000000" pitchFamily="2" charset="-78"/>
              </a:rPr>
              <a:t>مدارک پزشکی را با این عنوان مطرح </a:t>
            </a:r>
            <a:r>
              <a:rPr lang="fa-IR" dirty="0" smtClean="0">
                <a:solidFill>
                  <a:srgbClr val="000000"/>
                </a:solidFill>
                <a:latin typeface="2 nazanin"/>
                <a:cs typeface="Nazanin" panose="00000400000000000000" pitchFamily="2" charset="-78"/>
              </a:rPr>
              <a:t>کرد آنچه در حین </a:t>
            </a:r>
            <a:r>
              <a:rPr lang="fa-IR" dirty="0">
                <a:solidFill>
                  <a:srgbClr val="000000"/>
                </a:solidFill>
                <a:latin typeface="2 nazanin"/>
                <a:cs typeface="Nazanin" panose="00000400000000000000" pitchFamily="2" charset="-78"/>
              </a:rPr>
              <a:t>انجام این حرفه و حتی خارج از آن، در باره ی </a:t>
            </a:r>
            <a:r>
              <a:rPr lang="fa-IR" dirty="0" smtClean="0">
                <a:solidFill>
                  <a:srgbClr val="000000"/>
                </a:solidFill>
                <a:latin typeface="2 nazanin"/>
                <a:cs typeface="Nazanin" panose="00000400000000000000" pitchFamily="2" charset="-78"/>
              </a:rPr>
              <a:t>زندگی مردم </a:t>
            </a:r>
            <a:r>
              <a:rPr lang="fa-IR" dirty="0">
                <a:solidFill>
                  <a:srgbClr val="000000"/>
                </a:solidFill>
                <a:latin typeface="2 nazanin"/>
                <a:cs typeface="Nazanin" panose="00000400000000000000" pitchFamily="2" charset="-78"/>
              </a:rPr>
              <a:t>خواهم دید یا خواهم شنید، نباید فاش شود و به </a:t>
            </a:r>
            <a:r>
              <a:rPr lang="fa-IR" dirty="0" smtClean="0">
                <a:solidFill>
                  <a:srgbClr val="000000"/>
                </a:solidFill>
                <a:latin typeface="2 nazanin"/>
                <a:cs typeface="Nazanin" panose="00000400000000000000" pitchFamily="2" charset="-78"/>
              </a:rPr>
              <a:t>هیچ کس </a:t>
            </a:r>
            <a:r>
              <a:rPr lang="fa-IR" dirty="0">
                <a:solidFill>
                  <a:srgbClr val="000000"/>
                </a:solidFill>
                <a:latin typeface="2 nazanin"/>
                <a:cs typeface="Nazanin" panose="00000400000000000000" pitchFamily="2" charset="-78"/>
              </a:rPr>
              <a:t>نخواهم گفت، زیرا این قبیل مطالب را باید به گنجینه </a:t>
            </a:r>
            <a:r>
              <a:rPr lang="fa-IR" dirty="0" smtClean="0">
                <a:solidFill>
                  <a:srgbClr val="000000"/>
                </a:solidFill>
                <a:latin typeface="2 nazanin"/>
                <a:cs typeface="Nazanin" panose="00000400000000000000" pitchFamily="2" charset="-78"/>
              </a:rPr>
              <a:t>ی اسرار </a:t>
            </a:r>
            <a:r>
              <a:rPr lang="fa-IR" dirty="0">
                <a:solidFill>
                  <a:srgbClr val="000000"/>
                </a:solidFill>
                <a:latin typeface="2 nazanin"/>
                <a:cs typeface="Nazanin" panose="00000400000000000000" pitchFamily="2" charset="-78"/>
              </a:rPr>
              <a:t>سپرد</a:t>
            </a:r>
            <a:endParaRPr lang="en-US" dirty="0">
              <a:solidFill>
                <a:srgbClr val="000000"/>
              </a:solidFill>
              <a:latin typeface="2 nazanin"/>
              <a:cs typeface="Nazanin" panose="00000400000000000000" pitchFamily="2" charset="-78"/>
            </a:endParaRPr>
          </a:p>
        </p:txBody>
      </p:sp>
    </p:spTree>
    <p:extLst>
      <p:ext uri="{BB962C8B-B14F-4D97-AF65-F5344CB8AC3E}">
        <p14:creationId xmlns:p14="http://schemas.microsoft.com/office/powerpoint/2010/main" xmlns="" val="497306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rtl="1">
              <a:lnSpc>
                <a:spcPct val="150000"/>
              </a:lnSpc>
            </a:pPr>
            <a:r>
              <a:rPr lang="fa-IR" dirty="0">
                <a:solidFill>
                  <a:srgbClr val="000000"/>
                </a:solidFill>
                <a:latin typeface="2 nazanin"/>
                <a:cs typeface="Nazanin" panose="00000400000000000000" pitchFamily="2" charset="-78"/>
              </a:rPr>
              <a:t>سال 1948 به تصویب مجمع عمومی انجمن پزشکی جهانی در ژنو سوئیس رسیده آمده است، من راز کسی را که مرا محرم اسرار خود دانسته، همواره نگاه خواهم داشت</a:t>
            </a:r>
          </a:p>
          <a:p>
            <a:pPr algn="just" rtl="1">
              <a:lnSpc>
                <a:spcPct val="150000"/>
              </a:lnSpc>
            </a:pPr>
            <a:endParaRPr lang="fa-IR" dirty="0">
              <a:solidFill>
                <a:srgbClr val="000000"/>
              </a:solidFill>
              <a:latin typeface="2 nazanin"/>
              <a:cs typeface="Nazanin" panose="00000400000000000000" pitchFamily="2" charset="-78"/>
            </a:endParaRPr>
          </a:p>
          <a:p>
            <a:pPr algn="just" rtl="1">
              <a:lnSpc>
                <a:spcPct val="150000"/>
              </a:lnSpc>
            </a:pPr>
            <a:r>
              <a:rPr lang="fa-IR" dirty="0">
                <a:solidFill>
                  <a:srgbClr val="000000"/>
                </a:solidFill>
                <a:latin typeface="2 nazanin"/>
                <a:cs typeface="Nazanin" panose="00000400000000000000" pitchFamily="2" charset="-78"/>
              </a:rPr>
              <a:t>ماده ی 6 منشور حقوق بیمار در ایران نیز مقرر می دارد:</a:t>
            </a:r>
          </a:p>
          <a:p>
            <a:pPr algn="just" rtl="1">
              <a:lnSpc>
                <a:spcPct val="150000"/>
              </a:lnSpc>
            </a:pPr>
            <a:r>
              <a:rPr lang="fa-IR" dirty="0">
                <a:solidFill>
                  <a:srgbClr val="000000"/>
                </a:solidFill>
                <a:latin typeface="2 nazanin"/>
                <a:cs typeface="Nazanin" panose="00000400000000000000" pitchFamily="2" charset="-78"/>
              </a:rPr>
              <a:t>بیمار حق دارد جهت حفظ حریم شخصی خود، از محرمانه ماندن پرونده ی پزشکی، نتایج معاینات و مشاوره های بالینی، جز در مواردی که بر اساس وظایف قانونی از گروه معالج استعلام صورت می گیرد، اطمینان حاصل نماید</a:t>
            </a:r>
          </a:p>
        </p:txBody>
      </p:sp>
    </p:spTree>
    <p:extLst>
      <p:ext uri="{BB962C8B-B14F-4D97-AF65-F5344CB8AC3E}">
        <p14:creationId xmlns:p14="http://schemas.microsoft.com/office/powerpoint/2010/main" xmlns="" val="933848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BB41F5-A4BB-4D88-AA5E-6129D6AB10D1}" type="slidenum">
              <a:rPr lang="fa-IR" altLang="en-US">
                <a:solidFill>
                  <a:prstClr val="black"/>
                </a:solidFill>
                <a:effectLst>
                  <a:outerShdw blurRad="38100" dist="38100" dir="2700000" algn="tl">
                    <a:srgbClr val="C0C0C0"/>
                  </a:outerShdw>
                </a:effectLst>
              </a:rPr>
              <a:pPr eaLnBrk="1" hangingPunct="1"/>
              <a:t>39</a:t>
            </a:fld>
            <a:endParaRPr lang="en-US" altLang="en-US">
              <a:solidFill>
                <a:prstClr val="black"/>
              </a:solidFill>
              <a:effectLst>
                <a:outerShdw blurRad="38100" dist="38100" dir="2700000" algn="tl">
                  <a:srgbClr val="C0C0C0"/>
                </a:outerShdw>
              </a:effectLst>
            </a:endParaRPr>
          </a:p>
        </p:txBody>
      </p:sp>
      <p:sp>
        <p:nvSpPr>
          <p:cNvPr id="4098" name="Title 1"/>
          <p:cNvSpPr>
            <a:spLocks noGrp="1"/>
          </p:cNvSpPr>
          <p:nvPr>
            <p:ph type="title" idx="4294967295"/>
          </p:nvPr>
        </p:nvSpPr>
        <p:spPr>
          <a:xfrm>
            <a:off x="0" y="274638"/>
            <a:ext cx="10972800" cy="1143000"/>
          </a:xfrm>
        </p:spPr>
        <p:txBody>
          <a:bodyPr/>
          <a:lstStyle/>
          <a:p>
            <a:pPr algn="just" rtl="1" eaLnBrk="1" hangingPunct="1"/>
            <a:endParaRPr lang="en-US" altLang="fa-IR" sz="2800" dirty="0">
              <a:solidFill>
                <a:srgbClr val="0D0D0D"/>
              </a:solidFill>
              <a:latin typeface="2 nazanin"/>
              <a:cs typeface="Nazanin" panose="00000400000000000000" pitchFamily="2" charset="-78"/>
            </a:endParaRPr>
          </a:p>
        </p:txBody>
      </p:sp>
      <p:sp>
        <p:nvSpPr>
          <p:cNvPr id="4099" name="Content Placeholder 2"/>
          <p:cNvSpPr>
            <a:spLocks noGrp="1"/>
          </p:cNvSpPr>
          <p:nvPr>
            <p:ph idx="4294967295"/>
          </p:nvPr>
        </p:nvSpPr>
        <p:spPr>
          <a:xfrm>
            <a:off x="379827" y="1568450"/>
            <a:ext cx="10972800" cy="4525963"/>
          </a:xfrm>
        </p:spPr>
        <p:txBody>
          <a:bodyPr>
            <a:normAutofit/>
          </a:bodyPr>
          <a:lstStyle/>
          <a:p>
            <a:pPr marL="514350" indent="-514350" algn="just" rtl="1">
              <a:buNone/>
            </a:pPr>
            <a:r>
              <a:rPr lang="fa-IR" altLang="fa-IR" dirty="0">
                <a:solidFill>
                  <a:srgbClr val="0D0D0D"/>
                </a:solidFill>
                <a:latin typeface="2 nazanin"/>
                <a:cs typeface="Nazanin" panose="00000400000000000000" pitchFamily="2" charset="-78"/>
              </a:rPr>
              <a:t>	قانونگذار ایران نیز همانند دیگر کشورها، نقض رازداری و افشاء اسرار بیماران را جرم تلقی و مرتکب آن را قابل تعقیب کیفری می داند</a:t>
            </a:r>
            <a:r>
              <a:rPr lang="fa-IR" altLang="fa-IR" dirty="0" smtClean="0">
                <a:solidFill>
                  <a:srgbClr val="0D0D0D"/>
                </a:solidFill>
                <a:latin typeface="2 nazanin"/>
                <a:cs typeface="Nazanin" panose="00000400000000000000" pitchFamily="2" charset="-78"/>
              </a:rPr>
              <a:t>. ماده </a:t>
            </a:r>
            <a:r>
              <a:rPr lang="fa-IR" altLang="fa-IR" dirty="0">
                <a:solidFill>
                  <a:srgbClr val="0D0D0D"/>
                </a:solidFill>
                <a:latin typeface="2 nazanin"/>
                <a:cs typeface="Nazanin" panose="00000400000000000000" pitchFamily="2" charset="-78"/>
              </a:rPr>
              <a:t>106 قانون تعزیرات:”مجازات مرتکب تا 75 ضربه شلاق“</a:t>
            </a:r>
            <a:endParaRPr lang="en-US" altLang="fa-IR" dirty="0">
              <a:solidFill>
                <a:srgbClr val="0D0D0D"/>
              </a:solidFill>
              <a:latin typeface="2 nazanin"/>
              <a:cs typeface="Nazanin" panose="00000400000000000000" pitchFamily="2" charset="-78"/>
            </a:endParaRPr>
          </a:p>
        </p:txBody>
      </p:sp>
    </p:spTree>
    <p:extLst>
      <p:ext uri="{BB962C8B-B14F-4D97-AF65-F5344CB8AC3E}">
        <p14:creationId xmlns:p14="http://schemas.microsoft.com/office/powerpoint/2010/main" xmlns="" val="1624030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just" rtl="1" fontAlgn="base">
              <a:lnSpc>
                <a:spcPct val="150000"/>
              </a:lnSpc>
            </a:pPr>
            <a:r>
              <a:rPr lang="fa-IR" sz="2800" b="1" dirty="0" smtClean="0">
                <a:solidFill>
                  <a:srgbClr val="000000"/>
                </a:solidFill>
                <a:latin typeface="2 nazanin"/>
                <a:cs typeface="Nazanin" panose="00000400000000000000" pitchFamily="2" charset="-78"/>
              </a:rPr>
              <a:t>سند بر </a:t>
            </a:r>
            <a:r>
              <a:rPr lang="fa-IR" sz="2800" b="1" dirty="0">
                <a:solidFill>
                  <a:srgbClr val="000000"/>
                </a:solidFill>
                <a:latin typeface="2 nazanin"/>
                <a:cs typeface="Nazanin" panose="00000400000000000000" pitchFamily="2" charset="-78"/>
              </a:rPr>
              <a:t>دو نوع است: سند رسمی و عادی</a:t>
            </a:r>
            <a:r>
              <a:rPr lang="fa-IR" sz="2800" b="1" dirty="0" smtClean="0">
                <a:solidFill>
                  <a:srgbClr val="000000"/>
                </a:solidFill>
                <a:latin typeface="2 nazanin"/>
                <a:cs typeface="Nazanin" panose="00000400000000000000" pitchFamily="2" charset="-78"/>
              </a:rPr>
              <a:t>.</a:t>
            </a:r>
          </a:p>
          <a:p>
            <a:pPr marL="0" lvl="0" indent="0" algn="just" rtl="1">
              <a:lnSpc>
                <a:spcPct val="150000"/>
              </a:lnSpc>
              <a:buNone/>
            </a:pPr>
            <a:r>
              <a:rPr lang="fa-IR" sz="2800" dirty="0" smtClean="0">
                <a:solidFill>
                  <a:srgbClr val="000000"/>
                </a:solidFill>
                <a:latin typeface="2 nazanin"/>
                <a:cs typeface="Nazanin" panose="00000400000000000000" pitchFamily="2" charset="-78"/>
              </a:rPr>
              <a:t> </a:t>
            </a:r>
            <a:r>
              <a:rPr lang="fa-IR" dirty="0">
                <a:solidFill>
                  <a:srgbClr val="0C0C0C"/>
                </a:solidFill>
                <a:latin typeface="2 nazanin"/>
                <a:cs typeface="Nazanin" panose="00000400000000000000" pitchFamily="2" charset="-78"/>
              </a:rPr>
              <a:t>براساس ماده 1287 قانون مدني، هر سندي كه در ادارات ثبت اسناد و مدارك و يا دفاتر رسمي و يا نزد ساير مامورين رسمي </a:t>
            </a:r>
            <a:r>
              <a:rPr lang="fa-IR" dirty="0" smtClean="0">
                <a:solidFill>
                  <a:srgbClr val="0C0C0C"/>
                </a:solidFill>
                <a:latin typeface="2 nazanin"/>
                <a:cs typeface="Nazanin" panose="00000400000000000000" pitchFamily="2" charset="-78"/>
              </a:rPr>
              <a:t>دولتی در </a:t>
            </a:r>
            <a:r>
              <a:rPr lang="fa-IR" dirty="0">
                <a:solidFill>
                  <a:srgbClr val="0C0C0C"/>
                </a:solidFill>
                <a:latin typeface="2 nazanin"/>
                <a:cs typeface="Nazanin" panose="00000400000000000000" pitchFamily="2" charset="-78"/>
              </a:rPr>
              <a:t>حدود صلاحيت آنها و همچنين بر طبق مقررات قانوني تنظيم شده باشد، رسمي است و ساير اسناد در زمره اسناد عادي تلقي مي شوند، مشروط بر اينكه داراي امضاء يا مهر طرف باشد.</a:t>
            </a:r>
          </a:p>
        </p:txBody>
      </p:sp>
    </p:spTree>
    <p:extLst>
      <p:ext uri="{BB962C8B-B14F-4D97-AF65-F5344CB8AC3E}">
        <p14:creationId xmlns:p14="http://schemas.microsoft.com/office/powerpoint/2010/main" xmlns="" val="40209620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60C51C-BD06-49C3-A240-8F305C12DF61}" type="slidenum">
              <a:rPr lang="fa-IR" altLang="en-US">
                <a:solidFill>
                  <a:prstClr val="black"/>
                </a:solidFill>
                <a:effectLst>
                  <a:outerShdw blurRad="38100" dist="38100" dir="2700000" algn="tl">
                    <a:srgbClr val="C0C0C0"/>
                  </a:outerShdw>
                </a:effectLst>
              </a:rPr>
              <a:pPr eaLnBrk="1" hangingPunct="1"/>
              <a:t>40</a:t>
            </a:fld>
            <a:endParaRPr lang="en-US" altLang="en-US">
              <a:solidFill>
                <a:prstClr val="black"/>
              </a:solidFill>
              <a:effectLst>
                <a:outerShdw blurRad="38100" dist="38100" dir="2700000" algn="tl">
                  <a:srgbClr val="C0C0C0"/>
                </a:outerShdw>
              </a:effectLst>
            </a:endParaRPr>
          </a:p>
        </p:txBody>
      </p:sp>
      <p:sp>
        <p:nvSpPr>
          <p:cNvPr id="5122" name="Title 1"/>
          <p:cNvSpPr>
            <a:spLocks noGrp="1"/>
          </p:cNvSpPr>
          <p:nvPr>
            <p:ph type="title" idx="4294967295"/>
          </p:nvPr>
        </p:nvSpPr>
        <p:spPr>
          <a:xfrm>
            <a:off x="0" y="609600"/>
            <a:ext cx="8509000" cy="1325563"/>
          </a:xfrm>
        </p:spPr>
        <p:txBody>
          <a:bodyPr/>
          <a:lstStyle/>
          <a:p>
            <a:pPr algn="just" rtl="1" eaLnBrk="1" hangingPunct="1"/>
            <a:r>
              <a:rPr lang="fa-IR" altLang="fa-IR" sz="2800" dirty="0">
                <a:solidFill>
                  <a:srgbClr val="0D0D0D"/>
                </a:solidFill>
                <a:latin typeface="2 nazanin"/>
                <a:cs typeface="Nazanin" panose="00000400000000000000" pitchFamily="2" charset="-78"/>
              </a:rPr>
              <a:t>ماده 648 قانون مجازات اسلامی</a:t>
            </a:r>
            <a:endParaRPr lang="en-US" altLang="fa-IR" sz="2800" dirty="0">
              <a:solidFill>
                <a:srgbClr val="0D0D0D"/>
              </a:solidFill>
              <a:latin typeface="2 nazanin"/>
              <a:cs typeface="Nazanin" panose="00000400000000000000" pitchFamily="2" charset="-78"/>
            </a:endParaRPr>
          </a:p>
        </p:txBody>
      </p:sp>
      <p:sp>
        <p:nvSpPr>
          <p:cNvPr id="5123" name="Content Placeholder 2"/>
          <p:cNvSpPr>
            <a:spLocks noGrp="1"/>
          </p:cNvSpPr>
          <p:nvPr>
            <p:ph idx="4294967295"/>
          </p:nvPr>
        </p:nvSpPr>
        <p:spPr>
          <a:xfrm>
            <a:off x="1125415" y="2068513"/>
            <a:ext cx="10536701" cy="4057650"/>
          </a:xfrm>
        </p:spPr>
        <p:txBody>
          <a:bodyPr/>
          <a:lstStyle/>
          <a:p>
            <a:pPr marL="84138" lvl="1" indent="0" algn="just" rtl="1">
              <a:lnSpc>
                <a:spcPct val="150000"/>
              </a:lnSpc>
              <a:buNone/>
            </a:pPr>
            <a:r>
              <a:rPr lang="fa-IR" altLang="fa-IR" sz="2800" dirty="0" smtClean="0">
                <a:latin typeface="2 nazanin"/>
                <a:cs typeface="Nazanin" panose="00000400000000000000" pitchFamily="2" charset="-78"/>
              </a:rPr>
              <a:t>اطباء، جراحان، ماماها، داروفروشان و کلیه کسانی که به مناسبت شغل و حرفه خود محرم اسرار می شوند هرگاه در غیر از موارد قانونی، اسرار مردم را افشاء کنند به </a:t>
            </a:r>
            <a:r>
              <a:rPr lang="fa-IR" altLang="fa-IR" sz="2800" b="1" dirty="0" smtClean="0">
                <a:latin typeface="2 nazanin"/>
                <a:cs typeface="Nazanin" panose="00000400000000000000" pitchFamily="2" charset="-78"/>
              </a:rPr>
              <a:t>سه ماه و یک روز تا یک سال حبس و یا به یک میلیون و پانصدهزار تا شش میلیون ریال جزای </a:t>
            </a:r>
            <a:r>
              <a:rPr lang="fa-IR" altLang="fa-IR" sz="2800" dirty="0" smtClean="0">
                <a:latin typeface="2 nazanin"/>
                <a:cs typeface="Nazanin" panose="00000400000000000000" pitchFamily="2" charset="-78"/>
              </a:rPr>
              <a:t>نقدی محکوم می شوند.“</a:t>
            </a:r>
            <a:endParaRPr lang="en-US" altLang="fa-IR" sz="2800" dirty="0" smtClean="0">
              <a:latin typeface="2 nazanin"/>
              <a:cs typeface="Nazanin" panose="00000400000000000000" pitchFamily="2" charset="-78"/>
            </a:endParaRPr>
          </a:p>
        </p:txBody>
      </p:sp>
    </p:spTree>
    <p:extLst>
      <p:ext uri="{BB962C8B-B14F-4D97-AF65-F5344CB8AC3E}">
        <p14:creationId xmlns:p14="http://schemas.microsoft.com/office/powerpoint/2010/main" xmlns="" val="2401436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338BE6-B612-46C0-B0AA-D4937555B7D9}" type="slidenum">
              <a:rPr lang="fa-IR" altLang="en-US">
                <a:solidFill>
                  <a:prstClr val="black"/>
                </a:solidFill>
                <a:effectLst>
                  <a:outerShdw blurRad="38100" dist="38100" dir="2700000" algn="tl">
                    <a:srgbClr val="C0C0C0"/>
                  </a:outerShdw>
                </a:effectLst>
              </a:rPr>
              <a:pPr eaLnBrk="1" hangingPunct="1"/>
              <a:t>41</a:t>
            </a:fld>
            <a:endParaRPr lang="en-US" altLang="en-US">
              <a:solidFill>
                <a:prstClr val="black"/>
              </a:solidFill>
              <a:effectLst>
                <a:outerShdw blurRad="38100" dist="38100" dir="2700000" algn="tl">
                  <a:srgbClr val="C0C0C0"/>
                </a:outerShdw>
              </a:effectLst>
            </a:endParaRPr>
          </a:p>
        </p:txBody>
      </p:sp>
      <p:sp>
        <p:nvSpPr>
          <p:cNvPr id="6146" name="Title 1"/>
          <p:cNvSpPr>
            <a:spLocks noGrp="1"/>
          </p:cNvSpPr>
          <p:nvPr>
            <p:ph type="title" idx="4294967295"/>
          </p:nvPr>
        </p:nvSpPr>
        <p:spPr>
          <a:xfrm>
            <a:off x="562708" y="338138"/>
            <a:ext cx="10939975" cy="1143000"/>
          </a:xfrm>
        </p:spPr>
        <p:txBody>
          <a:bodyPr>
            <a:normAutofit/>
          </a:bodyPr>
          <a:lstStyle/>
          <a:p>
            <a:pPr algn="ctr" rtl="1" eaLnBrk="1" hangingPunct="1"/>
            <a:r>
              <a:rPr lang="fa-IR" altLang="fa-IR" sz="2800" b="1" dirty="0">
                <a:latin typeface="2 nazanin"/>
                <a:cs typeface="Nazanin" panose="00000400000000000000" pitchFamily="2" charset="-78"/>
              </a:rPr>
              <a:t>ماده 4 آیین نامه رسیدگی به تخلفات صنفی و حرفه ای شاغلان حرف </a:t>
            </a:r>
            <a:r>
              <a:rPr lang="fa-IR" altLang="fa-IR" sz="2800" b="1" dirty="0" smtClean="0">
                <a:latin typeface="2 nazanin"/>
                <a:cs typeface="Nazanin" panose="00000400000000000000" pitchFamily="2" charset="-78"/>
              </a:rPr>
              <a:t> پزشکی </a:t>
            </a:r>
            <a:r>
              <a:rPr lang="fa-IR" altLang="fa-IR" sz="2800" b="1" dirty="0">
                <a:latin typeface="2 nazanin"/>
                <a:cs typeface="Nazanin" panose="00000400000000000000" pitchFamily="2" charset="-78"/>
              </a:rPr>
              <a:t>و وابسته:</a:t>
            </a:r>
            <a:endParaRPr lang="en-US" altLang="fa-IR" sz="2800" b="1" dirty="0">
              <a:latin typeface="2 nazanin"/>
              <a:cs typeface="Nazanin" panose="00000400000000000000" pitchFamily="2" charset="-78"/>
            </a:endParaRPr>
          </a:p>
        </p:txBody>
      </p:sp>
      <p:sp>
        <p:nvSpPr>
          <p:cNvPr id="6147" name="Content Placeholder 2"/>
          <p:cNvSpPr>
            <a:spLocks noGrp="1"/>
          </p:cNvSpPr>
          <p:nvPr>
            <p:ph idx="4294967295"/>
          </p:nvPr>
        </p:nvSpPr>
        <p:spPr>
          <a:xfrm>
            <a:off x="984738" y="1600200"/>
            <a:ext cx="10733650" cy="4525963"/>
          </a:xfrm>
        </p:spPr>
        <p:txBody>
          <a:bodyPr/>
          <a:lstStyle/>
          <a:p>
            <a:pPr algn="just" rtl="1" eaLnBrk="1" hangingPunct="1">
              <a:buFontTx/>
              <a:buNone/>
            </a:pPr>
            <a:r>
              <a:rPr lang="fa-IR" altLang="fa-IR" sz="2800" dirty="0">
                <a:latin typeface="2 nazanin"/>
                <a:cs typeface="Nazanin" panose="00000400000000000000" pitchFamily="2" charset="-78"/>
              </a:rPr>
              <a:t>	”شاغلين حرفه هاي پزشكي و وابسته حق افشاي اسرار و نوع بيماري بيمار، مگر به موجب قانون مصوب مجلس شورای اسلامی را ندارند</a:t>
            </a:r>
            <a:r>
              <a:rPr lang="en-US" altLang="fa-IR" sz="2800" dirty="0">
                <a:latin typeface="2 nazanin"/>
                <a:cs typeface="Nazanin" panose="00000400000000000000" pitchFamily="2" charset="-78"/>
              </a:rPr>
              <a:t>.</a:t>
            </a:r>
            <a:r>
              <a:rPr lang="fa-IR" altLang="fa-IR" sz="2800" dirty="0">
                <a:latin typeface="2 nazanin"/>
                <a:cs typeface="Nazanin" panose="00000400000000000000" pitchFamily="2" charset="-78"/>
              </a:rPr>
              <a:t>“</a:t>
            </a:r>
            <a:endParaRPr lang="en-US" altLang="fa-IR" sz="2800" dirty="0">
              <a:latin typeface="2 nazanin"/>
              <a:cs typeface="Nazanin" panose="00000400000000000000" pitchFamily="2" charset="-78"/>
            </a:endParaRPr>
          </a:p>
          <a:p>
            <a:pPr algn="just" rtl="1" eaLnBrk="1" hangingPunct="1">
              <a:buFontTx/>
              <a:buNone/>
            </a:pPr>
            <a:r>
              <a:rPr lang="en-US" altLang="fa-IR" sz="2800" dirty="0">
                <a:latin typeface="2 nazanin"/>
                <a:cs typeface="Nazanin" panose="00000400000000000000" pitchFamily="2" charset="-78"/>
              </a:rPr>
              <a:t>	</a:t>
            </a:r>
            <a:r>
              <a:rPr lang="fa-IR" altLang="fa-IR" sz="2800" dirty="0">
                <a:latin typeface="2 nazanin"/>
                <a:cs typeface="Nazanin" panose="00000400000000000000" pitchFamily="2" charset="-78"/>
              </a:rPr>
              <a:t>افشاء اسرار بیماران هم جرم است و هم تخلف انتظامی.</a:t>
            </a:r>
            <a:endParaRPr lang="en-US" altLang="fa-IR" sz="2800" dirty="0">
              <a:latin typeface="2 nazanin"/>
              <a:cs typeface="Nazanin" panose="00000400000000000000" pitchFamily="2" charset="-78"/>
            </a:endParaRPr>
          </a:p>
          <a:p>
            <a:pPr algn="just" rtl="1" eaLnBrk="1" hangingPunct="1">
              <a:buFontTx/>
              <a:buNone/>
            </a:pPr>
            <a:r>
              <a:rPr lang="fa-IR" altLang="fa-IR" sz="2800" dirty="0">
                <a:latin typeface="2 nazanin"/>
                <a:cs typeface="Nazanin" panose="00000400000000000000" pitchFamily="2" charset="-78"/>
              </a:rPr>
              <a:t> </a:t>
            </a:r>
            <a:endParaRPr lang="en-US" altLang="fa-IR" sz="2800" dirty="0">
              <a:latin typeface="2 nazanin"/>
              <a:cs typeface="Nazanin" panose="00000400000000000000" pitchFamily="2" charset="-78"/>
            </a:endParaRPr>
          </a:p>
        </p:txBody>
      </p:sp>
    </p:spTree>
    <p:extLst>
      <p:ext uri="{BB962C8B-B14F-4D97-AF65-F5344CB8AC3E}">
        <p14:creationId xmlns:p14="http://schemas.microsoft.com/office/powerpoint/2010/main" xmlns="" val="2684769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338BE6-B612-46C0-B0AA-D4937555B7D9}" type="slidenum">
              <a:rPr lang="fa-IR" altLang="en-US">
                <a:solidFill>
                  <a:prstClr val="black"/>
                </a:solidFill>
                <a:effectLst>
                  <a:outerShdw blurRad="38100" dist="38100" dir="2700000" algn="tl">
                    <a:srgbClr val="C0C0C0"/>
                  </a:outerShdw>
                </a:effectLst>
              </a:rPr>
              <a:pPr eaLnBrk="1" hangingPunct="1"/>
              <a:t>42</a:t>
            </a:fld>
            <a:endParaRPr lang="en-US" altLang="en-US">
              <a:solidFill>
                <a:prstClr val="black"/>
              </a:solidFill>
              <a:effectLst>
                <a:outerShdw blurRad="38100" dist="38100" dir="2700000" algn="tl">
                  <a:srgbClr val="C0C0C0"/>
                </a:outerShdw>
              </a:effectLst>
            </a:endParaRPr>
          </a:p>
        </p:txBody>
      </p:sp>
      <p:sp>
        <p:nvSpPr>
          <p:cNvPr id="6146" name="Title 1"/>
          <p:cNvSpPr>
            <a:spLocks noGrp="1"/>
          </p:cNvSpPr>
          <p:nvPr>
            <p:ph type="title" idx="4294967295"/>
          </p:nvPr>
        </p:nvSpPr>
        <p:spPr>
          <a:xfrm>
            <a:off x="1153551" y="338138"/>
            <a:ext cx="10349132" cy="1143000"/>
          </a:xfrm>
        </p:spPr>
        <p:txBody>
          <a:bodyPr>
            <a:normAutofit/>
          </a:bodyPr>
          <a:lstStyle/>
          <a:p>
            <a:pPr algn="just" rtl="1" eaLnBrk="1" hangingPunct="1"/>
            <a:endParaRPr lang="en-US" altLang="fa-IR" sz="2800" dirty="0">
              <a:latin typeface="2 nazanin"/>
              <a:cs typeface="Nazanin" panose="00000400000000000000" pitchFamily="2" charset="-78"/>
            </a:endParaRPr>
          </a:p>
        </p:txBody>
      </p:sp>
      <p:sp>
        <p:nvSpPr>
          <p:cNvPr id="6147" name="Content Placeholder 2"/>
          <p:cNvSpPr>
            <a:spLocks noGrp="1"/>
          </p:cNvSpPr>
          <p:nvPr>
            <p:ph idx="4294967295"/>
          </p:nvPr>
        </p:nvSpPr>
        <p:spPr>
          <a:xfrm>
            <a:off x="529883" y="1600200"/>
            <a:ext cx="10972800" cy="4525963"/>
          </a:xfrm>
        </p:spPr>
        <p:txBody>
          <a:bodyPr/>
          <a:lstStyle/>
          <a:p>
            <a:pPr marL="0" indent="0" algn="just" rtl="1">
              <a:lnSpc>
                <a:spcPct val="150000"/>
              </a:lnSpc>
              <a:buNone/>
            </a:pPr>
            <a:r>
              <a:rPr lang="fa-IR" dirty="0" smtClean="0">
                <a:latin typeface="BNazanin"/>
                <a:cs typeface="Nazanin" panose="00000400000000000000" pitchFamily="2" charset="-78"/>
              </a:rPr>
              <a:t>ماده </a:t>
            </a:r>
            <a:r>
              <a:rPr lang="fa-IR" dirty="0">
                <a:latin typeface="BNazanin"/>
                <a:cs typeface="Nazanin" panose="00000400000000000000" pitchFamily="2" charset="-78"/>
              </a:rPr>
              <a:t>ی 1 قانون مسؤولیت مدنی ایران مقرر می دارد:</a:t>
            </a:r>
          </a:p>
          <a:p>
            <a:pPr marL="0" indent="0" algn="just" rtl="1">
              <a:lnSpc>
                <a:spcPct val="150000"/>
              </a:lnSpc>
              <a:buNone/>
            </a:pPr>
            <a:r>
              <a:rPr lang="fa-IR" dirty="0">
                <a:latin typeface="BNazanin"/>
                <a:cs typeface="Nazanin" panose="00000400000000000000" pitchFamily="2" charset="-78"/>
              </a:rPr>
              <a:t>هر کس بدون مجوز قانونی، عمداً یا در نتیجه ی </a:t>
            </a:r>
            <a:r>
              <a:rPr lang="fa-IR" dirty="0" smtClean="0">
                <a:latin typeface="BNazanin"/>
                <a:cs typeface="Nazanin" panose="00000400000000000000" pitchFamily="2" charset="-78"/>
              </a:rPr>
              <a:t>بی </a:t>
            </a:r>
            <a:r>
              <a:rPr lang="fa-IR" dirty="0">
                <a:latin typeface="BNazanin"/>
                <a:cs typeface="Nazanin" panose="00000400000000000000" pitchFamily="2" charset="-78"/>
              </a:rPr>
              <a:t>احتیاطی، به جان یا سلامتی یا مال یا آزادی یا </a:t>
            </a:r>
            <a:r>
              <a:rPr lang="fa-IR" dirty="0" smtClean="0">
                <a:latin typeface="BNazanin"/>
                <a:cs typeface="Nazanin" panose="00000400000000000000" pitchFamily="2" charset="-78"/>
              </a:rPr>
              <a:t>حیثیت یا </a:t>
            </a:r>
            <a:r>
              <a:rPr lang="fa-IR" dirty="0">
                <a:latin typeface="BNazanin"/>
                <a:cs typeface="Nazanin" panose="00000400000000000000" pitchFamily="2" charset="-78"/>
              </a:rPr>
              <a:t>شهرت تجارتی یا به هر حق دیگری که به موجب </a:t>
            </a:r>
            <a:r>
              <a:rPr lang="fa-IR" dirty="0" smtClean="0">
                <a:latin typeface="BNazanin"/>
                <a:cs typeface="Nazanin" panose="00000400000000000000" pitchFamily="2" charset="-78"/>
              </a:rPr>
              <a:t>قانون برای </a:t>
            </a:r>
            <a:r>
              <a:rPr lang="fa-IR" dirty="0">
                <a:latin typeface="BNazanin"/>
                <a:cs typeface="Nazanin" panose="00000400000000000000" pitchFamily="2" charset="-78"/>
              </a:rPr>
              <a:t>افراد ایجاد گردیده، لطمه ای وارد نماید که </a:t>
            </a:r>
            <a:r>
              <a:rPr lang="fa-IR" dirty="0" smtClean="0">
                <a:latin typeface="BNazanin"/>
                <a:cs typeface="Nazanin" panose="00000400000000000000" pitchFamily="2" charset="-78"/>
              </a:rPr>
              <a:t>موجب ضرر </a:t>
            </a:r>
            <a:r>
              <a:rPr lang="fa-IR" dirty="0">
                <a:latin typeface="BNazanin"/>
                <a:cs typeface="Nazanin" panose="00000400000000000000" pitchFamily="2" charset="-78"/>
              </a:rPr>
              <a:t>مادی یا معنوی دیگری شود، </a:t>
            </a:r>
            <a:r>
              <a:rPr lang="fa-IR" b="1" dirty="0">
                <a:latin typeface="BNazanin"/>
                <a:cs typeface="Nazanin" panose="00000400000000000000" pitchFamily="2" charset="-78"/>
              </a:rPr>
              <a:t>مسؤول جبران </a:t>
            </a:r>
            <a:r>
              <a:rPr lang="fa-IR" b="1" dirty="0" smtClean="0">
                <a:latin typeface="BNazanin"/>
                <a:cs typeface="Nazanin" panose="00000400000000000000" pitchFamily="2" charset="-78"/>
              </a:rPr>
              <a:t>خسارت ناشی </a:t>
            </a:r>
            <a:r>
              <a:rPr lang="fa-IR" b="1" dirty="0">
                <a:latin typeface="BNazanin"/>
                <a:cs typeface="Nazanin" panose="00000400000000000000" pitchFamily="2" charset="-78"/>
              </a:rPr>
              <a:t>از عمل خود می باشد</a:t>
            </a:r>
            <a:endParaRPr lang="en-US" altLang="fa-IR" sz="2800" b="1" dirty="0">
              <a:latin typeface="2 nazanin"/>
              <a:cs typeface="Nazanin" panose="00000400000000000000" pitchFamily="2" charset="-78"/>
            </a:endParaRPr>
          </a:p>
        </p:txBody>
      </p:sp>
    </p:spTree>
    <p:extLst>
      <p:ext uri="{BB962C8B-B14F-4D97-AF65-F5344CB8AC3E}">
        <p14:creationId xmlns:p14="http://schemas.microsoft.com/office/powerpoint/2010/main" xmlns="" val="2239591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338BE6-B612-46C0-B0AA-D4937555B7D9}" type="slidenum">
              <a:rPr lang="fa-IR" altLang="en-US">
                <a:solidFill>
                  <a:prstClr val="black"/>
                </a:solidFill>
                <a:effectLst>
                  <a:outerShdw blurRad="38100" dist="38100" dir="2700000" algn="tl">
                    <a:srgbClr val="C0C0C0"/>
                  </a:outerShdw>
                </a:effectLst>
              </a:rPr>
              <a:pPr eaLnBrk="1" hangingPunct="1"/>
              <a:t>43</a:t>
            </a:fld>
            <a:endParaRPr lang="en-US" altLang="en-US">
              <a:solidFill>
                <a:prstClr val="black"/>
              </a:solidFill>
              <a:effectLst>
                <a:outerShdw blurRad="38100" dist="38100" dir="2700000" algn="tl">
                  <a:srgbClr val="C0C0C0"/>
                </a:outerShdw>
              </a:effectLst>
            </a:endParaRPr>
          </a:p>
        </p:txBody>
      </p:sp>
      <p:sp>
        <p:nvSpPr>
          <p:cNvPr id="6146" name="Title 1"/>
          <p:cNvSpPr>
            <a:spLocks noGrp="1"/>
          </p:cNvSpPr>
          <p:nvPr>
            <p:ph type="title" idx="4294967295"/>
          </p:nvPr>
        </p:nvSpPr>
        <p:spPr>
          <a:xfrm>
            <a:off x="1153551" y="338138"/>
            <a:ext cx="10349132" cy="1143000"/>
          </a:xfrm>
        </p:spPr>
        <p:txBody>
          <a:bodyPr>
            <a:normAutofit/>
          </a:bodyPr>
          <a:lstStyle/>
          <a:p>
            <a:pPr algn="just" rtl="1" eaLnBrk="1" hangingPunct="1"/>
            <a:endParaRPr lang="en-US" altLang="fa-IR" sz="2800" dirty="0">
              <a:latin typeface="2 nazanin"/>
              <a:cs typeface="Nazanin" panose="00000400000000000000" pitchFamily="2" charset="-78"/>
            </a:endParaRPr>
          </a:p>
        </p:txBody>
      </p:sp>
      <p:sp>
        <p:nvSpPr>
          <p:cNvPr id="6147" name="Content Placeholder 2"/>
          <p:cNvSpPr>
            <a:spLocks noGrp="1"/>
          </p:cNvSpPr>
          <p:nvPr>
            <p:ph idx="4294967295"/>
          </p:nvPr>
        </p:nvSpPr>
        <p:spPr>
          <a:xfrm>
            <a:off x="529883" y="1600200"/>
            <a:ext cx="10972800" cy="4525963"/>
          </a:xfrm>
        </p:spPr>
        <p:txBody>
          <a:bodyPr>
            <a:normAutofit/>
          </a:bodyPr>
          <a:lstStyle/>
          <a:p>
            <a:pPr algn="just" rtl="1">
              <a:lnSpc>
                <a:spcPct val="150000"/>
              </a:lnSpc>
            </a:pPr>
            <a:r>
              <a:rPr lang="fa-IR" dirty="0">
                <a:latin typeface="BNazanin"/>
                <a:cs typeface="Nazanin" panose="00000400000000000000" pitchFamily="2" charset="-78"/>
              </a:rPr>
              <a:t>افشای اطلاعات شخصی می تواند مشکلات </a:t>
            </a:r>
            <a:r>
              <a:rPr lang="fa-IR" dirty="0" smtClean="0">
                <a:latin typeface="BNazanin"/>
                <a:cs typeface="Nazanin" panose="00000400000000000000" pitchFamily="2" charset="-78"/>
              </a:rPr>
              <a:t>حقوقی خاص </a:t>
            </a:r>
            <a:r>
              <a:rPr lang="fa-IR" dirty="0">
                <a:latin typeface="BNazanin"/>
                <a:cs typeface="Nazanin" panose="00000400000000000000" pitchFamily="2" charset="-78"/>
              </a:rPr>
              <a:t>خود را ایجاد کند؛ برای مثال، دادگاه برای </a:t>
            </a:r>
            <a:r>
              <a:rPr lang="fa-IR" dirty="0" smtClean="0">
                <a:latin typeface="BNazanin"/>
                <a:cs typeface="Nazanin" panose="00000400000000000000" pitchFamily="2" charset="-78"/>
              </a:rPr>
              <a:t>بیماری که </a:t>
            </a:r>
            <a:r>
              <a:rPr lang="fa-IR" dirty="0">
                <a:latin typeface="BNazanin"/>
                <a:cs typeface="Nazanin" panose="00000400000000000000" pitchFamily="2" charset="-78"/>
              </a:rPr>
              <a:t>در بیمارستان مرکزی واشینگتن تحت درمان </a:t>
            </a:r>
            <a:r>
              <a:rPr lang="fa-IR" dirty="0" smtClean="0">
                <a:latin typeface="BNazanin"/>
                <a:cs typeface="Nazanin" panose="00000400000000000000" pitchFamily="2" charset="-78"/>
              </a:rPr>
              <a:t>قرار داشت (به علت مثبت </a:t>
            </a:r>
            <a:r>
              <a:rPr lang="fa-IR" dirty="0">
                <a:latin typeface="BNazanin"/>
                <a:cs typeface="Nazanin" panose="00000400000000000000" pitchFamily="2" charset="-78"/>
              </a:rPr>
              <a:t>بودن </a:t>
            </a:r>
            <a:r>
              <a:rPr lang="fa-IR" dirty="0" smtClean="0">
                <a:latin typeface="BNazanin"/>
                <a:cs typeface="Nazanin" panose="00000400000000000000" pitchFamily="2" charset="-78"/>
              </a:rPr>
              <a:t>ابتلا </a:t>
            </a:r>
            <a:r>
              <a:rPr lang="fa-IR" dirty="0">
                <a:latin typeface="BNazanin"/>
                <a:cs typeface="Nazanin" panose="00000400000000000000" pitchFamily="2" charset="-78"/>
              </a:rPr>
              <a:t>به </a:t>
            </a:r>
            <a:r>
              <a:rPr lang="fa-IR" dirty="0" smtClean="0">
                <a:latin typeface="BNazanin"/>
                <a:cs typeface="Nazanin" panose="00000400000000000000" pitchFamily="2" charset="-78"/>
              </a:rPr>
              <a:t>ایدز) و بیماری او برای همکارش فاش </a:t>
            </a:r>
            <a:r>
              <a:rPr lang="fa-IR" dirty="0">
                <a:latin typeface="BNazanin"/>
                <a:cs typeface="Nazanin" panose="00000400000000000000" pitchFamily="2" charset="-78"/>
              </a:rPr>
              <a:t>شده بود، غرامتی معادل 25000 دلار تعیین کرد.</a:t>
            </a:r>
          </a:p>
          <a:p>
            <a:pPr algn="just" rtl="1">
              <a:lnSpc>
                <a:spcPct val="150000"/>
              </a:lnSpc>
            </a:pPr>
            <a:r>
              <a:rPr lang="fa-IR" dirty="0">
                <a:latin typeface="BNazanin"/>
                <a:cs typeface="Nazanin" panose="00000400000000000000" pitchFamily="2" charset="-78"/>
              </a:rPr>
              <a:t>بیماری که در بیمارستان جان هاپکینز درمان شده بود </a:t>
            </a:r>
            <a:r>
              <a:rPr lang="fa-IR" dirty="0" smtClean="0">
                <a:latin typeface="BNazanin"/>
                <a:cs typeface="Nazanin" panose="00000400000000000000" pitchFamily="2" charset="-78"/>
              </a:rPr>
              <a:t>نیز به </a:t>
            </a:r>
            <a:r>
              <a:rPr lang="fa-IR" dirty="0">
                <a:latin typeface="BNazanin"/>
                <a:cs typeface="Nazanin" panose="00000400000000000000" pitchFamily="2" charset="-78"/>
              </a:rPr>
              <a:t>خاطر فاش شدن اطلاعات پرونده ی پزشکی او به </a:t>
            </a:r>
            <a:r>
              <a:rPr lang="fa-IR" dirty="0" smtClean="0">
                <a:latin typeface="BNazanin"/>
                <a:cs typeface="Nazanin" panose="00000400000000000000" pitchFamily="2" charset="-78"/>
              </a:rPr>
              <a:t>شریک کارش</a:t>
            </a:r>
            <a:r>
              <a:rPr lang="fa-IR" dirty="0">
                <a:latin typeface="BNazanin"/>
                <a:cs typeface="Nazanin" panose="00000400000000000000" pitchFamily="2" charset="-78"/>
              </a:rPr>
              <a:t>، به صورت قانونی غرامتی معادل 12 میلیون </a:t>
            </a:r>
            <a:r>
              <a:rPr lang="fa-IR" dirty="0" smtClean="0">
                <a:latin typeface="BNazanin"/>
                <a:cs typeface="Nazanin" panose="00000400000000000000" pitchFamily="2" charset="-78"/>
              </a:rPr>
              <a:t>دلار مطالبه </a:t>
            </a:r>
            <a:r>
              <a:rPr lang="fa-IR" dirty="0">
                <a:latin typeface="BNazanin"/>
                <a:cs typeface="Nazanin" panose="00000400000000000000" pitchFamily="2" charset="-78"/>
              </a:rPr>
              <a:t>کرد</a:t>
            </a:r>
            <a:endParaRPr lang="en-US" altLang="fa-IR" sz="2800" dirty="0">
              <a:latin typeface="2 nazanin"/>
              <a:cs typeface="Nazanin" panose="00000400000000000000" pitchFamily="2" charset="-78"/>
            </a:endParaRPr>
          </a:p>
        </p:txBody>
      </p:sp>
    </p:spTree>
    <p:extLst>
      <p:ext uri="{BB962C8B-B14F-4D97-AF65-F5344CB8AC3E}">
        <p14:creationId xmlns:p14="http://schemas.microsoft.com/office/powerpoint/2010/main" xmlns="" val="2070526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338BE6-B612-46C0-B0AA-D4937555B7D9}" type="slidenum">
              <a:rPr lang="fa-IR" altLang="en-US">
                <a:solidFill>
                  <a:prstClr val="black"/>
                </a:solidFill>
                <a:effectLst>
                  <a:outerShdw blurRad="38100" dist="38100" dir="2700000" algn="tl">
                    <a:srgbClr val="C0C0C0"/>
                  </a:outerShdw>
                </a:effectLst>
              </a:rPr>
              <a:pPr eaLnBrk="1" hangingPunct="1"/>
              <a:t>44</a:t>
            </a:fld>
            <a:endParaRPr lang="en-US" altLang="en-US">
              <a:solidFill>
                <a:prstClr val="black"/>
              </a:solidFill>
              <a:effectLst>
                <a:outerShdw blurRad="38100" dist="38100" dir="2700000" algn="tl">
                  <a:srgbClr val="C0C0C0"/>
                </a:outerShdw>
              </a:effectLst>
            </a:endParaRPr>
          </a:p>
        </p:txBody>
      </p:sp>
      <p:sp>
        <p:nvSpPr>
          <p:cNvPr id="6146" name="Title 1"/>
          <p:cNvSpPr>
            <a:spLocks noGrp="1"/>
          </p:cNvSpPr>
          <p:nvPr>
            <p:ph type="title" idx="4294967295"/>
          </p:nvPr>
        </p:nvSpPr>
        <p:spPr>
          <a:xfrm>
            <a:off x="1153551" y="338138"/>
            <a:ext cx="10349132" cy="1143000"/>
          </a:xfrm>
        </p:spPr>
        <p:txBody>
          <a:bodyPr>
            <a:normAutofit/>
          </a:bodyPr>
          <a:lstStyle/>
          <a:p>
            <a:pPr algn="just" rtl="1" eaLnBrk="1" hangingPunct="1"/>
            <a:endParaRPr lang="en-US" altLang="fa-IR" sz="2800" dirty="0">
              <a:latin typeface="2 nazanin"/>
              <a:cs typeface="Nazanin" panose="00000400000000000000" pitchFamily="2" charset="-78"/>
            </a:endParaRPr>
          </a:p>
        </p:txBody>
      </p:sp>
      <p:sp>
        <p:nvSpPr>
          <p:cNvPr id="6147" name="Content Placeholder 2"/>
          <p:cNvSpPr>
            <a:spLocks noGrp="1"/>
          </p:cNvSpPr>
          <p:nvPr>
            <p:ph idx="4294967295"/>
          </p:nvPr>
        </p:nvSpPr>
        <p:spPr>
          <a:xfrm>
            <a:off x="529883" y="1600200"/>
            <a:ext cx="10972800" cy="4525963"/>
          </a:xfrm>
        </p:spPr>
        <p:txBody>
          <a:bodyPr>
            <a:normAutofit/>
          </a:bodyPr>
          <a:lstStyle/>
          <a:p>
            <a:pPr marL="0" indent="0" algn="just" rtl="1">
              <a:lnSpc>
                <a:spcPct val="150000"/>
              </a:lnSpc>
              <a:buNone/>
            </a:pPr>
            <a:r>
              <a:rPr lang="fa-IR" dirty="0">
                <a:latin typeface="BNazanin"/>
                <a:cs typeface="Nazanin" panose="00000400000000000000" pitchFamily="2" charset="-78"/>
              </a:rPr>
              <a:t>در فرانسه نيز چندين سال پيش دو </a:t>
            </a:r>
            <a:r>
              <a:rPr lang="fa-IR" dirty="0" smtClean="0">
                <a:latin typeface="BNazanin"/>
                <a:cs typeface="Nazanin" panose="00000400000000000000" pitchFamily="2" charset="-78"/>
              </a:rPr>
              <a:t>پزشک </a:t>
            </a:r>
            <a:r>
              <a:rPr lang="fa-IR" dirty="0">
                <a:latin typeface="BNazanin"/>
                <a:cs typeface="Nazanin" panose="00000400000000000000" pitchFamily="2" charset="-78"/>
              </a:rPr>
              <a:t>فرانسوي در مورد رئيس جمهور اسبق فرانسه بعد </a:t>
            </a:r>
            <a:r>
              <a:rPr lang="fa-IR" dirty="0" smtClean="0">
                <a:latin typeface="BNazanin"/>
                <a:cs typeface="Nazanin" panose="00000400000000000000" pitchFamily="2" charset="-78"/>
              </a:rPr>
              <a:t>از مرگ </a:t>
            </a:r>
            <a:r>
              <a:rPr lang="fa-IR" dirty="0">
                <a:latin typeface="BNazanin"/>
                <a:cs typeface="Nazanin" panose="00000400000000000000" pitchFamily="2" charset="-78"/>
              </a:rPr>
              <a:t>وي کتابي چاپ کرده و اطلاعات خود راجع به </a:t>
            </a:r>
            <a:r>
              <a:rPr lang="fa-IR" dirty="0" smtClean="0">
                <a:latin typeface="BNazanin"/>
                <a:cs typeface="Nazanin" panose="00000400000000000000" pitchFamily="2" charset="-78"/>
              </a:rPr>
              <a:t>بيماري میتران </a:t>
            </a:r>
            <a:r>
              <a:rPr lang="fa-IR" dirty="0">
                <a:latin typeface="BNazanin"/>
                <a:cs typeface="Nazanin" panose="00000400000000000000" pitchFamily="2" charset="-78"/>
              </a:rPr>
              <a:t>و انواع معالجات و تاريخ ابتلای وي به سرطان، </a:t>
            </a:r>
            <a:r>
              <a:rPr lang="fa-IR" dirty="0" smtClean="0">
                <a:latin typeface="BNazanin"/>
                <a:cs typeface="Nazanin" panose="00000400000000000000" pitchFamily="2" charset="-78"/>
              </a:rPr>
              <a:t>که تا </a:t>
            </a:r>
            <a:r>
              <a:rPr lang="fa-IR" dirty="0">
                <a:latin typeface="BNazanin"/>
                <a:cs typeface="Nazanin" panose="00000400000000000000" pitchFamily="2" charset="-78"/>
              </a:rPr>
              <a:t>چندين سال از مردم پنهان داشته را فاش کردند. اين </a:t>
            </a:r>
            <a:r>
              <a:rPr lang="fa-IR" dirty="0" smtClean="0">
                <a:latin typeface="BNazanin"/>
                <a:cs typeface="Nazanin" panose="00000400000000000000" pitchFamily="2" charset="-78"/>
              </a:rPr>
              <a:t>دو پزشک </a:t>
            </a:r>
            <a:r>
              <a:rPr lang="fa-IR" dirty="0">
                <a:latin typeface="BNazanin"/>
                <a:cs typeface="Nazanin" panose="00000400000000000000" pitchFamily="2" charset="-78"/>
              </a:rPr>
              <a:t>که از مهم ترين متخصصان فرانسه نيز بودند </a:t>
            </a:r>
            <a:r>
              <a:rPr lang="fa-IR" dirty="0" smtClean="0">
                <a:latin typeface="BNazanin"/>
                <a:cs typeface="Nazanin" panose="00000400000000000000" pitchFamily="2" charset="-78"/>
              </a:rPr>
              <a:t>توسط </a:t>
            </a:r>
            <a:r>
              <a:rPr lang="fa-IR" dirty="0">
                <a:latin typeface="BNazanin"/>
                <a:cs typeface="Nazanin" panose="00000400000000000000" pitchFamily="2" charset="-78"/>
              </a:rPr>
              <a:t>دادگاه کيفري، </a:t>
            </a:r>
            <a:r>
              <a:rPr lang="fa-IR" dirty="0" smtClean="0">
                <a:latin typeface="BNazanin"/>
                <a:cs typeface="Nazanin" panose="00000400000000000000" pitchFamily="2" charset="-78"/>
              </a:rPr>
              <a:t>به </a:t>
            </a:r>
            <a:r>
              <a:rPr lang="fa-IR" dirty="0">
                <a:latin typeface="BNazanin"/>
                <a:cs typeface="Nazanin" panose="00000400000000000000" pitchFamily="2" charset="-78"/>
              </a:rPr>
              <a:t>زندان با آزادي مشروط و پرداخت </a:t>
            </a:r>
            <a:r>
              <a:rPr lang="fa-IR" dirty="0" smtClean="0">
                <a:latin typeface="BNazanin"/>
                <a:cs typeface="Nazanin" panose="00000400000000000000" pitchFamily="2" charset="-78"/>
              </a:rPr>
              <a:t>غرامت حکوم </a:t>
            </a:r>
            <a:r>
              <a:rPr lang="fa-IR" dirty="0">
                <a:latin typeface="BNazanin"/>
                <a:cs typeface="Nazanin" panose="00000400000000000000" pitchFamily="2" charset="-78"/>
              </a:rPr>
              <a:t>شدند.</a:t>
            </a:r>
            <a:endParaRPr lang="en-US" altLang="fa-IR" sz="2800" dirty="0">
              <a:latin typeface="2 nazanin"/>
              <a:cs typeface="Nazanin" panose="00000400000000000000" pitchFamily="2" charset="-78"/>
            </a:endParaRPr>
          </a:p>
        </p:txBody>
      </p:sp>
    </p:spTree>
    <p:extLst>
      <p:ext uri="{BB962C8B-B14F-4D97-AF65-F5344CB8AC3E}">
        <p14:creationId xmlns:p14="http://schemas.microsoft.com/office/powerpoint/2010/main" xmlns="" val="2319567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FC61C4-4296-44C1-A9DA-98F43D3915E9}" type="slidenum">
              <a:rPr lang="fa-IR" altLang="en-US">
                <a:solidFill>
                  <a:prstClr val="black"/>
                </a:solidFill>
                <a:effectLst>
                  <a:outerShdw blurRad="38100" dist="38100" dir="2700000" algn="tl">
                    <a:srgbClr val="C0C0C0"/>
                  </a:outerShdw>
                </a:effectLst>
              </a:rPr>
              <a:pPr eaLnBrk="1" hangingPunct="1"/>
              <a:t>45</a:t>
            </a:fld>
            <a:endParaRPr lang="en-US" altLang="en-US">
              <a:solidFill>
                <a:prstClr val="black"/>
              </a:solidFill>
              <a:effectLst>
                <a:outerShdw blurRad="38100" dist="38100" dir="2700000" algn="tl">
                  <a:srgbClr val="C0C0C0"/>
                </a:outerShdw>
              </a:effectLst>
            </a:endParaRPr>
          </a:p>
        </p:txBody>
      </p:sp>
      <p:sp>
        <p:nvSpPr>
          <p:cNvPr id="7170" name="Content Placeholder 2"/>
          <p:cNvSpPr>
            <a:spLocks noGrp="1"/>
          </p:cNvSpPr>
          <p:nvPr>
            <p:ph idx="4294967295"/>
          </p:nvPr>
        </p:nvSpPr>
        <p:spPr>
          <a:xfrm>
            <a:off x="0" y="1600200"/>
            <a:ext cx="10972800" cy="4525963"/>
          </a:xfrm>
        </p:spPr>
        <p:txBody>
          <a:bodyPr/>
          <a:lstStyle/>
          <a:p>
            <a:pPr marL="514350" indent="-514350" algn="just" rtl="1">
              <a:buFontTx/>
              <a:buAutoNum type="arabicPeriod"/>
            </a:pPr>
            <a:r>
              <a:rPr lang="fa-IR" altLang="fa-IR" sz="2800" dirty="0" smtClean="0">
                <a:latin typeface="2 nazanin"/>
                <a:cs typeface="Nazanin" panose="00000400000000000000" pitchFamily="2" charset="-78"/>
              </a:rPr>
              <a:t>وجود سر</a:t>
            </a:r>
          </a:p>
          <a:p>
            <a:pPr marL="514350" indent="-514350" algn="just" rtl="1">
              <a:buFontTx/>
              <a:buAutoNum type="arabicPeriod"/>
            </a:pPr>
            <a:r>
              <a:rPr lang="fa-IR" altLang="fa-IR" sz="2800" dirty="0" smtClean="0">
                <a:latin typeface="2 nazanin"/>
                <a:cs typeface="Nazanin" panose="00000400000000000000" pitchFamily="2" charset="-78"/>
              </a:rPr>
              <a:t>افشاء سر</a:t>
            </a:r>
          </a:p>
          <a:p>
            <a:pPr marL="514350" indent="-514350" algn="just" rtl="1">
              <a:buFontTx/>
              <a:buAutoNum type="arabicPeriod"/>
            </a:pPr>
            <a:r>
              <a:rPr lang="fa-IR" altLang="fa-IR" sz="2800" dirty="0" smtClean="0">
                <a:latin typeface="2 nazanin"/>
                <a:cs typeface="Nazanin" panose="00000400000000000000" pitchFamily="2" charset="-78"/>
              </a:rPr>
              <a:t>شخصیت مرتکب</a:t>
            </a:r>
          </a:p>
          <a:p>
            <a:pPr marL="514350" indent="-514350" algn="just" rtl="1">
              <a:buFontTx/>
              <a:buAutoNum type="arabicPeriod"/>
            </a:pPr>
            <a:r>
              <a:rPr lang="fa-IR" altLang="fa-IR" sz="2800" dirty="0" smtClean="0">
                <a:latin typeface="2 nazanin"/>
                <a:cs typeface="Nazanin" panose="00000400000000000000" pitchFamily="2" charset="-78"/>
              </a:rPr>
              <a:t>قصد مجرمانه (سوء نیت)</a:t>
            </a:r>
            <a:endParaRPr lang="en-US" altLang="fa-IR" sz="2800" dirty="0" smtClean="0">
              <a:latin typeface="2 nazanin"/>
              <a:cs typeface="Nazanin" panose="00000400000000000000" pitchFamily="2" charset="-78"/>
            </a:endParaRPr>
          </a:p>
        </p:txBody>
      </p:sp>
      <p:sp>
        <p:nvSpPr>
          <p:cNvPr id="2" name="Title 1"/>
          <p:cNvSpPr>
            <a:spLocks noGrp="1"/>
          </p:cNvSpPr>
          <p:nvPr>
            <p:ph type="title" idx="4294967295"/>
          </p:nvPr>
        </p:nvSpPr>
        <p:spPr>
          <a:xfrm>
            <a:off x="0" y="382588"/>
            <a:ext cx="8216900" cy="930275"/>
          </a:xfrm>
          <a:ln>
            <a:miter lim="800000"/>
            <a:headEnd/>
            <a:tailEnd/>
          </a:ln>
          <a:extLst/>
        </p:spPr>
        <p:txBody>
          <a:bodyPr rtlCol="0">
            <a:noAutofit/>
            <a:scene3d>
              <a:camera prst="orthographicFront"/>
              <a:lightRig rig="soft" dir="t"/>
            </a:scene3d>
            <a:sp3d prstMaterial="softEdge">
              <a:bevelT w="25400" h="25400"/>
            </a:sp3d>
          </a:bodyPr>
          <a:lstStyle/>
          <a:p>
            <a:pPr marL="484632" algn="just" rtl="1">
              <a:defRPr/>
            </a:pPr>
            <a:r>
              <a:rPr lang="fa-IR" sz="2800" dirty="0">
                <a:solidFill>
                  <a:schemeClr val="tx1">
                    <a:lumMod val="95000"/>
                    <a:lumOff val="5000"/>
                  </a:schemeClr>
                </a:solidFill>
                <a:latin typeface="2 nazanin"/>
                <a:cs typeface="Nazanin" panose="00000400000000000000" pitchFamily="2" charset="-78"/>
              </a:rPr>
              <a:t>شرایط تحقق جرم افشاء سر</a:t>
            </a:r>
            <a:endParaRPr lang="en-US" sz="2800" dirty="0">
              <a:solidFill>
                <a:schemeClr val="tx1">
                  <a:lumMod val="95000"/>
                  <a:lumOff val="5000"/>
                </a:schemeClr>
              </a:solidFill>
              <a:latin typeface="2 nazanin"/>
              <a:cs typeface="Nazanin" panose="00000400000000000000" pitchFamily="2" charset="-78"/>
            </a:endParaRPr>
          </a:p>
        </p:txBody>
      </p:sp>
    </p:spTree>
    <p:extLst>
      <p:ext uri="{BB962C8B-B14F-4D97-AF65-F5344CB8AC3E}">
        <p14:creationId xmlns:p14="http://schemas.microsoft.com/office/powerpoint/2010/main" xmlns="" val="50089541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DC77B6-2CF8-44C0-BFAF-3FD52DA2D9FE}" type="slidenum">
              <a:rPr lang="fa-IR" altLang="en-US">
                <a:solidFill>
                  <a:prstClr val="black"/>
                </a:solidFill>
                <a:effectLst>
                  <a:outerShdw blurRad="38100" dist="38100" dir="2700000" algn="tl">
                    <a:srgbClr val="C0C0C0"/>
                  </a:outerShdw>
                </a:effectLst>
              </a:rPr>
              <a:pPr eaLnBrk="1" hangingPunct="1"/>
              <a:t>46</a:t>
            </a:fld>
            <a:endParaRPr lang="en-US" altLang="en-US">
              <a:solidFill>
                <a:prstClr val="black"/>
              </a:solidFill>
              <a:effectLst>
                <a:outerShdw blurRad="38100" dist="38100" dir="2700000" algn="tl">
                  <a:srgbClr val="C0C0C0"/>
                </a:outerShdw>
              </a:effectLst>
            </a:endParaRPr>
          </a:p>
        </p:txBody>
      </p:sp>
      <p:sp>
        <p:nvSpPr>
          <p:cNvPr id="11266" name="Title 1"/>
          <p:cNvSpPr>
            <a:spLocks noGrp="1"/>
          </p:cNvSpPr>
          <p:nvPr>
            <p:ph type="title" idx="4294967295"/>
          </p:nvPr>
        </p:nvSpPr>
        <p:spPr>
          <a:xfrm>
            <a:off x="783102" y="357456"/>
            <a:ext cx="9580098" cy="946150"/>
          </a:xfrm>
        </p:spPr>
        <p:txBody>
          <a:bodyPr>
            <a:normAutofit/>
          </a:bodyPr>
          <a:lstStyle/>
          <a:p>
            <a:pPr algn="ctr" rtl="1" eaLnBrk="1" hangingPunct="1"/>
            <a:r>
              <a:rPr lang="fa-IR" altLang="fa-IR" sz="2800" b="1" dirty="0" smtClean="0">
                <a:solidFill>
                  <a:srgbClr val="0D0D0D"/>
                </a:solidFill>
                <a:latin typeface="2 nazanin"/>
                <a:cs typeface="Nazanin" panose="00000400000000000000" pitchFamily="2" charset="-78"/>
              </a:rPr>
              <a:t>وجود </a:t>
            </a:r>
            <a:r>
              <a:rPr lang="fa-IR" altLang="fa-IR" sz="2800" b="1" dirty="0">
                <a:solidFill>
                  <a:srgbClr val="0D0D0D"/>
                </a:solidFill>
                <a:latin typeface="2 nazanin"/>
                <a:cs typeface="Nazanin" panose="00000400000000000000" pitchFamily="2" charset="-78"/>
              </a:rPr>
              <a:t>سر</a:t>
            </a:r>
            <a:endParaRPr lang="en-US" altLang="fa-IR" sz="2800" b="1" dirty="0">
              <a:solidFill>
                <a:srgbClr val="0D0D0D"/>
              </a:solidFill>
              <a:latin typeface="2 nazanin"/>
              <a:cs typeface="Nazanin" panose="00000400000000000000" pitchFamily="2" charset="-78"/>
            </a:endParaRPr>
          </a:p>
        </p:txBody>
      </p:sp>
      <p:sp>
        <p:nvSpPr>
          <p:cNvPr id="11267" name="Content Placeholder 2"/>
          <p:cNvSpPr>
            <a:spLocks noGrp="1"/>
          </p:cNvSpPr>
          <p:nvPr>
            <p:ph idx="4294967295"/>
          </p:nvPr>
        </p:nvSpPr>
        <p:spPr>
          <a:xfrm>
            <a:off x="168814" y="1303606"/>
            <a:ext cx="11446412" cy="4727575"/>
          </a:xfrm>
        </p:spPr>
        <p:txBody>
          <a:bodyPr>
            <a:normAutofit/>
          </a:bodyPr>
          <a:lstStyle/>
          <a:p>
            <a:pPr marL="514350" indent="-514350" algn="just" rtl="1">
              <a:buNone/>
            </a:pPr>
            <a:r>
              <a:rPr lang="fa-IR" altLang="fa-IR" sz="2800" dirty="0" smtClean="0">
                <a:latin typeface="2 nazanin"/>
                <a:cs typeface="Nazanin" panose="00000400000000000000" pitchFamily="2" charset="-78"/>
              </a:rPr>
              <a:t>سر </a:t>
            </a:r>
            <a:r>
              <a:rPr lang="fa-IR" altLang="fa-IR" sz="2800" dirty="0">
                <a:latin typeface="2 nazanin"/>
                <a:cs typeface="Nazanin" panose="00000400000000000000" pitchFamily="2" charset="-78"/>
              </a:rPr>
              <a:t>چیزی است که افشاء آن:</a:t>
            </a:r>
          </a:p>
          <a:p>
            <a:pPr marL="514350" indent="-514350" algn="just" rtl="1">
              <a:buFontTx/>
              <a:buAutoNum type="arabicPeriod"/>
            </a:pPr>
            <a:r>
              <a:rPr lang="fa-IR" altLang="fa-IR" sz="2800" dirty="0">
                <a:latin typeface="2 nazanin"/>
                <a:cs typeface="Nazanin" panose="00000400000000000000" pitchFamily="2" charset="-78"/>
              </a:rPr>
              <a:t>موجب ضرر صاحب سر خواهد شد.</a:t>
            </a:r>
          </a:p>
          <a:p>
            <a:pPr marL="514350" indent="-514350" algn="just" rtl="1">
              <a:buFontTx/>
              <a:buAutoNum type="arabicPeriod"/>
            </a:pPr>
            <a:r>
              <a:rPr lang="fa-IR" altLang="fa-IR" sz="2800" dirty="0">
                <a:latin typeface="2 nazanin"/>
                <a:cs typeface="Nazanin" panose="00000400000000000000" pitchFamily="2" charset="-78"/>
              </a:rPr>
              <a:t>صاحب سر، رضایت به افشاء آن ندارد.</a:t>
            </a:r>
          </a:p>
          <a:p>
            <a:pPr marL="514350" indent="-514350" algn="just" rtl="1">
              <a:buNone/>
            </a:pPr>
            <a:r>
              <a:rPr lang="fa-IR" altLang="fa-IR" sz="2800" dirty="0">
                <a:latin typeface="2 nazanin"/>
                <a:cs typeface="Nazanin" panose="00000400000000000000" pitchFamily="2" charset="-78"/>
              </a:rPr>
              <a:t>اسراری که پزشک آنها را از بیمار خود کسب می کند دو نوع است:</a:t>
            </a:r>
          </a:p>
          <a:p>
            <a:pPr marL="514350" indent="-514350" algn="just" rtl="1">
              <a:buFontTx/>
              <a:buAutoNum type="arabicPeriod"/>
            </a:pPr>
            <a:r>
              <a:rPr lang="fa-IR" altLang="fa-IR" sz="2800" dirty="0">
                <a:latin typeface="2 nazanin"/>
                <a:cs typeface="Nazanin" panose="00000400000000000000" pitchFamily="2" charset="-78"/>
              </a:rPr>
              <a:t>اسرار مربوط به خود بیماری (مثل </a:t>
            </a:r>
            <a:r>
              <a:rPr lang="fa-IR" altLang="fa-IR" sz="2800" dirty="0" smtClean="0">
                <a:latin typeface="2 nazanin"/>
                <a:cs typeface="Nazanin" panose="00000400000000000000" pitchFamily="2" charset="-78"/>
              </a:rPr>
              <a:t>اعتیاد)</a:t>
            </a:r>
            <a:endParaRPr lang="fa-IR" altLang="fa-IR" sz="2800" dirty="0">
              <a:latin typeface="2 nazanin"/>
              <a:cs typeface="Nazanin" panose="00000400000000000000" pitchFamily="2" charset="-78"/>
            </a:endParaRPr>
          </a:p>
          <a:p>
            <a:pPr marL="514350" indent="-514350" algn="just" rtl="1">
              <a:buFontTx/>
              <a:buAutoNum type="arabicPeriod"/>
            </a:pPr>
            <a:r>
              <a:rPr lang="fa-IR" altLang="fa-IR" sz="2800" dirty="0">
                <a:latin typeface="2 nazanin"/>
                <a:cs typeface="Nazanin" panose="00000400000000000000" pitchFamily="2" charset="-78"/>
              </a:rPr>
              <a:t>اسراری که از طریق گفتگو  و سوال از بیمار کشف می کند (عیوب مادرزادی) </a:t>
            </a:r>
          </a:p>
          <a:p>
            <a:pPr marL="514350" indent="-514350" algn="just" rtl="1"/>
            <a:r>
              <a:rPr lang="fa-IR" altLang="fa-IR" sz="2800" dirty="0">
                <a:latin typeface="2 nazanin"/>
                <a:cs typeface="Nazanin" panose="00000400000000000000" pitchFamily="2" charset="-78"/>
              </a:rPr>
              <a:t>ضرورتی ندارد که بیمار به پزشک تاکید نماید که پزشک اسرار او را فاش نسازد، زیرا این موضوع تکلیفی است که قانونگذار بر عهده پزشک نهاده است</a:t>
            </a:r>
            <a:r>
              <a:rPr lang="fa-IR" altLang="fa-IR" sz="2800" dirty="0" smtClean="0">
                <a:latin typeface="2 nazanin"/>
                <a:cs typeface="Nazanin" panose="00000400000000000000" pitchFamily="2" charset="-78"/>
              </a:rPr>
              <a:t>.</a:t>
            </a:r>
            <a:endParaRPr lang="fa-IR" altLang="fa-IR" sz="2800" dirty="0">
              <a:latin typeface="2 nazanin"/>
              <a:cs typeface="Nazanin" panose="00000400000000000000" pitchFamily="2" charset="-78"/>
            </a:endParaRPr>
          </a:p>
        </p:txBody>
      </p:sp>
    </p:spTree>
    <p:extLst>
      <p:ext uri="{BB962C8B-B14F-4D97-AF65-F5344CB8AC3E}">
        <p14:creationId xmlns:p14="http://schemas.microsoft.com/office/powerpoint/2010/main" xmlns="" val="5701160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F508E3-1464-4B1A-92FF-B9BCE514E0B5}" type="slidenum">
              <a:rPr lang="fa-IR" altLang="en-US">
                <a:solidFill>
                  <a:prstClr val="black"/>
                </a:solidFill>
                <a:effectLst>
                  <a:outerShdw blurRad="38100" dist="38100" dir="2700000" algn="tl">
                    <a:srgbClr val="C0C0C0"/>
                  </a:outerShdw>
                </a:effectLst>
              </a:rPr>
              <a:pPr eaLnBrk="1" hangingPunct="1"/>
              <a:t>47</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858128" y="429285"/>
            <a:ext cx="9270609" cy="946150"/>
          </a:xfrm>
        </p:spPr>
        <p:txBody>
          <a:bodyPr>
            <a:normAutofit/>
          </a:bodyPr>
          <a:lstStyle/>
          <a:p>
            <a:pPr algn="ctr" rtl="1" eaLnBrk="1" hangingPunct="1">
              <a:defRPr/>
            </a:pPr>
            <a:r>
              <a:rPr lang="fa-IR" sz="2800" b="1" dirty="0" smtClean="0">
                <a:solidFill>
                  <a:srgbClr val="0D0D0D"/>
                </a:solidFill>
                <a:latin typeface="2 nazanin"/>
                <a:cs typeface="Nazanin" panose="00000400000000000000" pitchFamily="2" charset="-78"/>
              </a:rPr>
              <a:t>2. </a:t>
            </a:r>
            <a:r>
              <a:rPr lang="fa-IR" sz="2800" b="1" dirty="0">
                <a:solidFill>
                  <a:srgbClr val="0D0D0D"/>
                </a:solidFill>
                <a:latin typeface="2 nazanin"/>
                <a:cs typeface="Nazanin" panose="00000400000000000000" pitchFamily="2" charset="-78"/>
              </a:rPr>
              <a:t>افشاء سر</a:t>
            </a:r>
            <a:endParaRPr lang="en-US" sz="2800" b="1" dirty="0" smtClean="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12291" name="Content Placeholder 2"/>
          <p:cNvSpPr>
            <a:spLocks noGrp="1"/>
          </p:cNvSpPr>
          <p:nvPr>
            <p:ph idx="4294967295"/>
          </p:nvPr>
        </p:nvSpPr>
        <p:spPr>
          <a:xfrm>
            <a:off x="675249" y="1600200"/>
            <a:ext cx="10972799" cy="4525963"/>
          </a:xfrm>
        </p:spPr>
        <p:txBody>
          <a:bodyPr/>
          <a:lstStyle/>
          <a:p>
            <a:pPr marL="514350" indent="-514350" algn="just" rtl="1"/>
            <a:r>
              <a:rPr lang="fa-IR" altLang="fa-IR" sz="2800" dirty="0">
                <a:latin typeface="2 nazanin"/>
                <a:cs typeface="Nazanin" panose="00000400000000000000" pitchFamily="2" charset="-78"/>
              </a:rPr>
              <a:t>منظور از آن، آشکار نمودن سر و مطلع ساختن دیگران از وجود سر است و فرقی نمی کند که کتبی یا شفاهی، علنی یا غیر علنی، کلی یا جزئی باشد (وسیله و چگونگی افشاء سر شرط نیست).</a:t>
            </a:r>
          </a:p>
          <a:p>
            <a:pPr marL="514350" indent="-514350" algn="just" rtl="1"/>
            <a:r>
              <a:rPr lang="fa-IR" altLang="fa-IR" sz="2800" dirty="0">
                <a:latin typeface="2 nazanin"/>
                <a:cs typeface="Nazanin" panose="00000400000000000000" pitchFamily="2" charset="-78"/>
              </a:rPr>
              <a:t>بخشنامه 9559 </a:t>
            </a:r>
            <a:r>
              <a:rPr lang="fa-IR" altLang="fa-IR" sz="2800" dirty="0" smtClean="0">
                <a:latin typeface="2 nazanin"/>
                <a:cs typeface="Nazanin" panose="00000400000000000000" pitchFamily="2" charset="-78"/>
              </a:rPr>
              <a:t>سازمان </a:t>
            </a:r>
            <a:r>
              <a:rPr lang="fa-IR" altLang="fa-IR" sz="2800" dirty="0">
                <a:latin typeface="2 nazanin"/>
                <a:cs typeface="Nazanin" panose="00000400000000000000" pitchFamily="2" charset="-78"/>
              </a:rPr>
              <a:t>نظام پزشکی:</a:t>
            </a:r>
          </a:p>
          <a:p>
            <a:pPr marL="514350" indent="-514350" algn="just" rtl="1">
              <a:buNone/>
            </a:pPr>
            <a:r>
              <a:rPr lang="fa-IR" altLang="fa-IR" sz="2800" dirty="0">
                <a:latin typeface="2 nazanin"/>
                <a:cs typeface="Nazanin" panose="00000400000000000000" pitchFamily="2" charset="-78"/>
              </a:rPr>
              <a:t>	”نام بیماران، شرح بیماریها و درمان آنها، و نام پزشک معالج به هیچ وجه نباید فاش شود یا در اختیار کسی قرار گیرد مگر به مقامات قضایی، آنهم در موارد ضروری و لازم و بصورت محرمانه“</a:t>
            </a:r>
          </a:p>
          <a:p>
            <a:pPr marL="514350" indent="-514350" algn="just" rtl="1">
              <a:buNone/>
            </a:pPr>
            <a:r>
              <a:rPr lang="fa-IR" altLang="fa-IR" sz="2800" dirty="0">
                <a:latin typeface="2 nazanin"/>
                <a:cs typeface="Nazanin" panose="00000400000000000000" pitchFamily="2" charset="-78"/>
              </a:rPr>
              <a:t>	افشاء سر به هر شکلی که صورت گیرد مبین تحقق عنصر مادی جرم است.</a:t>
            </a:r>
            <a:endParaRPr lang="en-US" altLang="fa-IR" sz="2800" dirty="0">
              <a:latin typeface="2 nazanin"/>
              <a:cs typeface="Nazanin" panose="00000400000000000000" pitchFamily="2" charset="-78"/>
            </a:endParaRPr>
          </a:p>
        </p:txBody>
      </p:sp>
    </p:spTree>
    <p:extLst>
      <p:ext uri="{BB962C8B-B14F-4D97-AF65-F5344CB8AC3E}">
        <p14:creationId xmlns:p14="http://schemas.microsoft.com/office/powerpoint/2010/main" xmlns="" val="11194035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BA0EEA-6162-4C35-9FB4-08526BDF0C02}" type="slidenum">
              <a:rPr lang="fa-IR" altLang="en-US">
                <a:solidFill>
                  <a:prstClr val="black"/>
                </a:solidFill>
                <a:effectLst>
                  <a:outerShdw blurRad="38100" dist="38100" dir="2700000" algn="tl">
                    <a:srgbClr val="C0C0C0"/>
                  </a:outerShdw>
                </a:effectLst>
              </a:rPr>
              <a:pPr eaLnBrk="1" hangingPunct="1"/>
              <a:t>48</a:t>
            </a:fld>
            <a:endParaRPr lang="en-US" altLang="en-US">
              <a:solidFill>
                <a:prstClr val="black"/>
              </a:solidFill>
              <a:effectLst>
                <a:outerShdw blurRad="38100" dist="38100" dir="2700000" algn="tl">
                  <a:srgbClr val="C0C0C0"/>
                </a:outerShdw>
              </a:effectLst>
            </a:endParaRPr>
          </a:p>
        </p:txBody>
      </p:sp>
      <p:sp>
        <p:nvSpPr>
          <p:cNvPr id="10242" name="Title 1"/>
          <p:cNvSpPr>
            <a:spLocks noGrp="1"/>
          </p:cNvSpPr>
          <p:nvPr>
            <p:ph type="title" idx="4294967295"/>
          </p:nvPr>
        </p:nvSpPr>
        <p:spPr>
          <a:xfrm>
            <a:off x="1150816" y="503237"/>
            <a:ext cx="8509000" cy="1325563"/>
          </a:xfrm>
        </p:spPr>
        <p:txBody>
          <a:bodyPr vert="horz" lIns="45720" tIns="45720" rIns="45720" bIns="45720" rtlCol="0" anchor="ctr">
            <a:normAutofit/>
          </a:bodyPr>
          <a:lstStyle/>
          <a:p>
            <a:pPr algn="ctr" rtl="1" eaLnBrk="1" hangingPunct="1"/>
            <a:r>
              <a:rPr lang="fa-IR" altLang="fa-IR" sz="2800" b="1" dirty="0" smtClean="0">
                <a:solidFill>
                  <a:srgbClr val="0D0D0D"/>
                </a:solidFill>
                <a:latin typeface="2 nazanin"/>
                <a:cs typeface="Nazanin" panose="00000400000000000000" pitchFamily="2" charset="-78"/>
              </a:rPr>
              <a:t>3.شخصیت </a:t>
            </a:r>
            <a:r>
              <a:rPr lang="fa-IR" altLang="fa-IR" sz="2800" b="1" dirty="0">
                <a:solidFill>
                  <a:srgbClr val="0D0D0D"/>
                </a:solidFill>
                <a:latin typeface="2 nazanin"/>
                <a:cs typeface="Nazanin" panose="00000400000000000000" pitchFamily="2" charset="-78"/>
              </a:rPr>
              <a:t>مرتکب</a:t>
            </a:r>
            <a:endParaRPr lang="en-US" altLang="fa-IR" sz="2800" b="1" dirty="0">
              <a:solidFill>
                <a:srgbClr val="0D0D0D"/>
              </a:solidFill>
              <a:latin typeface="2 nazanin"/>
              <a:cs typeface="Nazanin" panose="00000400000000000000" pitchFamily="2" charset="-78"/>
            </a:endParaRPr>
          </a:p>
        </p:txBody>
      </p:sp>
      <p:sp>
        <p:nvSpPr>
          <p:cNvPr id="10243" name="Content Placeholder 2"/>
          <p:cNvSpPr>
            <a:spLocks noGrp="1"/>
          </p:cNvSpPr>
          <p:nvPr>
            <p:ph idx="4294967295"/>
          </p:nvPr>
        </p:nvSpPr>
        <p:spPr>
          <a:xfrm>
            <a:off x="717453" y="1688123"/>
            <a:ext cx="10649242" cy="4419600"/>
          </a:xfrm>
        </p:spPr>
        <p:txBody>
          <a:bodyPr/>
          <a:lstStyle/>
          <a:p>
            <a:pPr marL="266700" indent="-266700" algn="just" rtl="1">
              <a:buNone/>
            </a:pPr>
            <a:r>
              <a:rPr lang="fa-IR" altLang="fa-IR" sz="2800" dirty="0">
                <a:latin typeface="2 nazanin"/>
                <a:cs typeface="Nazanin" panose="00000400000000000000" pitchFamily="2" charset="-78"/>
              </a:rPr>
              <a:t>	عبارت ”کلیه کسانی که به مناسبت شغل یا حرفه خود محرم اسرار می شوند“ مشتمل است بر:</a:t>
            </a:r>
          </a:p>
          <a:p>
            <a:pPr marL="1168400" indent="-514350" algn="just" rtl="1">
              <a:buFontTx/>
              <a:buAutoNum type="arabicPeriod"/>
            </a:pPr>
            <a:r>
              <a:rPr lang="fa-IR" altLang="fa-IR" sz="2800" dirty="0">
                <a:latin typeface="2 nazanin"/>
                <a:cs typeface="Nazanin" panose="00000400000000000000" pitchFamily="2" charset="-78"/>
              </a:rPr>
              <a:t>کلیه مشاغل و حرف پزشکی</a:t>
            </a:r>
          </a:p>
          <a:p>
            <a:pPr marL="1168400" indent="-514350" algn="just" rtl="1">
              <a:buFontTx/>
              <a:buAutoNum type="arabicPeriod"/>
            </a:pPr>
            <a:r>
              <a:rPr lang="fa-IR" altLang="fa-IR" sz="2800" dirty="0">
                <a:latin typeface="2 nazanin"/>
                <a:cs typeface="Nazanin" panose="00000400000000000000" pitchFamily="2" charset="-78"/>
              </a:rPr>
              <a:t>سایر حرف و مشاغلی که به نحوی به مناسبت شغل و حرفه خویش محرم اسرار مردم محسوب می شوند (اعم از وکلا و کارشناسان رسمی دادگستری)</a:t>
            </a:r>
            <a:endParaRPr lang="en-US" altLang="fa-IR" sz="2800" dirty="0">
              <a:latin typeface="2 nazanin"/>
              <a:cs typeface="Nazanin" panose="00000400000000000000" pitchFamily="2" charset="-78"/>
            </a:endParaRPr>
          </a:p>
        </p:txBody>
      </p:sp>
    </p:spTree>
    <p:extLst>
      <p:ext uri="{BB962C8B-B14F-4D97-AF65-F5344CB8AC3E}">
        <p14:creationId xmlns:p14="http://schemas.microsoft.com/office/powerpoint/2010/main" xmlns="" val="96858170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EEF43F-035E-4B6E-B22B-D0E53900776E}" type="slidenum">
              <a:rPr lang="fa-IR" altLang="en-US">
                <a:solidFill>
                  <a:prstClr val="black"/>
                </a:solidFill>
                <a:effectLst>
                  <a:outerShdw blurRad="38100" dist="38100" dir="2700000" algn="tl">
                    <a:srgbClr val="C0C0C0"/>
                  </a:outerShdw>
                </a:effectLst>
              </a:rPr>
              <a:pPr eaLnBrk="1" hangingPunct="1"/>
              <a:t>49</a:t>
            </a:fld>
            <a:endParaRPr lang="en-US" altLang="en-US">
              <a:solidFill>
                <a:prstClr val="black"/>
              </a:solidFill>
              <a:effectLst>
                <a:outerShdw blurRad="38100" dist="38100" dir="2700000" algn="tl">
                  <a:srgbClr val="C0C0C0"/>
                </a:outerShdw>
              </a:effectLst>
            </a:endParaRPr>
          </a:p>
        </p:txBody>
      </p:sp>
      <p:sp>
        <p:nvSpPr>
          <p:cNvPr id="9218" name="Title 1"/>
          <p:cNvSpPr>
            <a:spLocks noGrp="1"/>
          </p:cNvSpPr>
          <p:nvPr>
            <p:ph type="title" idx="4294967295"/>
          </p:nvPr>
        </p:nvSpPr>
        <p:spPr>
          <a:xfrm>
            <a:off x="1502508" y="395068"/>
            <a:ext cx="8509000" cy="1325563"/>
          </a:xfrm>
        </p:spPr>
        <p:txBody>
          <a:bodyPr vert="horz" lIns="45720" tIns="45720" rIns="45720" bIns="45720" rtlCol="0" anchor="ctr">
            <a:normAutofit/>
          </a:bodyPr>
          <a:lstStyle/>
          <a:p>
            <a:pPr algn="ctr" rtl="1" eaLnBrk="1" hangingPunct="1"/>
            <a:r>
              <a:rPr lang="fa-IR" altLang="fa-IR" sz="2800" b="1" dirty="0" smtClean="0">
                <a:solidFill>
                  <a:srgbClr val="0D0D0D"/>
                </a:solidFill>
                <a:latin typeface="2 nazanin"/>
                <a:cs typeface="Nazanin" panose="00000400000000000000" pitchFamily="2" charset="-78"/>
              </a:rPr>
              <a:t>3. </a:t>
            </a:r>
            <a:r>
              <a:rPr lang="fa-IR" altLang="fa-IR" sz="2800" b="1" dirty="0">
                <a:solidFill>
                  <a:srgbClr val="0D0D0D"/>
                </a:solidFill>
                <a:latin typeface="2 nazanin"/>
                <a:cs typeface="Nazanin" panose="00000400000000000000" pitchFamily="2" charset="-78"/>
              </a:rPr>
              <a:t>شخصیت مرتکب</a:t>
            </a:r>
            <a:endParaRPr lang="en-US" altLang="fa-IR" sz="2800" b="1" dirty="0">
              <a:solidFill>
                <a:srgbClr val="0D0D0D"/>
              </a:solidFill>
              <a:latin typeface="2 nazanin"/>
              <a:cs typeface="Nazanin" panose="00000400000000000000" pitchFamily="2" charset="-78"/>
            </a:endParaRPr>
          </a:p>
        </p:txBody>
      </p:sp>
      <p:sp>
        <p:nvSpPr>
          <p:cNvPr id="9219" name="Content Placeholder 2"/>
          <p:cNvSpPr>
            <a:spLocks noGrp="1"/>
          </p:cNvSpPr>
          <p:nvPr>
            <p:ph idx="4294967295"/>
          </p:nvPr>
        </p:nvSpPr>
        <p:spPr>
          <a:xfrm>
            <a:off x="647114" y="1524000"/>
            <a:ext cx="10902460" cy="4419600"/>
          </a:xfrm>
        </p:spPr>
        <p:txBody>
          <a:bodyPr>
            <a:normAutofit fontScale="92500"/>
          </a:bodyPr>
          <a:lstStyle/>
          <a:p>
            <a:pPr marL="514350" indent="-514350" algn="just" rtl="1">
              <a:buNone/>
            </a:pPr>
            <a:r>
              <a:rPr lang="fa-IR" altLang="fa-IR" sz="2800" b="1" dirty="0">
                <a:latin typeface="2 nazanin"/>
                <a:cs typeface="Nazanin" panose="00000400000000000000" pitchFamily="2" charset="-78"/>
              </a:rPr>
              <a:t>ماده 1 آیین نامه رسیدگی به تخلفات صنفی و حرفه ای شاغلان حرفه های پزشکی و وابسته:</a:t>
            </a:r>
          </a:p>
          <a:p>
            <a:pPr marL="514350" indent="-514350" algn="just" rtl="1">
              <a:lnSpc>
                <a:spcPct val="150000"/>
              </a:lnSpc>
              <a:buNone/>
            </a:pPr>
            <a:r>
              <a:rPr lang="fa-IR" altLang="fa-IR" sz="2800" dirty="0">
                <a:latin typeface="2 nazanin"/>
                <a:cs typeface="Nazanin" panose="00000400000000000000" pitchFamily="2" charset="-78"/>
              </a:rPr>
              <a:t>	حرفه های وابسته به امور پزشکی عبارتند از: فارغ التحصیلان کاردانی، کارشناسی، کارشناسی ارشد شاغل در رشته های علوم آزمایشگاهی، تکنولوژی پزشکی، رادیولوژی، بیورادیولوژی، رادیوتراپی، پرستاری، مامایی، اتاق عمل، هوشبری، داروسازی، تغذیه، مبارزه با بیماریها، بهداشت خانواده، بهداشتکار دهان و دندان، فارغ التحصیلان دانشکده بهداشت، رشته های مختلف توانبخشی، فیزیوتراپی، اودیومتری، اپتومتری، مدارک پزشکی، رشته های مربوط به تجهیزات پزشکی، مهندسی پزشکی، بیوفیزیک، بیوشیمی پزشکی، خدمات اجتماعی، مددکاری و علوم پایه پزشکی.</a:t>
            </a:r>
          </a:p>
        </p:txBody>
      </p:sp>
    </p:spTree>
    <p:extLst>
      <p:ext uri="{BB962C8B-B14F-4D97-AF65-F5344CB8AC3E}">
        <p14:creationId xmlns:p14="http://schemas.microsoft.com/office/powerpoint/2010/main" xmlns="" val="37053487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fa-IR" sz="280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800" dirty="0" smtClean="0">
                <a:solidFill>
                  <a:srgbClr val="0C0C0C"/>
                </a:solidFill>
                <a:latin typeface="2 nazanin"/>
                <a:cs typeface="Nazanin" panose="00000400000000000000" pitchFamily="2" charset="-78"/>
              </a:rPr>
              <a:t>سند </a:t>
            </a:r>
            <a:r>
              <a:rPr lang="fa-IR" sz="2800" dirty="0">
                <a:solidFill>
                  <a:srgbClr val="0C0C0C"/>
                </a:solidFill>
                <a:latin typeface="2 nazanin"/>
                <a:cs typeface="Nazanin" panose="00000400000000000000" pitchFamily="2" charset="-78"/>
              </a:rPr>
              <a:t>رسمي بايد اين شرايط را داشته باشد:</a:t>
            </a:r>
          </a:p>
          <a:p>
            <a:pPr marL="0" indent="0" algn="just" rtl="1">
              <a:lnSpc>
                <a:spcPct val="150000"/>
              </a:lnSpc>
              <a:buNone/>
            </a:pPr>
            <a:r>
              <a:rPr lang="fa-IR" sz="2800" b="1" dirty="0">
                <a:solidFill>
                  <a:srgbClr val="0C0C0C"/>
                </a:solidFill>
                <a:latin typeface="2 nazanin"/>
                <a:cs typeface="Nazanin" panose="00000400000000000000" pitchFamily="2" charset="-78"/>
              </a:rPr>
              <a:t>1- نزد مراجع رسمي مانند ادارات اسناد و املاك ثبت احوال و... تنظيم شده باشد.</a:t>
            </a:r>
          </a:p>
          <a:p>
            <a:pPr marL="0" indent="0" algn="just" rtl="1">
              <a:lnSpc>
                <a:spcPct val="150000"/>
              </a:lnSpc>
              <a:buNone/>
            </a:pPr>
            <a:r>
              <a:rPr lang="fa-IR" sz="2800" b="1" dirty="0">
                <a:solidFill>
                  <a:srgbClr val="0C0C0C"/>
                </a:solidFill>
                <a:latin typeface="2 nazanin"/>
                <a:cs typeface="Nazanin" panose="00000400000000000000" pitchFamily="2" charset="-78"/>
              </a:rPr>
              <a:t>2- صلاحيت مامور در تنظيم آن محرز باشد.</a:t>
            </a:r>
          </a:p>
          <a:p>
            <a:pPr marL="0" indent="0" algn="just" rtl="1">
              <a:lnSpc>
                <a:spcPct val="150000"/>
              </a:lnSpc>
              <a:buNone/>
            </a:pPr>
            <a:r>
              <a:rPr lang="fa-IR" sz="2800" b="1" dirty="0">
                <a:solidFill>
                  <a:srgbClr val="0C0C0C"/>
                </a:solidFill>
                <a:latin typeface="2 nazanin"/>
                <a:cs typeface="Nazanin" panose="00000400000000000000" pitchFamily="2" charset="-78"/>
              </a:rPr>
              <a:t>3- در تنظيم آن، مقررات مربوطه رعايت شده </a:t>
            </a:r>
            <a:r>
              <a:rPr lang="fa-IR" sz="2800" b="1" dirty="0" smtClean="0">
                <a:solidFill>
                  <a:srgbClr val="0C0C0C"/>
                </a:solidFill>
                <a:latin typeface="2 nazanin"/>
                <a:cs typeface="Nazanin" panose="00000400000000000000" pitchFamily="2" charset="-78"/>
              </a:rPr>
              <a:t>باشد</a:t>
            </a:r>
            <a:endParaRPr lang="fa-IR" sz="2800" b="1" dirty="0">
              <a:solidFill>
                <a:srgbClr val="0C0C0C"/>
              </a:solidFill>
              <a:latin typeface="2 nazanin"/>
              <a:cs typeface="Nazanin" panose="00000400000000000000" pitchFamily="2" charset="-78"/>
            </a:endParaRPr>
          </a:p>
          <a:p>
            <a:pPr algn="just" rtl="1"/>
            <a:endParaRPr lang="fa-IR" sz="2800" dirty="0">
              <a:latin typeface="2 nazanin"/>
              <a:cs typeface="Nazanin" panose="00000400000000000000" pitchFamily="2" charset="-78"/>
            </a:endParaRPr>
          </a:p>
        </p:txBody>
      </p:sp>
    </p:spTree>
    <p:extLst>
      <p:ext uri="{BB962C8B-B14F-4D97-AF65-F5344CB8AC3E}">
        <p14:creationId xmlns:p14="http://schemas.microsoft.com/office/powerpoint/2010/main" xmlns="" val="20610015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BCC320-5061-40D0-8D3A-DEAF075A96E3}" type="slidenum">
              <a:rPr lang="fa-IR" altLang="en-US">
                <a:solidFill>
                  <a:prstClr val="black"/>
                </a:solidFill>
                <a:effectLst>
                  <a:outerShdw blurRad="38100" dist="38100" dir="2700000" algn="tl">
                    <a:srgbClr val="C0C0C0"/>
                  </a:outerShdw>
                </a:effectLst>
              </a:rPr>
              <a:pPr eaLnBrk="1" hangingPunct="1"/>
              <a:t>50</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0" y="471488"/>
            <a:ext cx="8229600" cy="946150"/>
          </a:xfrm>
        </p:spPr>
        <p:txBody>
          <a:bodyPr>
            <a:normAutofit/>
          </a:bodyPr>
          <a:lstStyle/>
          <a:p>
            <a:pPr algn="just" rtl="1" eaLnBrk="1" hangingPunct="1">
              <a:defRPr/>
            </a:pPr>
            <a:r>
              <a:rPr lang="fa-IR" sz="2800">
                <a:solidFill>
                  <a:srgbClr val="0D0D0D"/>
                </a:solidFill>
                <a:latin typeface="2 nazanin"/>
                <a:cs typeface="Nazanin" panose="00000400000000000000" pitchFamily="2" charset="-78"/>
              </a:rPr>
              <a:t>4. قصد مجرمانه (سوء نیت)</a:t>
            </a:r>
            <a:endParaRPr lang="en-US" sz="2800" smtClean="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13315" name="Content Placeholder 2"/>
          <p:cNvSpPr>
            <a:spLocks noGrp="1"/>
          </p:cNvSpPr>
          <p:nvPr>
            <p:ph idx="4294967295"/>
          </p:nvPr>
        </p:nvSpPr>
        <p:spPr>
          <a:xfrm>
            <a:off x="956602" y="1600200"/>
            <a:ext cx="10846191" cy="4525963"/>
          </a:xfrm>
        </p:spPr>
        <p:txBody>
          <a:bodyPr/>
          <a:lstStyle/>
          <a:p>
            <a:pPr marL="0" indent="0" algn="just" rtl="1">
              <a:buNone/>
            </a:pPr>
            <a:r>
              <a:rPr lang="fa-IR" altLang="fa-IR" sz="2800" dirty="0" smtClean="0">
                <a:latin typeface="2 nazanin"/>
                <a:cs typeface="Nazanin" panose="00000400000000000000" pitchFamily="2" charset="-78"/>
              </a:rPr>
              <a:t>چنانچه افشاء سر در نتیجه غفلت یا بی احتیاطی و یا سهل انگاری مرتکب در حفظ سر واقع شده باشد قابل مجازات نیست.</a:t>
            </a:r>
          </a:p>
          <a:p>
            <a:pPr marL="0" indent="0" algn="just" rtl="1">
              <a:buNone/>
            </a:pPr>
            <a:r>
              <a:rPr lang="fa-IR" altLang="fa-IR" sz="2800" dirty="0" smtClean="0">
                <a:latin typeface="2 nazanin"/>
                <a:cs typeface="Nazanin" panose="00000400000000000000" pitchFamily="2" charset="-78"/>
              </a:rPr>
              <a:t>	بدون رضایت بیمار نمیتوان اسرار وی را به بهانه پیشرفت علمی فاش نمود.</a:t>
            </a:r>
          </a:p>
          <a:p>
            <a:pPr marL="0" indent="0" algn="just" rtl="1">
              <a:buNone/>
            </a:pPr>
            <a:r>
              <a:rPr lang="fa-IR" altLang="fa-IR" sz="2800" dirty="0" smtClean="0">
                <a:latin typeface="2 nazanin"/>
                <a:cs typeface="Nazanin" panose="00000400000000000000" pitchFamily="2" charset="-78"/>
              </a:rPr>
              <a:t>	قصد خدمت به دیگران نیز موجبی برای افشاء اسرار بیماران محسوب نمی گردد.</a:t>
            </a:r>
            <a:endParaRPr lang="en-US" altLang="fa-IR" sz="2800" dirty="0" smtClean="0">
              <a:latin typeface="2 nazanin"/>
              <a:cs typeface="Nazanin" panose="00000400000000000000" pitchFamily="2" charset="-78"/>
            </a:endParaRPr>
          </a:p>
        </p:txBody>
      </p:sp>
    </p:spTree>
    <p:extLst>
      <p:ext uri="{BB962C8B-B14F-4D97-AF65-F5344CB8AC3E}">
        <p14:creationId xmlns:p14="http://schemas.microsoft.com/office/powerpoint/2010/main" xmlns="" val="39604240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E72AD4-113A-424D-B4B9-9DD0D0F60180}" type="slidenum">
              <a:rPr lang="fa-IR" altLang="en-US">
                <a:solidFill>
                  <a:prstClr val="black"/>
                </a:solidFill>
                <a:effectLst>
                  <a:outerShdw blurRad="38100" dist="38100" dir="2700000" algn="tl">
                    <a:srgbClr val="C0C0C0"/>
                  </a:outerShdw>
                </a:effectLst>
              </a:rPr>
              <a:pPr eaLnBrk="1" hangingPunct="1"/>
              <a:t>51</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0" y="457200"/>
            <a:ext cx="8229600" cy="946150"/>
          </a:xfrm>
        </p:spPr>
        <p:txBody>
          <a:bodyPr>
            <a:normAutofit/>
          </a:bodyPr>
          <a:lstStyle/>
          <a:p>
            <a:pPr algn="just" rtl="1" eaLnBrk="1" hangingPunct="1">
              <a:defRPr/>
            </a:pPr>
            <a:r>
              <a:rPr lang="fa-IR" sz="2800" b="1" dirty="0">
                <a:solidFill>
                  <a:srgbClr val="0D0D0D"/>
                </a:solidFill>
                <a:latin typeface="2 nazanin"/>
                <a:cs typeface="Nazanin" panose="00000400000000000000" pitchFamily="2" charset="-78"/>
              </a:rPr>
              <a:t>مجازات افشاء سر</a:t>
            </a:r>
            <a:endParaRPr lang="en-US" sz="2800" b="1" dirty="0" smtClean="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14339" name="Content Placeholder 2"/>
          <p:cNvSpPr>
            <a:spLocks noGrp="1"/>
          </p:cNvSpPr>
          <p:nvPr>
            <p:ph idx="4294967295"/>
          </p:nvPr>
        </p:nvSpPr>
        <p:spPr>
          <a:xfrm>
            <a:off x="0" y="1600200"/>
            <a:ext cx="10972800" cy="4525963"/>
          </a:xfrm>
        </p:spPr>
        <p:txBody>
          <a:bodyPr/>
          <a:lstStyle/>
          <a:p>
            <a:pPr marL="514350" indent="-514350" algn="just" rtl="1">
              <a:buFontTx/>
              <a:buAutoNum type="arabicPeriod"/>
            </a:pPr>
            <a:r>
              <a:rPr lang="fa-IR" altLang="fa-IR" sz="2800" b="1" dirty="0" smtClean="0">
                <a:latin typeface="2 nazanin"/>
                <a:cs typeface="Nazanin" panose="00000400000000000000" pitchFamily="2" charset="-78"/>
              </a:rPr>
              <a:t>سه ماه و یک روز تا یک سال حبس</a:t>
            </a:r>
          </a:p>
          <a:p>
            <a:pPr marL="514350" indent="-514350" algn="just" rtl="1">
              <a:buFontTx/>
              <a:buAutoNum type="arabicPeriod"/>
            </a:pPr>
            <a:r>
              <a:rPr lang="fa-IR" altLang="fa-IR" sz="2800" b="1" dirty="0" smtClean="0">
                <a:latin typeface="2 nazanin"/>
                <a:cs typeface="Nazanin" panose="00000400000000000000" pitchFamily="2" charset="-78"/>
              </a:rPr>
              <a:t>جزای نقدی از یک میلیون و پانصد هزار ریال تا شش میلیون ریال</a:t>
            </a:r>
          </a:p>
          <a:p>
            <a:pPr marL="514350" indent="-514350" algn="just" rtl="1">
              <a:buFontTx/>
              <a:buAutoNum type="arabicPeriod"/>
            </a:pPr>
            <a:r>
              <a:rPr lang="fa-IR" altLang="fa-IR" sz="2800" b="1" dirty="0" smtClean="0">
                <a:latin typeface="2 nazanin"/>
                <a:cs typeface="Nazanin" panose="00000400000000000000" pitchFamily="2" charset="-78"/>
              </a:rPr>
              <a:t>چنانچه در نتیجه جرم افشاء سر، ضرر و زیان مادی و معنوی متوجه مجنی علیه گردیده باشد مرتکب، به جبران خسارت وارده نیز محکوم می گردد.</a:t>
            </a:r>
          </a:p>
        </p:txBody>
      </p:sp>
    </p:spTree>
    <p:extLst>
      <p:ext uri="{BB962C8B-B14F-4D97-AF65-F5344CB8AC3E}">
        <p14:creationId xmlns:p14="http://schemas.microsoft.com/office/powerpoint/2010/main" xmlns="" val="35351080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A492E1-C34D-494B-A64C-ED86C90A77F5}" type="slidenum">
              <a:rPr lang="fa-IR" altLang="en-US">
                <a:solidFill>
                  <a:prstClr val="black"/>
                </a:solidFill>
                <a:effectLst>
                  <a:outerShdw blurRad="38100" dist="38100" dir="2700000" algn="tl">
                    <a:srgbClr val="C0C0C0"/>
                  </a:outerShdw>
                </a:effectLst>
              </a:rPr>
              <a:pPr eaLnBrk="1" hangingPunct="1"/>
              <a:t>52</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0" y="471488"/>
            <a:ext cx="8229600" cy="946150"/>
          </a:xfrm>
        </p:spPr>
        <p:txBody>
          <a:bodyPr>
            <a:normAutofit/>
          </a:bodyPr>
          <a:lstStyle/>
          <a:p>
            <a:pPr algn="just" rtl="1" eaLnBrk="1" hangingPunct="1">
              <a:defRPr/>
            </a:pPr>
            <a:r>
              <a:rPr lang="fa-IR" sz="2800">
                <a:solidFill>
                  <a:srgbClr val="0D0D0D"/>
                </a:solidFill>
                <a:latin typeface="2 nazanin"/>
                <a:cs typeface="Nazanin" panose="00000400000000000000" pitchFamily="2" charset="-78"/>
              </a:rPr>
              <a:t>استثنائات افشاء اسرار بیماران</a:t>
            </a:r>
            <a:endParaRPr lang="en-US" sz="2800" smtClean="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15363" name="Content Placeholder 2"/>
          <p:cNvSpPr>
            <a:spLocks noGrp="1"/>
          </p:cNvSpPr>
          <p:nvPr>
            <p:ph idx="4294967295"/>
          </p:nvPr>
        </p:nvSpPr>
        <p:spPr>
          <a:xfrm>
            <a:off x="0" y="1600200"/>
            <a:ext cx="10972800" cy="4525963"/>
          </a:xfrm>
        </p:spPr>
        <p:txBody>
          <a:bodyPr/>
          <a:lstStyle/>
          <a:p>
            <a:pPr marL="514350" indent="-514350" algn="just" rtl="1">
              <a:buFontTx/>
              <a:buAutoNum type="arabicPeriod"/>
            </a:pPr>
            <a:r>
              <a:rPr lang="fa-IR" altLang="fa-IR" sz="2800" smtClean="0">
                <a:solidFill>
                  <a:srgbClr val="0D0D0D"/>
                </a:solidFill>
                <a:latin typeface="2 nazanin"/>
                <a:cs typeface="Nazanin" panose="00000400000000000000" pitchFamily="2" charset="-78"/>
              </a:rPr>
              <a:t>رضایت صاحب سر</a:t>
            </a:r>
          </a:p>
          <a:p>
            <a:pPr marL="514350" indent="-514350" algn="just" rtl="1">
              <a:buFontTx/>
              <a:buAutoNum type="arabicPeriod"/>
            </a:pPr>
            <a:r>
              <a:rPr lang="fa-IR" altLang="fa-IR" sz="2800" smtClean="0">
                <a:solidFill>
                  <a:srgbClr val="0D0D0D"/>
                </a:solidFill>
                <a:latin typeface="2 nazanin"/>
                <a:cs typeface="Nazanin" panose="00000400000000000000" pitchFamily="2" charset="-78"/>
              </a:rPr>
              <a:t>اعلام بیماریهای واگیردار</a:t>
            </a:r>
          </a:p>
          <a:p>
            <a:pPr marL="514350" indent="-514350" algn="just" rtl="1">
              <a:buFontTx/>
              <a:buAutoNum type="arabicPeriod"/>
            </a:pPr>
            <a:r>
              <a:rPr lang="fa-IR" altLang="fa-IR" sz="2800" smtClean="0">
                <a:solidFill>
                  <a:srgbClr val="0D0D0D"/>
                </a:solidFill>
                <a:latin typeface="2 nazanin"/>
                <a:cs typeface="Nazanin" panose="00000400000000000000" pitchFamily="2" charset="-78"/>
              </a:rPr>
              <a:t>اعلام ولادت و فوت</a:t>
            </a:r>
          </a:p>
          <a:p>
            <a:pPr marL="514350" indent="-514350" algn="just" rtl="1">
              <a:buFontTx/>
              <a:buAutoNum type="arabicPeriod"/>
            </a:pPr>
            <a:r>
              <a:rPr lang="fa-IR" altLang="fa-IR" sz="2800" smtClean="0">
                <a:solidFill>
                  <a:srgbClr val="0D0D0D"/>
                </a:solidFill>
                <a:latin typeface="2 nazanin"/>
                <a:cs typeface="Nazanin" panose="00000400000000000000" pitchFamily="2" charset="-78"/>
              </a:rPr>
              <a:t>شهادت نزد محاکم</a:t>
            </a:r>
          </a:p>
          <a:p>
            <a:pPr marL="514350" indent="-514350" algn="just" rtl="1">
              <a:buFontTx/>
              <a:buAutoNum type="arabicPeriod"/>
            </a:pPr>
            <a:r>
              <a:rPr lang="fa-IR" altLang="fa-IR" sz="2800" smtClean="0">
                <a:solidFill>
                  <a:srgbClr val="0D0D0D"/>
                </a:solidFill>
                <a:latin typeface="2 nazanin"/>
                <a:cs typeface="Nazanin" panose="00000400000000000000" pitchFamily="2" charset="-78"/>
              </a:rPr>
              <a:t>تصمیم بیمار به ارتکاب جرم</a:t>
            </a:r>
          </a:p>
          <a:p>
            <a:pPr marL="514350" indent="-514350" algn="just" rtl="1">
              <a:buFontTx/>
              <a:buAutoNum type="arabicPeriod"/>
            </a:pPr>
            <a:r>
              <a:rPr lang="fa-IR" altLang="fa-IR" sz="2800" smtClean="0">
                <a:solidFill>
                  <a:srgbClr val="0D0D0D"/>
                </a:solidFill>
                <a:latin typeface="2 nazanin"/>
                <a:cs typeface="Nazanin" panose="00000400000000000000" pitchFamily="2" charset="-78"/>
              </a:rPr>
              <a:t>افشاء سر در مقام دفاع از خود</a:t>
            </a:r>
          </a:p>
          <a:p>
            <a:pPr marL="514350" indent="-514350" algn="just" rtl="1">
              <a:buFontTx/>
              <a:buAutoNum type="arabicPeriod"/>
            </a:pPr>
            <a:r>
              <a:rPr lang="fa-IR" altLang="fa-IR" sz="2800" smtClean="0">
                <a:solidFill>
                  <a:srgbClr val="0D0D0D"/>
                </a:solidFill>
                <a:latin typeface="2 nazanin"/>
                <a:cs typeface="Nazanin" panose="00000400000000000000" pitchFamily="2" charset="-78"/>
              </a:rPr>
              <a:t>حفظ مصالح مهم دیگران</a:t>
            </a:r>
          </a:p>
        </p:txBody>
      </p:sp>
    </p:spTree>
    <p:extLst>
      <p:ext uri="{BB962C8B-B14F-4D97-AF65-F5344CB8AC3E}">
        <p14:creationId xmlns:p14="http://schemas.microsoft.com/office/powerpoint/2010/main" xmlns="" val="11011556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845957-F7BC-440C-87F2-0E53954055F7}" type="slidenum">
              <a:rPr lang="fa-IR" altLang="en-US">
                <a:solidFill>
                  <a:prstClr val="black"/>
                </a:solidFill>
                <a:effectLst>
                  <a:outerShdw blurRad="38100" dist="38100" dir="2700000" algn="tl">
                    <a:srgbClr val="C0C0C0"/>
                  </a:outerShdw>
                </a:effectLst>
              </a:rPr>
              <a:pPr eaLnBrk="1" hangingPunct="1"/>
              <a:t>53</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0" y="471488"/>
            <a:ext cx="8229600" cy="946150"/>
          </a:xfrm>
        </p:spPr>
        <p:txBody>
          <a:bodyPr>
            <a:normAutofit/>
          </a:bodyPr>
          <a:lstStyle/>
          <a:p>
            <a:pPr algn="just" rtl="1" eaLnBrk="1" hangingPunct="1">
              <a:defRPr/>
            </a:pPr>
            <a:r>
              <a:rPr lang="fa-IR" sz="2800" b="1" dirty="0" smtClean="0">
                <a:solidFill>
                  <a:srgbClr val="0D0D0D"/>
                </a:solidFill>
                <a:latin typeface="2 nazanin"/>
                <a:cs typeface="Nazanin" panose="00000400000000000000" pitchFamily="2" charset="-78"/>
              </a:rPr>
              <a:t>رضایت </a:t>
            </a:r>
            <a:r>
              <a:rPr lang="fa-IR" sz="2800" b="1" dirty="0">
                <a:solidFill>
                  <a:srgbClr val="0D0D0D"/>
                </a:solidFill>
                <a:latin typeface="2 nazanin"/>
                <a:cs typeface="Nazanin" panose="00000400000000000000" pitchFamily="2" charset="-78"/>
              </a:rPr>
              <a:t>صاحب </a:t>
            </a:r>
            <a:r>
              <a:rPr lang="fa-IR" sz="2800" b="1" dirty="0" smtClean="0">
                <a:solidFill>
                  <a:srgbClr val="0D0D0D"/>
                </a:solidFill>
                <a:latin typeface="2 nazanin"/>
                <a:cs typeface="Nazanin" panose="00000400000000000000" pitchFamily="2" charset="-78"/>
              </a:rPr>
              <a:t>سر</a:t>
            </a:r>
            <a:endParaRPr lang="en-US" sz="2800" b="1" dirty="0" smtClean="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17411" name="Content Placeholder 2"/>
          <p:cNvSpPr>
            <a:spLocks noGrp="1"/>
          </p:cNvSpPr>
          <p:nvPr>
            <p:ph idx="4294967295"/>
          </p:nvPr>
        </p:nvSpPr>
        <p:spPr>
          <a:xfrm>
            <a:off x="787791" y="1568450"/>
            <a:ext cx="10972800" cy="4525963"/>
          </a:xfrm>
        </p:spPr>
        <p:txBody>
          <a:bodyPr/>
          <a:lstStyle/>
          <a:p>
            <a:pPr marL="514350" indent="-514350" algn="just" rtl="1">
              <a:buNone/>
            </a:pPr>
            <a:r>
              <a:rPr lang="fa-IR" altLang="fa-IR" sz="2800" dirty="0">
                <a:latin typeface="2 nazanin"/>
                <a:cs typeface="Nazanin" panose="00000400000000000000" pitchFamily="2" charset="-78"/>
              </a:rPr>
              <a:t>	</a:t>
            </a:r>
          </a:p>
          <a:p>
            <a:pPr marL="514350" indent="-514350" algn="just" rtl="1">
              <a:buNone/>
            </a:pPr>
            <a:r>
              <a:rPr lang="fa-IR" altLang="fa-IR" sz="2800" dirty="0">
                <a:latin typeface="2 nazanin"/>
                <a:cs typeface="Nazanin" panose="00000400000000000000" pitchFamily="2" charset="-78"/>
              </a:rPr>
              <a:t>	</a:t>
            </a:r>
            <a:r>
              <a:rPr lang="fa-IR" altLang="fa-IR" sz="2800" i="1" dirty="0">
                <a:latin typeface="2 nazanin"/>
                <a:cs typeface="Nazanin" panose="00000400000000000000" pitchFamily="2" charset="-78"/>
              </a:rPr>
              <a:t>ماده 727 ق.م.ا: </a:t>
            </a:r>
            <a:r>
              <a:rPr lang="fa-IR" altLang="fa-IR" sz="2800" dirty="0">
                <a:latin typeface="2 nazanin"/>
                <a:cs typeface="Nazanin" panose="00000400000000000000" pitchFamily="2" charset="-78"/>
              </a:rPr>
              <a:t>”در جرایم قابل گذشت این از اختیارات دادگاه است که در صورت گذشت شاکی خصوصی، در مجازات مرتکب تخفیف دهد و یا با رعایت موازین شرعی از تعقیب جرم صرف نظر نماید.</a:t>
            </a:r>
          </a:p>
        </p:txBody>
      </p:sp>
    </p:spTree>
    <p:extLst>
      <p:ext uri="{BB962C8B-B14F-4D97-AF65-F5344CB8AC3E}">
        <p14:creationId xmlns:p14="http://schemas.microsoft.com/office/powerpoint/2010/main" xmlns="" val="5205870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CEF695-465A-4720-BEB9-35FA55A975F8}" type="slidenum">
              <a:rPr lang="fa-IR" altLang="en-US">
                <a:solidFill>
                  <a:prstClr val="black"/>
                </a:solidFill>
                <a:effectLst>
                  <a:outerShdw blurRad="38100" dist="38100" dir="2700000" algn="tl">
                    <a:srgbClr val="C0C0C0"/>
                  </a:outerShdw>
                </a:effectLst>
              </a:rPr>
              <a:pPr eaLnBrk="1" hangingPunct="1"/>
              <a:t>54</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2011680" y="654050"/>
            <a:ext cx="8229600" cy="946150"/>
          </a:xfrm>
        </p:spPr>
        <p:txBody>
          <a:bodyPr>
            <a:normAutofit/>
          </a:bodyPr>
          <a:lstStyle/>
          <a:p>
            <a:pPr algn="ctr" rtl="1" eaLnBrk="1" hangingPunct="1">
              <a:defRPr/>
            </a:pPr>
            <a:r>
              <a:rPr lang="fa-IR" sz="2800" b="1" dirty="0" smtClean="0">
                <a:solidFill>
                  <a:srgbClr val="0D0D0D"/>
                </a:solidFill>
                <a:latin typeface="2 nazanin"/>
                <a:cs typeface="Nazanin" panose="00000400000000000000" pitchFamily="2" charset="-78"/>
              </a:rPr>
              <a:t>رضایت </a:t>
            </a:r>
            <a:r>
              <a:rPr lang="fa-IR" sz="2800" b="1" dirty="0">
                <a:solidFill>
                  <a:srgbClr val="0D0D0D"/>
                </a:solidFill>
                <a:latin typeface="2 nazanin"/>
                <a:cs typeface="Nazanin" panose="00000400000000000000" pitchFamily="2" charset="-78"/>
              </a:rPr>
              <a:t>صاحب </a:t>
            </a:r>
            <a:r>
              <a:rPr lang="fa-IR" sz="2800" b="1" dirty="0" smtClean="0">
                <a:solidFill>
                  <a:srgbClr val="0D0D0D"/>
                </a:solidFill>
                <a:latin typeface="2 nazanin"/>
                <a:cs typeface="Nazanin" panose="00000400000000000000" pitchFamily="2" charset="-78"/>
              </a:rPr>
              <a:t>سر</a:t>
            </a:r>
            <a:endParaRPr lang="en-US" sz="2800" b="1" dirty="0" smtClean="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18435" name="Content Placeholder 2"/>
          <p:cNvSpPr>
            <a:spLocks noGrp="1"/>
          </p:cNvSpPr>
          <p:nvPr>
            <p:ph idx="4294967295"/>
          </p:nvPr>
        </p:nvSpPr>
        <p:spPr>
          <a:xfrm>
            <a:off x="0" y="1600200"/>
            <a:ext cx="10972800" cy="4525963"/>
          </a:xfrm>
        </p:spPr>
        <p:txBody>
          <a:bodyPr/>
          <a:lstStyle/>
          <a:p>
            <a:pPr marL="514350" indent="-514350" algn="just" rtl="1">
              <a:buNone/>
            </a:pPr>
            <a:r>
              <a:rPr lang="fa-IR" altLang="fa-IR" sz="2800" i="1" u="sng" dirty="0" smtClean="0">
                <a:latin typeface="2 nazanin"/>
                <a:cs typeface="Nazanin" panose="00000400000000000000" pitchFamily="2" charset="-78"/>
              </a:rPr>
              <a:t>ماده 23 ق.م.ا:</a:t>
            </a:r>
            <a:r>
              <a:rPr lang="fa-IR" altLang="fa-IR" sz="2800" dirty="0" smtClean="0">
                <a:latin typeface="2 nazanin"/>
                <a:cs typeface="Nazanin" panose="00000400000000000000" pitchFamily="2" charset="-78"/>
              </a:rPr>
              <a:t> ”هر گاه متضررین از جرم متعدد باشند تعقیب جزایی با شکایت هریک از آنان شروع می شود، ولی موقوفی تعقیب، رسیدگی و مجازات، موکول به گذشت تمام کسانی است که شکایت کرده اند.“</a:t>
            </a:r>
          </a:p>
          <a:p>
            <a:pPr marL="514350" indent="-514350" algn="just" rtl="1">
              <a:buNone/>
            </a:pPr>
            <a:endParaRPr lang="fa-IR" altLang="fa-IR" sz="2800" dirty="0" smtClean="0">
              <a:latin typeface="2 nazanin"/>
              <a:cs typeface="Nazanin" panose="00000400000000000000" pitchFamily="2" charset="-78"/>
            </a:endParaRPr>
          </a:p>
        </p:txBody>
      </p:sp>
    </p:spTree>
    <p:extLst>
      <p:ext uri="{BB962C8B-B14F-4D97-AF65-F5344CB8AC3E}">
        <p14:creationId xmlns:p14="http://schemas.microsoft.com/office/powerpoint/2010/main" xmlns="" val="5138015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BBCE74-7184-47E6-81CE-47DB8A8948EA}" type="slidenum">
              <a:rPr lang="fa-IR" altLang="en-US">
                <a:solidFill>
                  <a:prstClr val="black"/>
                </a:solidFill>
                <a:effectLst>
                  <a:outerShdw blurRad="38100" dist="38100" dir="2700000" algn="tl">
                    <a:srgbClr val="C0C0C0"/>
                  </a:outerShdw>
                </a:effectLst>
              </a:rPr>
              <a:pPr eaLnBrk="1" hangingPunct="1"/>
              <a:t>55</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3235568" y="471488"/>
            <a:ext cx="4994031" cy="946150"/>
          </a:xfrm>
        </p:spPr>
        <p:txBody>
          <a:bodyPr>
            <a:normAutofit/>
          </a:bodyPr>
          <a:lstStyle/>
          <a:p>
            <a:pPr algn="just" rtl="1" eaLnBrk="1" hangingPunct="1">
              <a:defRPr/>
            </a:pPr>
            <a:r>
              <a:rPr lang="fa-IR" sz="2800" b="1" dirty="0" smtClean="0">
                <a:solidFill>
                  <a:srgbClr val="0D0D0D"/>
                </a:solidFill>
                <a:latin typeface="2 nazanin"/>
                <a:cs typeface="Nazanin" panose="00000400000000000000" pitchFamily="2" charset="-78"/>
              </a:rPr>
              <a:t>شهادت </a:t>
            </a:r>
            <a:r>
              <a:rPr lang="fa-IR" sz="2800" b="1" dirty="0">
                <a:solidFill>
                  <a:srgbClr val="0D0D0D"/>
                </a:solidFill>
                <a:latin typeface="2 nazanin"/>
                <a:cs typeface="Nazanin" panose="00000400000000000000" pitchFamily="2" charset="-78"/>
              </a:rPr>
              <a:t>نزد محاکم</a:t>
            </a:r>
            <a:endParaRPr lang="en-US" sz="2800" b="1" dirty="0" smtClean="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24579" name="Content Placeholder 2"/>
          <p:cNvSpPr>
            <a:spLocks noGrp="1"/>
          </p:cNvSpPr>
          <p:nvPr>
            <p:ph idx="4294967295"/>
          </p:nvPr>
        </p:nvSpPr>
        <p:spPr>
          <a:xfrm>
            <a:off x="1167618" y="1600200"/>
            <a:ext cx="9805182" cy="4525963"/>
          </a:xfrm>
        </p:spPr>
        <p:txBody>
          <a:bodyPr/>
          <a:lstStyle/>
          <a:p>
            <a:pPr marL="514350" indent="-514350" algn="just" rtl="1">
              <a:buNone/>
            </a:pPr>
            <a:r>
              <a:rPr lang="fa-IR" altLang="fa-IR" sz="2800" dirty="0">
                <a:latin typeface="2 nazanin"/>
                <a:cs typeface="Nazanin" panose="00000400000000000000" pitchFamily="2" charset="-78"/>
              </a:rPr>
              <a:t>	پزشکی که وظیفه اظهار نظر کارشناسی در محاکم را به عهده دارد باید با کمال دقت و صداقت به کشف و روشن شدن حقیقت کمک نماید. البته اظهار نظرها باید تنها برای دادگاه باشد و تنها در محدوده ای که محکمه برای پزشک ترسیم نموده است اظهار نظر نموده باشد. در این موارد پزشک نماینده دادگاه محسوب می گردد.</a:t>
            </a:r>
          </a:p>
          <a:p>
            <a:pPr marL="514350" indent="-514350" algn="just" rtl="1">
              <a:buNone/>
            </a:pPr>
            <a:endParaRPr lang="fa-IR" altLang="fa-IR" sz="2800" dirty="0">
              <a:latin typeface="2 nazanin"/>
              <a:cs typeface="Nazanin" panose="00000400000000000000" pitchFamily="2" charset="-78"/>
            </a:endParaRPr>
          </a:p>
        </p:txBody>
      </p:sp>
    </p:spTree>
    <p:extLst>
      <p:ext uri="{BB962C8B-B14F-4D97-AF65-F5344CB8AC3E}">
        <p14:creationId xmlns:p14="http://schemas.microsoft.com/office/powerpoint/2010/main" xmlns="" val="24312463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3DB29C-0BE9-44A7-8FEC-1ABFB4926AB7}" type="slidenum">
              <a:rPr lang="fa-IR" altLang="en-US">
                <a:solidFill>
                  <a:prstClr val="black"/>
                </a:solidFill>
                <a:effectLst>
                  <a:outerShdw blurRad="38100" dist="38100" dir="2700000" algn="tl">
                    <a:srgbClr val="C0C0C0"/>
                  </a:outerShdw>
                </a:effectLst>
              </a:rPr>
              <a:pPr eaLnBrk="1" hangingPunct="1"/>
              <a:t>56</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0" y="471488"/>
            <a:ext cx="8229600" cy="946150"/>
          </a:xfrm>
        </p:spPr>
        <p:txBody>
          <a:bodyPr>
            <a:normAutofit/>
          </a:bodyPr>
          <a:lstStyle/>
          <a:p>
            <a:pPr algn="just" rtl="1" eaLnBrk="1" hangingPunct="1">
              <a:defRPr/>
            </a:pPr>
            <a:r>
              <a:rPr lang="fa-IR" sz="2800" b="1" dirty="0" smtClean="0">
                <a:solidFill>
                  <a:srgbClr val="0D0D0D"/>
                </a:solidFill>
                <a:latin typeface="2 nazanin"/>
                <a:cs typeface="Nazanin" panose="00000400000000000000" pitchFamily="2" charset="-78"/>
              </a:rPr>
              <a:t>افشاء </a:t>
            </a:r>
            <a:r>
              <a:rPr lang="fa-IR" sz="2800" b="1" dirty="0">
                <a:solidFill>
                  <a:srgbClr val="0D0D0D"/>
                </a:solidFill>
                <a:latin typeface="2 nazanin"/>
                <a:cs typeface="Nazanin" panose="00000400000000000000" pitchFamily="2" charset="-78"/>
              </a:rPr>
              <a:t>سر در حالت ضرورت</a:t>
            </a:r>
            <a:endParaRPr lang="en-US" sz="2800" b="1" dirty="0" smtClean="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25603" name="Content Placeholder 2"/>
          <p:cNvSpPr>
            <a:spLocks noGrp="1"/>
          </p:cNvSpPr>
          <p:nvPr>
            <p:ph idx="4294967295"/>
          </p:nvPr>
        </p:nvSpPr>
        <p:spPr>
          <a:xfrm>
            <a:off x="801858" y="1600200"/>
            <a:ext cx="10170942" cy="4525963"/>
          </a:xfrm>
        </p:spPr>
        <p:txBody>
          <a:bodyPr/>
          <a:lstStyle/>
          <a:p>
            <a:pPr marL="514350" indent="-514350" algn="just" rtl="1">
              <a:buFont typeface="Wingdings" panose="05000000000000000000" pitchFamily="2" charset="2"/>
              <a:buAutoNum type="arabicPeriod"/>
            </a:pPr>
            <a:r>
              <a:rPr lang="fa-IR" altLang="fa-IR" sz="2800" i="1" u="sng" dirty="0">
                <a:latin typeface="2 nazanin"/>
                <a:cs typeface="Nazanin" panose="00000400000000000000" pitchFamily="2" charset="-78"/>
              </a:rPr>
              <a:t>تصمیم بیمار به ارتکاب جرم: </a:t>
            </a:r>
            <a:r>
              <a:rPr lang="fa-IR" altLang="fa-IR" sz="2800" dirty="0">
                <a:latin typeface="2 nazanin"/>
                <a:cs typeface="Nazanin" panose="00000400000000000000" pitchFamily="2" charset="-78"/>
              </a:rPr>
              <a:t>در این موارد خطر مهمتری از افشاء سر وجود دارد و میتوان به استناد ماده 55 ق.م.ا. در باب ضرورت، پزشک را از مسئولیت کیفری ناشی از ارتکاب جرم مبری دانست.</a:t>
            </a:r>
          </a:p>
          <a:p>
            <a:pPr marL="514350" indent="-514350" algn="just" rtl="1">
              <a:buFont typeface="Wingdings" panose="05000000000000000000" pitchFamily="2" charset="2"/>
              <a:buAutoNum type="arabicPeriod"/>
            </a:pPr>
            <a:r>
              <a:rPr lang="fa-IR" altLang="fa-IR" sz="2800" i="1" u="sng" dirty="0">
                <a:latin typeface="2 nazanin"/>
                <a:cs typeface="Nazanin" panose="00000400000000000000" pitchFamily="2" charset="-78"/>
              </a:rPr>
              <a:t>افشاء سر در مقام دفاع از خود:</a:t>
            </a:r>
            <a:r>
              <a:rPr lang="fa-IR" altLang="fa-IR" sz="2800" dirty="0">
                <a:latin typeface="2 nazanin"/>
                <a:cs typeface="Nazanin" panose="00000400000000000000" pitchFamily="2" charset="-78"/>
              </a:rPr>
              <a:t> حق دفاع از خود یک اصل مسلم حقوقی است. عدالت اقتضاء می کند که قاضی پرونده زمینه دفاع متهم را فراهم سازد. اقدام پزشک در مقام دفاع از خود و نیز تمهیدات قاضی محکمه باید بگونه ای باشد که در صورت نیاز به بیان اسرار حرفه ای، به حداقل ممکن اکتفا شود و جلسه دادگاه نیز بصورت غیر علنی برگزار گردد.</a:t>
            </a:r>
          </a:p>
          <a:p>
            <a:pPr marL="514350" indent="-514350" algn="just" rtl="1">
              <a:buFont typeface="Wingdings" panose="05000000000000000000" pitchFamily="2" charset="2"/>
              <a:buAutoNum type="arabicPeriod"/>
            </a:pPr>
            <a:r>
              <a:rPr lang="fa-IR" altLang="fa-IR" sz="2800" i="1" u="sng" dirty="0">
                <a:latin typeface="2 nazanin"/>
                <a:cs typeface="Nazanin" panose="00000400000000000000" pitchFamily="2" charset="-78"/>
              </a:rPr>
              <a:t>حفظ مصالح مهم دیگران (جامعه):</a:t>
            </a:r>
            <a:r>
              <a:rPr lang="fa-IR" altLang="fa-IR" sz="2800" dirty="0">
                <a:latin typeface="2 nazanin"/>
                <a:cs typeface="Nazanin" panose="00000400000000000000" pitchFamily="2" charset="-78"/>
              </a:rPr>
              <a:t> در تعارض بین اهم و مهم باید اهم را بر مهم ترجیج داد. لذا افشاء سر به اندازه ضرورت که زیانی نیز متوجه عموم نگردد مطلوب است.</a:t>
            </a:r>
          </a:p>
        </p:txBody>
      </p:sp>
    </p:spTree>
    <p:extLst>
      <p:ext uri="{BB962C8B-B14F-4D97-AF65-F5344CB8AC3E}">
        <p14:creationId xmlns:p14="http://schemas.microsoft.com/office/powerpoint/2010/main" xmlns="" val="38556604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3DB29C-0BE9-44A7-8FEC-1ABFB4926AB7}" type="slidenum">
              <a:rPr lang="fa-IR" altLang="en-US">
                <a:solidFill>
                  <a:prstClr val="black"/>
                </a:solidFill>
                <a:effectLst>
                  <a:outerShdw blurRad="38100" dist="38100" dir="2700000" algn="tl">
                    <a:srgbClr val="C0C0C0"/>
                  </a:outerShdw>
                </a:effectLst>
              </a:rPr>
              <a:pPr eaLnBrk="1" hangingPunct="1"/>
              <a:t>57</a:t>
            </a:fld>
            <a:endParaRPr lang="en-US" altLang="en-US">
              <a:solidFill>
                <a:prstClr val="black"/>
              </a:solidFill>
              <a:effectLst>
                <a:outerShdw blurRad="38100" dist="38100" dir="2700000" algn="tl">
                  <a:srgbClr val="C0C0C0"/>
                </a:outerShdw>
              </a:effectLst>
            </a:endParaRPr>
          </a:p>
        </p:txBody>
      </p:sp>
      <p:sp>
        <p:nvSpPr>
          <p:cNvPr id="25603" name="Content Placeholder 2"/>
          <p:cNvSpPr>
            <a:spLocks noGrp="1"/>
          </p:cNvSpPr>
          <p:nvPr>
            <p:ph idx="4294967295"/>
          </p:nvPr>
        </p:nvSpPr>
        <p:spPr>
          <a:xfrm>
            <a:off x="801858" y="2630658"/>
            <a:ext cx="10170942" cy="3495505"/>
          </a:xfrm>
        </p:spPr>
        <p:txBody>
          <a:bodyPr/>
          <a:lstStyle/>
          <a:p>
            <a:pPr marL="0" indent="0" algn="ctr" rtl="1">
              <a:buNone/>
            </a:pPr>
            <a:r>
              <a:rPr lang="fa-IR" altLang="fa-IR" sz="2800" b="1" dirty="0" smtClean="0">
                <a:latin typeface="2 nazanin"/>
                <a:cs typeface="Nazanin" panose="00000400000000000000" pitchFamily="2" charset="-78"/>
              </a:rPr>
              <a:t>واگذاری اطلاعات و پرونده های پزشکی</a:t>
            </a:r>
            <a:endParaRPr lang="fa-IR" altLang="fa-IR" sz="2800" b="1" dirty="0">
              <a:latin typeface="2 nazanin"/>
              <a:cs typeface="Nazanin" panose="00000400000000000000" pitchFamily="2" charset="-78"/>
            </a:endParaRPr>
          </a:p>
        </p:txBody>
      </p:sp>
    </p:spTree>
    <p:extLst>
      <p:ext uri="{BB962C8B-B14F-4D97-AF65-F5344CB8AC3E}">
        <p14:creationId xmlns:p14="http://schemas.microsoft.com/office/powerpoint/2010/main" xmlns="" val="38931116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just" rtl="1"/>
            <a:r>
              <a:rPr lang="fa-IR" sz="2800" dirty="0">
                <a:latin typeface="2 nazanin"/>
                <a:cs typeface="Nazanin" panose="00000400000000000000" pitchFamily="2" charset="-78"/>
              </a:rPr>
              <a:t>نگهداری و حفاظت از پرونده پزشکی بیمار </a:t>
            </a:r>
            <a:r>
              <a:rPr lang="fa-IR" sz="2800" dirty="0" smtClean="0">
                <a:latin typeface="2 nazanin"/>
                <a:cs typeface="Nazanin" panose="00000400000000000000" pitchFamily="2" charset="-78"/>
              </a:rPr>
              <a:t>(کاغذی </a:t>
            </a:r>
            <a:r>
              <a:rPr lang="fa-IR" sz="2800" dirty="0">
                <a:latin typeface="2 nazanin"/>
                <a:cs typeface="Nazanin" panose="00000400000000000000" pitchFamily="2" charset="-78"/>
              </a:rPr>
              <a:t>یا </a:t>
            </a:r>
            <a:r>
              <a:rPr lang="fa-IR" sz="2800" dirty="0" smtClean="0">
                <a:latin typeface="2 nazanin"/>
                <a:cs typeface="Nazanin" panose="00000400000000000000" pitchFamily="2" charset="-78"/>
              </a:rPr>
              <a:t>الکترونیک) </a:t>
            </a:r>
            <a:r>
              <a:rPr lang="fa-IR" sz="2800" dirty="0">
                <a:latin typeface="2 nazanin"/>
                <a:cs typeface="Nazanin" panose="00000400000000000000" pitchFamily="2" charset="-78"/>
              </a:rPr>
              <a:t>از تعهدات بیمارستان محسوب میشود. در حالی </a:t>
            </a:r>
            <a:r>
              <a:rPr lang="fa-IR" sz="2800" dirty="0" smtClean="0">
                <a:latin typeface="2 nazanin"/>
                <a:cs typeface="Nazanin" panose="00000400000000000000" pitchFamily="2" charset="-78"/>
              </a:rPr>
              <a:t>که اطلاعات </a:t>
            </a:r>
            <a:r>
              <a:rPr lang="fa-IR" sz="2800" dirty="0">
                <a:latin typeface="2 nazanin"/>
                <a:cs typeface="Nazanin" panose="00000400000000000000" pitchFamily="2" charset="-78"/>
              </a:rPr>
              <a:t>پرونده متعلق به شخص بیمار و در واقع جزء حریم شخصی وی محسوب شده و بهره برداری از آنها به جز </a:t>
            </a:r>
            <a:r>
              <a:rPr lang="fa-IR" sz="2800" dirty="0" smtClean="0">
                <a:latin typeface="2 nazanin"/>
                <a:cs typeface="Nazanin" panose="00000400000000000000" pitchFamily="2" charset="-78"/>
              </a:rPr>
              <a:t>در مواردی </a:t>
            </a:r>
            <a:r>
              <a:rPr lang="fa-IR" sz="2800" dirty="0">
                <a:latin typeface="2 nazanin"/>
                <a:cs typeface="Nazanin" panose="00000400000000000000" pitchFamily="2" charset="-78"/>
              </a:rPr>
              <a:t>که به منظور درمان خود </a:t>
            </a:r>
            <a:r>
              <a:rPr lang="fa-IR" sz="2800" dirty="0" smtClean="0">
                <a:latin typeface="2 nazanin"/>
                <a:cs typeface="Nazanin" panose="00000400000000000000" pitchFamily="2" charset="-78"/>
              </a:rPr>
              <a:t>بیمار، </a:t>
            </a:r>
            <a:r>
              <a:rPr lang="fa-IR" sz="2800" dirty="0">
                <a:latin typeface="2 nazanin"/>
                <a:cs typeface="Nazanin" panose="00000400000000000000" pitchFamily="2" charset="-78"/>
              </a:rPr>
              <a:t>پیگیریهای قانونی و قضایی، </a:t>
            </a:r>
            <a:r>
              <a:rPr lang="fa-IR" sz="2800" dirty="0" smtClean="0">
                <a:latin typeface="2 nazanin"/>
                <a:cs typeface="Nazanin" panose="00000400000000000000" pitchFamily="2" charset="-78"/>
              </a:rPr>
              <a:t>ارزیابی- های </a:t>
            </a:r>
            <a:r>
              <a:rPr lang="fa-IR" sz="2800" dirty="0">
                <a:latin typeface="2 nazanin"/>
                <a:cs typeface="Nazanin" panose="00000400000000000000" pitchFamily="2" charset="-78"/>
              </a:rPr>
              <a:t>مربوط به حوزه سلامت، یا در ارتباط با </a:t>
            </a:r>
            <a:r>
              <a:rPr lang="fa-IR" sz="2800" dirty="0" smtClean="0">
                <a:latin typeface="2 nazanin"/>
                <a:cs typeface="Nazanin" panose="00000400000000000000" pitchFamily="2" charset="-78"/>
              </a:rPr>
              <a:t>برنامه های </a:t>
            </a:r>
            <a:r>
              <a:rPr lang="fa-IR" sz="2800" dirty="0">
                <a:latin typeface="2 nazanin"/>
                <a:cs typeface="Nazanin" panose="00000400000000000000" pitchFamily="2" charset="-78"/>
              </a:rPr>
              <a:t>مرتبط با سلامت همگانی یا در موارد تهدید جدی برای سلامت </a:t>
            </a:r>
            <a:r>
              <a:rPr lang="fa-IR" sz="2800" dirty="0" smtClean="0">
                <a:latin typeface="2 nazanin"/>
                <a:cs typeface="Nazanin" panose="00000400000000000000" pitchFamily="2" charset="-78"/>
              </a:rPr>
              <a:t>عمومی استفاده </a:t>
            </a:r>
            <a:r>
              <a:rPr lang="fa-IR" sz="2800" dirty="0">
                <a:latin typeface="2 nazanin"/>
                <a:cs typeface="Nazanin" panose="00000400000000000000" pitchFamily="2" charset="-78"/>
              </a:rPr>
              <a:t>شوند منوط به اجازه کتبی بیمار میباشد.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4212648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smtClean="0">
                <a:latin typeface="2 nazanin"/>
                <a:cs typeface="Nazanin" panose="00000400000000000000" pitchFamily="2" charset="-78"/>
              </a:rPr>
              <a:t>واگذاری اطلاعات به بیمار</a:t>
            </a:r>
            <a:endParaRPr lang="en-US" sz="2800" b="1" dirty="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800" dirty="0">
                <a:latin typeface="2 nazanin"/>
                <a:cs typeface="Nazanin" panose="00000400000000000000" pitchFamily="2" charset="-78"/>
              </a:rPr>
              <a:t>در صورت درخواست کتبی بیمار </a:t>
            </a:r>
            <a:r>
              <a:rPr lang="fa-IR" sz="2800" dirty="0" smtClean="0">
                <a:latin typeface="2 nazanin"/>
                <a:cs typeface="Nazanin" panose="00000400000000000000" pitchFamily="2" charset="-78"/>
              </a:rPr>
              <a:t>با </a:t>
            </a:r>
            <a:r>
              <a:rPr lang="fa-IR" sz="2800" dirty="0">
                <a:latin typeface="2 nazanin"/>
                <a:cs typeface="Nazanin" panose="00000400000000000000" pitchFamily="2" charset="-78"/>
              </a:rPr>
              <a:t>سن </a:t>
            </a:r>
            <a:r>
              <a:rPr lang="fa-IR" sz="2800" b="1" dirty="0">
                <a:latin typeface="2 nazanin"/>
                <a:cs typeface="Nazanin" panose="00000400000000000000" pitchFamily="2" charset="-78"/>
              </a:rPr>
              <a:t>بالای هجده سال</a:t>
            </a:r>
            <a:r>
              <a:rPr lang="fa-IR" sz="2800" dirty="0">
                <a:latin typeface="2 nazanin"/>
                <a:cs typeface="Nazanin" panose="00000400000000000000" pitchFamily="2" charset="-78"/>
              </a:rPr>
              <a:t>، ارایه کپی یا تصویر کلیه فرمها و اطلاعات پزشکی بیمار، </a:t>
            </a:r>
            <a:r>
              <a:rPr lang="fa-IR" sz="2800" dirty="0" smtClean="0">
                <a:latin typeface="2 nazanin"/>
                <a:cs typeface="Nazanin" panose="00000400000000000000" pitchFamily="2" charset="-78"/>
              </a:rPr>
              <a:t>تصویر نتایج </a:t>
            </a:r>
            <a:r>
              <a:rPr lang="fa-IR" sz="2800" dirty="0">
                <a:latin typeface="2 nazanin"/>
                <a:cs typeface="Nazanin" panose="00000400000000000000" pitchFamily="2" charset="-78"/>
              </a:rPr>
              <a:t>آخرین اقدامات تشخیصی، به همراه اصل تمام کلیشه ها و گرافیها؛ پس از کنترل و برابر اصل نمودن الزامی است. </a:t>
            </a:r>
            <a:endParaRPr lang="fa-IR" sz="2800" dirty="0" smtClean="0">
              <a:latin typeface="2 nazanin"/>
              <a:cs typeface="Nazanin" panose="00000400000000000000" pitchFamily="2" charset="-78"/>
            </a:endParaRPr>
          </a:p>
          <a:p>
            <a:pPr algn="just" rtl="1">
              <a:lnSpc>
                <a:spcPct val="150000"/>
              </a:lnSpc>
            </a:pPr>
            <a:r>
              <a:rPr lang="fa-IR" sz="2800" dirty="0" smtClean="0">
                <a:latin typeface="2 nazanin"/>
                <a:cs typeface="Nazanin" panose="00000400000000000000" pitchFamily="2" charset="-78"/>
              </a:rPr>
              <a:t>در مورد </a:t>
            </a:r>
            <a:r>
              <a:rPr lang="fa-IR" sz="2800" dirty="0">
                <a:latin typeface="2 nazanin"/>
                <a:cs typeface="Nazanin" panose="00000400000000000000" pitchFamily="2" charset="-78"/>
              </a:rPr>
              <a:t>بیماران زیر هجده سال، محجورین یا بیمارانی که نسبت به اقدامات درمانی و شرایط خود هوشیاری ندارند )اغما، </a:t>
            </a:r>
            <a:r>
              <a:rPr lang="fa-IR" sz="2800" dirty="0" smtClean="0">
                <a:latin typeface="2 nazanin"/>
                <a:cs typeface="Nazanin" panose="00000400000000000000" pitchFamily="2" charset="-78"/>
              </a:rPr>
              <a:t>وضعیت های </a:t>
            </a:r>
            <a:r>
              <a:rPr lang="fa-IR" sz="2800" dirty="0">
                <a:latin typeface="2 nazanin"/>
                <a:cs typeface="Nazanin" panose="00000400000000000000" pitchFamily="2" charset="-78"/>
              </a:rPr>
              <a:t>سایکوز، جنون و ...(، ارایه کپی/ تصویر محتوای پرونده غیر روان بیمار، به درخواست ولی یا نماینده قانونی بیمار </a:t>
            </a:r>
            <a:r>
              <a:rPr lang="fa-IR" sz="2800" dirty="0" smtClean="0">
                <a:latin typeface="2 nazanin"/>
                <a:cs typeface="Nazanin" panose="00000400000000000000" pitchFamily="2" charset="-78"/>
              </a:rPr>
              <a:t>مجاز می </a:t>
            </a:r>
            <a:r>
              <a:rPr lang="fa-IR" sz="2800" dirty="0">
                <a:latin typeface="2 nazanin"/>
                <a:cs typeface="Nazanin" panose="00000400000000000000" pitchFamily="2" charset="-78"/>
              </a:rPr>
              <a:t>باشد</a:t>
            </a:r>
            <a:r>
              <a:rPr lang="fa-IR" sz="2800" dirty="0" smtClean="0">
                <a:latin typeface="2 nazanin"/>
                <a:cs typeface="Nazanin" panose="00000400000000000000" pitchFamily="2" charset="-78"/>
              </a:rPr>
              <a:t>.</a:t>
            </a:r>
            <a:endParaRPr lang="fa-IR" sz="2800" dirty="0">
              <a:latin typeface="2 nazanin"/>
              <a:cs typeface="Nazanin" panose="00000400000000000000" pitchFamily="2" charset="-78"/>
            </a:endParaRPr>
          </a:p>
        </p:txBody>
      </p:sp>
    </p:spTree>
    <p:extLst>
      <p:ext uri="{BB962C8B-B14F-4D97-AF65-F5344CB8AC3E}">
        <p14:creationId xmlns:p14="http://schemas.microsoft.com/office/powerpoint/2010/main" xmlns="" val="125371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fa-IR" sz="280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800" b="1" dirty="0" smtClean="0">
                <a:solidFill>
                  <a:srgbClr val="222222"/>
                </a:solidFill>
                <a:latin typeface="2 nazanin"/>
                <a:cs typeface="Nazanin" panose="00000400000000000000" pitchFamily="2" charset="-78"/>
              </a:rPr>
              <a:t>سند </a:t>
            </a:r>
            <a:r>
              <a:rPr lang="fa-IR" sz="2800" b="1" dirty="0">
                <a:solidFill>
                  <a:srgbClr val="222222"/>
                </a:solidFill>
                <a:latin typeface="2 nazanin"/>
                <a:cs typeface="Nazanin" panose="00000400000000000000" pitchFamily="2" charset="-78"/>
              </a:rPr>
              <a:t>عادی: </a:t>
            </a:r>
            <a:endParaRPr lang="fa-IR" sz="2800" b="1" dirty="0" smtClean="0">
              <a:solidFill>
                <a:srgbClr val="222222"/>
              </a:solidFill>
              <a:latin typeface="2 nazanin"/>
              <a:cs typeface="Nazanin" panose="00000400000000000000" pitchFamily="2" charset="-78"/>
            </a:endParaRPr>
          </a:p>
          <a:p>
            <a:pPr marL="0" indent="0" algn="just" rtl="1">
              <a:lnSpc>
                <a:spcPct val="150000"/>
              </a:lnSpc>
              <a:buNone/>
            </a:pPr>
            <a:r>
              <a:rPr lang="fa-IR" sz="2800" dirty="0" smtClean="0">
                <a:solidFill>
                  <a:srgbClr val="222222"/>
                </a:solidFill>
                <a:latin typeface="2 nazanin"/>
                <a:cs typeface="Nazanin" panose="00000400000000000000" pitchFamily="2" charset="-78"/>
              </a:rPr>
              <a:t>برابر </a:t>
            </a:r>
            <a:r>
              <a:rPr lang="fa-IR" sz="2800" dirty="0">
                <a:solidFill>
                  <a:srgbClr val="222222"/>
                </a:solidFill>
                <a:latin typeface="2 nazanin"/>
                <a:cs typeface="Nazanin" panose="00000400000000000000" pitchFamily="2" charset="-78"/>
              </a:rPr>
              <a:t>ماده ۱۲۸۹ قانون مدنی غیر از </a:t>
            </a:r>
            <a:r>
              <a:rPr lang="fa-IR" dirty="0">
                <a:solidFill>
                  <a:srgbClr val="222222"/>
                </a:solidFill>
                <a:latin typeface="2 nazanin"/>
                <a:cs typeface="Nazanin" panose="00000400000000000000" pitchFamily="2" charset="-78"/>
              </a:rPr>
              <a:t>اسناد مذکور در ماده ۱۲۸۷ سایر اسناد، عادی است به عبارت دیگر، سند عادی عبارت است از سندی که از جانب اشخاص غیررسمی بدون دخالت مأمورین رسمی تنظیم شده و تابع تشریفات خاص نباشد مانند دفاتر مثل دفتر کل. </a:t>
            </a:r>
          </a:p>
        </p:txBody>
      </p:sp>
    </p:spTree>
    <p:extLst>
      <p:ext uri="{BB962C8B-B14F-4D97-AF65-F5344CB8AC3E}">
        <p14:creationId xmlns:p14="http://schemas.microsoft.com/office/powerpoint/2010/main" xmlns="" val="18002949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800" b="1" dirty="0">
                <a:solidFill>
                  <a:prstClr val="black"/>
                </a:solidFill>
                <a:latin typeface="2 nazanin"/>
                <a:cs typeface="Nazanin" panose="00000400000000000000" pitchFamily="2" charset="-78"/>
              </a:rPr>
              <a:t>واگذاری اطلاعات به بیمار</a:t>
            </a:r>
            <a:endParaRPr lang="en-US" dirty="0"/>
          </a:p>
        </p:txBody>
      </p:sp>
      <p:sp>
        <p:nvSpPr>
          <p:cNvPr id="3" name="Content Placeholder 2"/>
          <p:cNvSpPr>
            <a:spLocks noGrp="1"/>
          </p:cNvSpPr>
          <p:nvPr>
            <p:ph idx="1"/>
          </p:nvPr>
        </p:nvSpPr>
        <p:spPr/>
        <p:txBody>
          <a:bodyPr/>
          <a:lstStyle/>
          <a:p>
            <a:pPr marL="0" lvl="0" indent="0" algn="just" rtl="1">
              <a:lnSpc>
                <a:spcPct val="150000"/>
              </a:lnSpc>
              <a:buNone/>
            </a:pPr>
            <a:r>
              <a:rPr lang="fa-IR" sz="2600" dirty="0">
                <a:solidFill>
                  <a:prstClr val="black"/>
                </a:solidFill>
                <a:latin typeface="2 nazanin"/>
                <a:cs typeface="Nazanin" panose="00000400000000000000" pitchFamily="2" charset="-78"/>
              </a:rPr>
              <a:t> تبصره 1: تحویل پرونده بیماران روان، صرفا در پاسخ به پیگیری های قضایی یا قانونی مجاز است .</a:t>
            </a:r>
          </a:p>
          <a:p>
            <a:pPr marL="0" lvl="0" indent="0" algn="just" rtl="1">
              <a:lnSpc>
                <a:spcPct val="150000"/>
              </a:lnSpc>
              <a:buNone/>
            </a:pPr>
            <a:r>
              <a:rPr lang="fa-IR" sz="2600" dirty="0">
                <a:solidFill>
                  <a:prstClr val="black"/>
                </a:solidFill>
                <a:latin typeface="2 nazanin"/>
                <a:cs typeface="Nazanin" panose="00000400000000000000" pitchFamily="2" charset="-78"/>
              </a:rPr>
              <a:t> تبصره 2: در صورت فوت بیمار، نماینده قانونی و وراث به شرط داشتن گواهی انحصار وراثت مشمول این بند خواهند بود.</a:t>
            </a:r>
            <a:endParaRPr lang="en-US" sz="2600" dirty="0">
              <a:solidFill>
                <a:prstClr val="black"/>
              </a:solidFill>
              <a:latin typeface="2 nazanin"/>
              <a:cs typeface="Nazanin" panose="00000400000000000000" pitchFamily="2" charset="-78"/>
            </a:endParaRPr>
          </a:p>
          <a:p>
            <a:endParaRPr lang="en-US" dirty="0"/>
          </a:p>
        </p:txBody>
      </p:sp>
    </p:spTree>
    <p:extLst>
      <p:ext uri="{BB962C8B-B14F-4D97-AF65-F5344CB8AC3E}">
        <p14:creationId xmlns:p14="http://schemas.microsoft.com/office/powerpoint/2010/main" xmlns="" val="31335762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prstClr val="black"/>
                </a:solidFill>
                <a:latin typeface="2 nazanin"/>
                <a:cs typeface="Nazanin" panose="00000400000000000000" pitchFamily="2" charset="-78"/>
              </a:rPr>
              <a:t>واگذاری اطلاعات به بیمار</a:t>
            </a: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latin typeface="2 nazanin"/>
                <a:cs typeface="Nazanin" panose="00000400000000000000" pitchFamily="2" charset="-78"/>
              </a:rPr>
              <a:t>تحویل یک نسخه خوانا از فرم خلاصه پرونده در زمان ترخیص به کلیه بیماران حتی بیمارانی که با رضایت و مسئولیت </a:t>
            </a:r>
            <a:r>
              <a:rPr lang="fa-IR" sz="2800" dirty="0" smtClean="0">
                <a:latin typeface="2 nazanin"/>
                <a:cs typeface="Nazanin" panose="00000400000000000000" pitchFamily="2" charset="-78"/>
              </a:rPr>
              <a:t>شخصی بیمارستان </a:t>
            </a:r>
            <a:r>
              <a:rPr lang="fa-IR" sz="2800" dirty="0">
                <a:latin typeface="2 nazanin"/>
                <a:cs typeface="Nazanin" panose="00000400000000000000" pitchFamily="2" charset="-78"/>
              </a:rPr>
              <a:t>را ترک می کنند الزامی می باشد. در مورد بیماران کودک، روانی یا محجور تحویل خلاصه پرونده به ولی یا </a:t>
            </a:r>
            <a:r>
              <a:rPr lang="fa-IR" sz="2800" dirty="0" smtClean="0">
                <a:latin typeface="2 nazanin"/>
                <a:cs typeface="Nazanin" panose="00000400000000000000" pitchFamily="2" charset="-78"/>
              </a:rPr>
              <a:t>نماینده قانونی </a:t>
            </a:r>
            <a:r>
              <a:rPr lang="fa-IR" sz="2800" dirty="0">
                <a:latin typeface="2 nazanin"/>
                <a:cs typeface="Nazanin" panose="00000400000000000000" pitchFamily="2" charset="-78"/>
              </a:rPr>
              <a:t>بیمار بلامانع می باشد.</a:t>
            </a:r>
          </a:p>
          <a:p>
            <a:pPr algn="just" rtl="1">
              <a:lnSpc>
                <a:spcPct val="150000"/>
              </a:lnSpc>
            </a:pPr>
            <a:r>
              <a:rPr lang="fa-IR" sz="2800" dirty="0">
                <a:latin typeface="2 nazanin"/>
                <a:cs typeface="Nazanin" panose="00000400000000000000" pitchFamily="2" charset="-78"/>
              </a:rPr>
              <a:t> تبصره: تحویل خلاصه پرونده به همراهان بیمار مجاز نمی باشد.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9871732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latin typeface="2 nazanin"/>
                <a:cs typeface="Nazanin" panose="00000400000000000000" pitchFamily="2" charset="-78"/>
              </a:rPr>
              <a:t>در زمان انتقال بین بیمارستانی بیمار جهت ادامه درمان، نسخه اصل یا اول فرم اعزام واجد مهر و امضای اصل پزشک معالج </a:t>
            </a:r>
            <a:r>
              <a:rPr lang="fa-IR" sz="2800" dirty="0" smtClean="0">
                <a:latin typeface="2 nazanin"/>
                <a:cs typeface="Nazanin" panose="00000400000000000000" pitchFamily="2" charset="-78"/>
              </a:rPr>
              <a:t>به همراه </a:t>
            </a:r>
            <a:r>
              <a:rPr lang="fa-IR" sz="2800" dirty="0">
                <a:latin typeface="2 nazanin"/>
                <a:cs typeface="Nazanin" panose="00000400000000000000" pitchFamily="2" charset="-78"/>
              </a:rPr>
              <a:t>تصویر اوراق مهم پرونده باید همراه بیمار منتقل گردد. اصل پرونده بیمار به همراه نسخه دوم فرم اعزام </a:t>
            </a:r>
            <a:r>
              <a:rPr lang="fa-IR" sz="2800" dirty="0" smtClean="0">
                <a:latin typeface="2 nazanin"/>
                <a:cs typeface="Nazanin" panose="00000400000000000000" pitchFamily="2" charset="-78"/>
              </a:rPr>
              <a:t>(اصل </a:t>
            </a:r>
            <a:r>
              <a:rPr lang="fa-IR" sz="2800" dirty="0">
                <a:latin typeface="2 nazanin"/>
                <a:cs typeface="Nazanin" panose="00000400000000000000" pitchFamily="2" charset="-78"/>
              </a:rPr>
              <a:t>یا </a:t>
            </a:r>
            <a:r>
              <a:rPr lang="fa-IR" sz="2800" dirty="0" smtClean="0">
                <a:latin typeface="2 nazanin"/>
                <a:cs typeface="Nazanin" panose="00000400000000000000" pitchFamily="2" charset="-78"/>
              </a:rPr>
              <a:t>کاربن) بصورت </a:t>
            </a:r>
            <a:r>
              <a:rPr lang="fa-IR" sz="2800" dirty="0">
                <a:latin typeface="2 nazanin"/>
                <a:cs typeface="Nazanin" panose="00000400000000000000" pitchFamily="2" charset="-78"/>
              </a:rPr>
              <a:t>خوانا و ممهور به مهر و امضای اصل پزشک معالج در بیمارستان مبدأ نگهداری گردد.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22723094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rtl="1">
              <a:lnSpc>
                <a:spcPct val="150000"/>
              </a:lnSpc>
            </a:pPr>
            <a:r>
              <a:rPr lang="fa-IR" sz="2800" dirty="0">
                <a:latin typeface="2 nazanin"/>
                <a:cs typeface="Nazanin" panose="00000400000000000000" pitchFamily="2" charset="-78"/>
              </a:rPr>
              <a:t>در صورت بروز حوادث و وقایع ناخواسته و خطاهای پزشکی که منجر به وخامت آنی وضعیت بیمار شده </a:t>
            </a:r>
            <a:r>
              <a:rPr lang="fa-IR" sz="2800" dirty="0" smtClean="0">
                <a:latin typeface="2 nazanin"/>
                <a:cs typeface="Nazanin" panose="00000400000000000000" pitchFamily="2" charset="-78"/>
              </a:rPr>
              <a:t>(سقوط </a:t>
            </a:r>
            <a:r>
              <a:rPr lang="fa-IR" sz="2800" dirty="0">
                <a:latin typeface="2 nazanin"/>
                <a:cs typeface="Nazanin" panose="00000400000000000000" pitchFamily="2" charset="-78"/>
              </a:rPr>
              <a:t>بیمار </a:t>
            </a:r>
            <a:r>
              <a:rPr lang="fa-IR" sz="2800" dirty="0" smtClean="0">
                <a:latin typeface="2 nazanin"/>
                <a:cs typeface="Nazanin" panose="00000400000000000000" pitchFamily="2" charset="-78"/>
              </a:rPr>
              <a:t>از خت </a:t>
            </a:r>
            <a:r>
              <a:rPr lang="fa-IR" sz="2800" dirty="0">
                <a:latin typeface="2 nazanin"/>
                <a:cs typeface="Nazanin" panose="00000400000000000000" pitchFamily="2" charset="-78"/>
              </a:rPr>
              <a:t>– قطع عضو نابجا – عدم شناسایی بیمار- استفاده نابجا از گازهای طبی- تزریق خون اشتباه و </a:t>
            </a:r>
            <a:r>
              <a:rPr lang="fa-IR" sz="2800" dirty="0" smtClean="0">
                <a:latin typeface="2 nazanin"/>
                <a:cs typeface="Nazanin" panose="00000400000000000000" pitchFamily="2" charset="-78"/>
              </a:rPr>
              <a:t>...، ) و </a:t>
            </a:r>
            <a:r>
              <a:rPr lang="fa-IR" sz="2800" dirty="0">
                <a:latin typeface="2 nazanin"/>
                <a:cs typeface="Nazanin" panose="00000400000000000000" pitchFamily="2" charset="-78"/>
              </a:rPr>
              <a:t>مرگهای </a:t>
            </a:r>
            <a:r>
              <a:rPr lang="fa-IR" sz="2800" dirty="0" smtClean="0">
                <a:latin typeface="2 nazanin"/>
                <a:cs typeface="Nazanin" panose="00000400000000000000" pitchFamily="2" charset="-78"/>
              </a:rPr>
              <a:t>مشکوک حین </a:t>
            </a:r>
            <a:r>
              <a:rPr lang="fa-IR" sz="2800" dirty="0">
                <a:latin typeface="2 nazanin"/>
                <a:cs typeface="Nazanin" panose="00000400000000000000" pitchFamily="2" charset="-78"/>
              </a:rPr>
              <a:t>بستری بیمار؛ بلافاصله باید با قید تاریخ و ساعت دقیق واقعه، تصویر تمام اوراق پرونده تهیه و با ذکر تاریخ و ساعت </a:t>
            </a:r>
            <a:r>
              <a:rPr lang="fa-IR" sz="2800" dirty="0" smtClean="0">
                <a:latin typeface="2 nazanin"/>
                <a:cs typeface="Nazanin" panose="00000400000000000000" pitchFamily="2" charset="-78"/>
              </a:rPr>
              <a:t>دقیق کپی </a:t>
            </a:r>
            <a:r>
              <a:rPr lang="fa-IR" sz="2800" dirty="0">
                <a:latin typeface="2 nazanin"/>
                <a:cs typeface="Nazanin" panose="00000400000000000000" pitchFamily="2" charset="-78"/>
              </a:rPr>
              <a:t>برداری بر روی نسخه کپی، برابر اصل شده و تا زمان بررسی حادثه در محل امن جهت هر گونه داوری یا بررسی </a:t>
            </a:r>
            <a:r>
              <a:rPr lang="fa-IR" sz="2800" dirty="0" smtClean="0">
                <a:latin typeface="2 nazanin"/>
                <a:cs typeface="Nazanin" panose="00000400000000000000" pitchFamily="2" charset="-78"/>
              </a:rPr>
              <a:t>بعدی به </a:t>
            </a:r>
            <a:r>
              <a:rPr lang="fa-IR" sz="2800" dirty="0">
                <a:latin typeface="2 nazanin"/>
                <a:cs typeface="Nazanin" panose="00000400000000000000" pitchFamily="2" charset="-78"/>
              </a:rPr>
              <a:t>عنوان نسخه ایمن پرونده نگهداری شود. ضبط و نگهداری نسخه ایمن پرونده با مسئولیت رییس بیمارستان است.</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1397178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latin typeface="2 nazanin"/>
                <a:cs typeface="Nazanin" panose="00000400000000000000" pitchFamily="2" charset="-78"/>
              </a:rPr>
              <a:t>لازم است تمهیدات لازم به منظور صیانت از پرونده بالینی بیمار )اعم از سرپایی، بستری و اورژانس( در برابر دسترسی/ استفاده</a:t>
            </a:r>
            <a:r>
              <a:rPr lang="fa-IR" sz="2800" dirty="0" smtClean="0">
                <a:latin typeface="2 nazanin"/>
                <a:cs typeface="Nazanin" panose="00000400000000000000" pitchFamily="2" charset="-78"/>
              </a:rPr>
              <a:t>/ واگذاری </a:t>
            </a:r>
            <a:r>
              <a:rPr lang="fa-IR" sz="2800" dirty="0">
                <a:latin typeface="2 nazanin"/>
                <a:cs typeface="Nazanin" panose="00000400000000000000" pitchFamily="2" charset="-78"/>
              </a:rPr>
              <a:t>به افراد غیرمجاز لحاظ شود. به منظور انتقال پرونده بیمار بین بخشهای مختلف بیمارستان از فرد یا افراد معین و </a:t>
            </a:r>
            <a:r>
              <a:rPr lang="fa-IR" sz="2800" dirty="0" smtClean="0">
                <a:latin typeface="2 nazanin"/>
                <a:cs typeface="Nazanin" panose="00000400000000000000" pitchFamily="2" charset="-78"/>
              </a:rPr>
              <a:t>قابل اعتماد </a:t>
            </a:r>
            <a:r>
              <a:rPr lang="fa-IR" sz="2800" dirty="0">
                <a:latin typeface="2 nazanin"/>
                <a:cs typeface="Nazanin" panose="00000400000000000000" pitchFamily="2" charset="-78"/>
              </a:rPr>
              <a:t>استفاده شود. خروج پرونده های </a:t>
            </a:r>
            <a:r>
              <a:rPr lang="fa-IR" sz="2800" b="1" dirty="0">
                <a:latin typeface="2 nazanin"/>
                <a:cs typeface="Nazanin" panose="00000400000000000000" pitchFamily="2" charset="-78"/>
              </a:rPr>
              <a:t>بیماران از بخشها توسط همراهان بیمار ممنوع است.</a:t>
            </a:r>
            <a:endParaRPr lang="en-US" sz="2800" b="1" dirty="0">
              <a:latin typeface="2 nazanin"/>
              <a:cs typeface="Nazanin" panose="00000400000000000000" pitchFamily="2" charset="-78"/>
            </a:endParaRPr>
          </a:p>
        </p:txBody>
      </p:sp>
    </p:spTree>
    <p:extLst>
      <p:ext uri="{BB962C8B-B14F-4D97-AF65-F5344CB8AC3E}">
        <p14:creationId xmlns:p14="http://schemas.microsoft.com/office/powerpoint/2010/main" xmlns="" val="28002275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r>
              <a:rPr lang="fa-IR" sz="2800" dirty="0">
                <a:latin typeface="2 nazanin"/>
                <a:cs typeface="Nazanin" panose="00000400000000000000" pitchFamily="2" charset="-78"/>
              </a:rPr>
              <a:t>لازم است برای هرگونه درخواستی جهت دسترسی به پرونده، فرم درخواست با ذکر نام و نام خانوادگی و امضاء </a:t>
            </a:r>
            <a:r>
              <a:rPr lang="fa-IR" sz="2800" dirty="0" smtClean="0">
                <a:latin typeface="2 nazanin"/>
                <a:cs typeface="Nazanin" panose="00000400000000000000" pitchFamily="2" charset="-78"/>
              </a:rPr>
              <a:t>درخواست کننده</a:t>
            </a:r>
            <a:r>
              <a:rPr lang="fa-IR" sz="2800" dirty="0">
                <a:latin typeface="2 nazanin"/>
                <a:cs typeface="Nazanin" panose="00000400000000000000" pitchFamily="2" charset="-78"/>
              </a:rPr>
              <a:t>، ضمیمه پرونده گردد. ارایه اطلاعات منوط به بررسی درخواست و تایید نهایی مسئول بخش مدیریت اطلاعات </a:t>
            </a:r>
            <a:r>
              <a:rPr lang="fa-IR" sz="2800" dirty="0" smtClean="0">
                <a:latin typeface="2 nazanin"/>
                <a:cs typeface="Nazanin" panose="00000400000000000000" pitchFamily="2" charset="-78"/>
              </a:rPr>
              <a:t>سلامت بیمارستان </a:t>
            </a:r>
            <a:r>
              <a:rPr lang="fa-IR" sz="2800" dirty="0">
                <a:latin typeface="2 nazanin"/>
                <a:cs typeface="Nazanin" panose="00000400000000000000" pitchFamily="2" charset="-78"/>
              </a:rPr>
              <a:t>میباشد.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917742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latin typeface="2 nazanin"/>
                <a:cs typeface="Nazanin" panose="00000400000000000000" pitchFamily="2" charset="-78"/>
              </a:rPr>
              <a:t>لازم است بخش مدیریت آمار و اطلاعات درمان پیگیریهای لازم جهت بازگشت پرونده های خارج شده از بایگانی را </a:t>
            </a:r>
            <a:r>
              <a:rPr lang="fa-IR" sz="2800" dirty="0" smtClean="0">
                <a:latin typeface="2 nazanin"/>
                <a:cs typeface="Nazanin" panose="00000400000000000000" pitchFamily="2" charset="-78"/>
              </a:rPr>
              <a:t>به صورت </a:t>
            </a:r>
            <a:r>
              <a:rPr lang="fa-IR" sz="2800" dirty="0">
                <a:latin typeface="2 nazanin"/>
                <a:cs typeface="Nazanin" panose="00000400000000000000" pitchFamily="2" charset="-78"/>
              </a:rPr>
              <a:t>روزانه یا حداکثر هفتگی انجام دهد. بدیهی است خروج نسخه کاغذی پرونده از بایگانی صرفا جهت </a:t>
            </a:r>
            <a:r>
              <a:rPr lang="fa-IR" sz="2800" dirty="0" smtClean="0">
                <a:latin typeface="2 nazanin"/>
                <a:cs typeface="Nazanin" panose="00000400000000000000" pitchFamily="2" charset="-78"/>
              </a:rPr>
              <a:t>درخواستهای داخلی </a:t>
            </a:r>
            <a:r>
              <a:rPr lang="fa-IR" sz="2800" dirty="0">
                <a:latin typeface="2 nazanin"/>
                <a:cs typeface="Nazanin" panose="00000400000000000000" pitchFamily="2" charset="-78"/>
              </a:rPr>
              <a:t>تصریح شده در دستورالعمل سطح دسترسی مجاز می باشد.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22888553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r>
              <a:rPr lang="fa-IR" sz="2800" dirty="0">
                <a:latin typeface="2 nazanin"/>
                <a:cs typeface="Nazanin" panose="00000400000000000000" pitchFamily="2" charset="-78"/>
              </a:rPr>
              <a:t>ارایه هرگونه اطلاعات و ارسال تصاویر اسناد با مهر "برابر اصل" با درخواست کتبی سازمانهای ذیصلاح )سازمانهای بیمه گر</a:t>
            </a:r>
            <a:r>
              <a:rPr lang="fa-IR" sz="2800" dirty="0" smtClean="0">
                <a:latin typeface="2 nazanin"/>
                <a:cs typeface="Nazanin" panose="00000400000000000000" pitchFamily="2" charset="-78"/>
              </a:rPr>
              <a:t>، نظام </a:t>
            </a:r>
            <a:r>
              <a:rPr lang="fa-IR" sz="2800" dirty="0">
                <a:latin typeface="2 nazanin"/>
                <a:cs typeface="Nazanin" panose="00000400000000000000" pitchFamily="2" charset="-78"/>
              </a:rPr>
              <a:t>وظیفه ، پزشکی قانونی و</a:t>
            </a:r>
            <a:r>
              <a:rPr lang="fa-IR" sz="2800" dirty="0" smtClean="0">
                <a:latin typeface="2 nazanin"/>
                <a:cs typeface="Nazanin" panose="00000400000000000000" pitchFamily="2" charset="-78"/>
              </a:rPr>
              <a:t>... </a:t>
            </a:r>
            <a:r>
              <a:rPr lang="fa-IR" sz="2800" dirty="0">
                <a:latin typeface="2 nazanin"/>
                <a:cs typeface="Nazanin" panose="00000400000000000000" pitchFamily="2" charset="-78"/>
              </a:rPr>
              <a:t>امکانپذیر می باشد.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16503841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r>
              <a:rPr lang="fa-IR" sz="2800" b="1" dirty="0">
                <a:latin typeface="2 nazanin"/>
                <a:cs typeface="Nazanin" panose="00000400000000000000" pitchFamily="2" charset="-78"/>
              </a:rPr>
              <a:t>ارایه پرونده به بستگان و همراهان بیمار به جز سرپرستان قانونی وی جهت ملاحظه و یا تهیه تصویر و رونوشت ممنوع می باشد.</a:t>
            </a:r>
          </a:p>
          <a:p>
            <a:pPr marL="0" indent="0" algn="just" rtl="1">
              <a:lnSpc>
                <a:spcPct val="150000"/>
              </a:lnSpc>
              <a:buNone/>
            </a:pPr>
            <a:r>
              <a:rPr lang="fa-IR" sz="2800" dirty="0">
                <a:latin typeface="2 nazanin"/>
                <a:cs typeface="Nazanin" panose="00000400000000000000" pitchFamily="2" charset="-78"/>
              </a:rPr>
              <a:t> تبصره: در مواردی که بیمار فرم اجازه ارایه کپی مدارک بالینی را تکمیل نموده باشد، افراد معرفی شده از </a:t>
            </a:r>
            <a:r>
              <a:rPr lang="fa-IR" sz="2800" dirty="0" smtClean="0">
                <a:latin typeface="2 nazanin"/>
                <a:cs typeface="Nazanin" panose="00000400000000000000" pitchFamily="2" charset="-78"/>
              </a:rPr>
              <a:t>طرف بیمار </a:t>
            </a:r>
            <a:r>
              <a:rPr lang="fa-IR" sz="2800" dirty="0">
                <a:latin typeface="2 nazanin"/>
                <a:cs typeface="Nazanin" panose="00000400000000000000" pitchFamily="2" charset="-78"/>
              </a:rPr>
              <a:t>می توانند با مراجعه به بیمارستان با ارایه اصل صورتحساب و تکمیل فرم درخواست، کپی مدارک بالینی </a:t>
            </a:r>
            <a:r>
              <a:rPr lang="fa-IR" sz="2800" dirty="0" smtClean="0">
                <a:latin typeface="2 nazanin"/>
                <a:cs typeface="Nazanin" panose="00000400000000000000" pitchFamily="2" charset="-78"/>
              </a:rPr>
              <a:t>بیمار را </a:t>
            </a:r>
            <a:r>
              <a:rPr lang="fa-IR" sz="2800" dirty="0">
                <a:latin typeface="2 nazanin"/>
                <a:cs typeface="Nazanin" panose="00000400000000000000" pitchFamily="2" charset="-78"/>
              </a:rPr>
              <a:t>دریافت نمایند.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698879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latin typeface="2 nazanin"/>
                <a:cs typeface="Nazanin" panose="00000400000000000000" pitchFamily="2" charset="-78"/>
              </a:rPr>
              <a:t>رضایت بیمار در خصوص اجازه استفاده از اطلاعات پزشکی، فقط در خصوص اطلاعات بالینی ثبت </a:t>
            </a:r>
            <a:r>
              <a:rPr lang="fa-IR" sz="2800" dirty="0" smtClean="0">
                <a:latin typeface="2 nazanin"/>
                <a:cs typeface="Nazanin" panose="00000400000000000000" pitchFamily="2" charset="-78"/>
              </a:rPr>
              <a:t>شده در </a:t>
            </a:r>
            <a:r>
              <a:rPr lang="fa-IR" sz="2800" dirty="0">
                <a:latin typeface="2 nazanin"/>
                <a:cs typeface="Nazanin" panose="00000400000000000000" pitchFamily="2" charset="-78"/>
              </a:rPr>
              <a:t>پرونده پزشکی بیمار بوده و افشای هویت بیمار </a:t>
            </a:r>
            <a:r>
              <a:rPr lang="fa-IR" sz="2800" dirty="0" smtClean="0">
                <a:latin typeface="2 nazanin"/>
                <a:cs typeface="Nazanin" panose="00000400000000000000" pitchFamily="2" charset="-78"/>
              </a:rPr>
              <a:t>(از </a:t>
            </a:r>
            <a:r>
              <a:rPr lang="fa-IR" sz="2800" dirty="0">
                <a:latin typeface="2 nazanin"/>
                <a:cs typeface="Nazanin" panose="00000400000000000000" pitchFamily="2" charset="-78"/>
              </a:rPr>
              <a:t>طریق شناسه های </a:t>
            </a:r>
            <a:r>
              <a:rPr lang="fa-IR" sz="2800" dirty="0" smtClean="0">
                <a:latin typeface="2 nazanin"/>
                <a:cs typeface="Nazanin" panose="00000400000000000000" pitchFamily="2" charset="-78"/>
              </a:rPr>
              <a:t>هویتی) </a:t>
            </a:r>
            <a:r>
              <a:rPr lang="fa-IR" sz="2800" dirty="0">
                <a:latin typeface="2 nazanin"/>
                <a:cs typeface="Nazanin" panose="00000400000000000000" pitchFamily="2" charset="-78"/>
              </a:rPr>
              <a:t>در هیچ یک از مراحل </a:t>
            </a:r>
            <a:r>
              <a:rPr lang="fa-IR" sz="2800" dirty="0" smtClean="0">
                <a:latin typeface="2 nazanin"/>
                <a:cs typeface="Nazanin" panose="00000400000000000000" pitchFamily="2" charset="-78"/>
              </a:rPr>
              <a:t>پژوهش مجاز </a:t>
            </a:r>
            <a:r>
              <a:rPr lang="fa-IR" sz="2800" dirty="0">
                <a:latin typeface="2 nazanin"/>
                <a:cs typeface="Nazanin" panose="00000400000000000000" pitchFamily="2" charset="-78"/>
              </a:rPr>
              <a:t>نمی باشد.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418483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fa-IR" sz="2800">
              <a:latin typeface="2 nazanin"/>
              <a:cs typeface="Nazanin" panose="00000400000000000000" pitchFamily="2" charset="-78"/>
            </a:endParaRPr>
          </a:p>
        </p:txBody>
      </p:sp>
      <p:sp>
        <p:nvSpPr>
          <p:cNvPr id="3" name="Content Placeholder 2"/>
          <p:cNvSpPr>
            <a:spLocks noGrp="1"/>
          </p:cNvSpPr>
          <p:nvPr>
            <p:ph idx="1"/>
          </p:nvPr>
        </p:nvSpPr>
        <p:spPr>
          <a:xfrm>
            <a:off x="509666" y="1825625"/>
            <a:ext cx="10844134" cy="4351338"/>
          </a:xfrm>
        </p:spPr>
        <p:txBody>
          <a:bodyPr>
            <a:normAutofit fontScale="92500" lnSpcReduction="20000"/>
          </a:bodyPr>
          <a:lstStyle/>
          <a:p>
            <a:pPr marL="0" indent="0" algn="just" rtl="1">
              <a:lnSpc>
                <a:spcPct val="150000"/>
              </a:lnSpc>
              <a:buNone/>
            </a:pPr>
            <a:r>
              <a:rPr lang="fa-IR" sz="2800" dirty="0">
                <a:solidFill>
                  <a:srgbClr val="0C0C0C"/>
                </a:solidFill>
                <a:latin typeface="2 nazanin"/>
                <a:cs typeface="Nazanin" panose="00000400000000000000" pitchFamily="2" charset="-78"/>
              </a:rPr>
              <a:t>  ارزش به مفهوم كلي، درجه اهميتي است كه اشياء و افكار در رفع حوائج فردي و اجتماعي دارد و از نظر اقتصادي معيار و تعيين كننده اهميت اشياء در خدمات است.</a:t>
            </a:r>
          </a:p>
          <a:p>
            <a:pPr marL="0" indent="0" algn="just" rtl="1">
              <a:lnSpc>
                <a:spcPct val="150000"/>
              </a:lnSpc>
              <a:buNone/>
            </a:pPr>
            <a:r>
              <a:rPr lang="fa-IR" sz="2800" b="1" dirty="0" smtClean="0">
                <a:solidFill>
                  <a:srgbClr val="0C0C0C"/>
                </a:solidFill>
                <a:latin typeface="2 nazanin"/>
                <a:cs typeface="Nazanin" panose="00000400000000000000" pitchFamily="2" charset="-78"/>
              </a:rPr>
              <a:t>اسناد </a:t>
            </a:r>
            <a:r>
              <a:rPr lang="fa-IR" sz="2800" b="1" dirty="0">
                <a:solidFill>
                  <a:srgbClr val="0C0C0C"/>
                </a:solidFill>
                <a:latin typeface="2 nazanin"/>
                <a:cs typeface="Nazanin" panose="00000400000000000000" pitchFamily="2" charset="-78"/>
              </a:rPr>
              <a:t>از نظر ارزش به طبقات مختلف تقسيم شده اند كه اهم آن عبارتند از:</a:t>
            </a:r>
          </a:p>
          <a:p>
            <a:pPr marL="449263" indent="0" algn="just" rtl="1">
              <a:lnSpc>
                <a:spcPct val="150000"/>
              </a:lnSpc>
              <a:buNone/>
            </a:pPr>
            <a:r>
              <a:rPr lang="fa-IR" sz="2800" dirty="0">
                <a:solidFill>
                  <a:srgbClr val="0C0C0C"/>
                </a:solidFill>
                <a:latin typeface="2 nazanin"/>
                <a:cs typeface="Nazanin" panose="00000400000000000000" pitchFamily="2" charset="-78"/>
              </a:rPr>
              <a:t>1- ارزش اسناد براي سازمانهاي دولتي يا ساير موسسه ها از لحاظ اجراي وظايف.</a:t>
            </a:r>
          </a:p>
          <a:p>
            <a:pPr marL="449263" indent="0" algn="just" rtl="1">
              <a:lnSpc>
                <a:spcPct val="150000"/>
              </a:lnSpc>
              <a:buNone/>
            </a:pPr>
            <a:r>
              <a:rPr lang="fa-IR" sz="2800" dirty="0">
                <a:solidFill>
                  <a:srgbClr val="0C0C0C"/>
                </a:solidFill>
                <a:latin typeface="2 nazanin"/>
                <a:cs typeface="Nazanin" panose="00000400000000000000" pitchFamily="2" charset="-78"/>
              </a:rPr>
              <a:t>2- ارزش اسناد براي مردم متعارف، از نقطه نظر فايده عملي ناشي از اطلاعات مندرج در آنها.</a:t>
            </a:r>
          </a:p>
          <a:p>
            <a:pPr marL="449263" indent="0" algn="just" rtl="1">
              <a:lnSpc>
                <a:spcPct val="150000"/>
              </a:lnSpc>
              <a:buNone/>
            </a:pPr>
            <a:r>
              <a:rPr lang="fa-IR" sz="2800" dirty="0">
                <a:solidFill>
                  <a:srgbClr val="0C0C0C"/>
                </a:solidFill>
                <a:latin typeface="2 nazanin"/>
                <a:cs typeface="Nazanin" panose="00000400000000000000" pitchFamily="2" charset="-78"/>
              </a:rPr>
              <a:t>3-  ارزش اسناد براساس استفاده محققان و پژوهشگران در فعاليت هاي تحقيقاتي و تقسيم بندي‌هاي ديگر از نظر اداري مالي، حقوقي، تاريخي، علمي و...</a:t>
            </a:r>
          </a:p>
          <a:p>
            <a:pPr algn="just" rtl="1"/>
            <a:endParaRPr lang="fa-IR" sz="2800" dirty="0">
              <a:latin typeface="2 nazanin"/>
              <a:cs typeface="Nazanin" panose="00000400000000000000" pitchFamily="2" charset="-78"/>
            </a:endParaRPr>
          </a:p>
        </p:txBody>
      </p:sp>
    </p:spTree>
    <p:extLst>
      <p:ext uri="{BB962C8B-B14F-4D97-AF65-F5344CB8AC3E}">
        <p14:creationId xmlns:p14="http://schemas.microsoft.com/office/powerpoint/2010/main" xmlns="" val="34942575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latin typeface="2 nazanin"/>
                <a:cs typeface="Nazanin" panose="00000400000000000000" pitchFamily="2" charset="-78"/>
              </a:rPr>
              <a:t>لازم است بیمارستان، تمهیدات لازم را در خصوص رعایت حق بیمار از لحاظ حفظ حریم شخصی و </a:t>
            </a:r>
            <a:r>
              <a:rPr lang="fa-IR" sz="2800" dirty="0" smtClean="0">
                <a:latin typeface="2 nazanin"/>
                <a:cs typeface="Nazanin" panose="00000400000000000000" pitchFamily="2" charset="-78"/>
              </a:rPr>
              <a:t>عدم افشای </a:t>
            </a:r>
            <a:r>
              <a:rPr lang="fa-IR" sz="2800" dirty="0">
                <a:latin typeface="2 nazanin"/>
                <a:cs typeface="Nazanin" panose="00000400000000000000" pitchFamily="2" charset="-78"/>
              </a:rPr>
              <a:t>اطلاعات هویتی وی در خلال تحقیقات لحاظ نماید. هم چنین لازم است قبل از واگذاری اطلاعات، </a:t>
            </a:r>
            <a:r>
              <a:rPr lang="fa-IR" sz="2800" dirty="0" smtClean="0">
                <a:latin typeface="2 nazanin"/>
                <a:cs typeface="Nazanin" panose="00000400000000000000" pitchFamily="2" charset="-78"/>
              </a:rPr>
              <a:t>تمهیدات پژوهشگر </a:t>
            </a:r>
            <a:r>
              <a:rPr lang="fa-IR" sz="2800" dirty="0">
                <a:latin typeface="2 nazanin"/>
                <a:cs typeface="Nazanin" panose="00000400000000000000" pitchFamily="2" charset="-78"/>
              </a:rPr>
              <a:t>در این خصوص بررسی و تاییدیه کمیته اخلاق در این رابطه اخذ شده باشد. در این رابطه، امضای </a:t>
            </a:r>
            <a:r>
              <a:rPr lang="fa-IR" sz="2800" dirty="0" smtClean="0">
                <a:latin typeface="2 nazanin"/>
                <a:cs typeface="Nazanin" panose="00000400000000000000" pitchFamily="2" charset="-78"/>
              </a:rPr>
              <a:t>تعهد نامه </a:t>
            </a:r>
            <a:r>
              <a:rPr lang="fa-IR" sz="2800" dirty="0">
                <a:latin typeface="2 nazanin"/>
                <a:cs typeface="Nazanin" panose="00000400000000000000" pitchFamily="2" charset="-78"/>
              </a:rPr>
              <a:t>حفظ محرمانگی اطلاعات شخصی بیماران توسط پژوهشگر مسئول الزامی می باشد.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xmlns="" val="24739892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4178" y="137478"/>
            <a:ext cx="11563643" cy="4983353"/>
          </a:xfrm>
        </p:spPr>
      </p:pic>
      <p:pic>
        <p:nvPicPr>
          <p:cNvPr id="5" name="Content Placeholder 3" descr="Screen Clippi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4178" y="5120830"/>
            <a:ext cx="11563643" cy="1444045"/>
          </a:xfrm>
          <a:prstGeom prst="rect">
            <a:avLst/>
          </a:prstGeom>
        </p:spPr>
      </p:pic>
    </p:spTree>
    <p:extLst>
      <p:ext uri="{BB962C8B-B14F-4D97-AF65-F5344CB8AC3E}">
        <p14:creationId xmlns:p14="http://schemas.microsoft.com/office/powerpoint/2010/main" xmlns="" val="27156317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67286" y="274638"/>
            <a:ext cx="11718388" cy="6333994"/>
          </a:xfrm>
        </p:spPr>
      </p:pic>
    </p:spTree>
    <p:extLst>
      <p:ext uri="{BB962C8B-B14F-4D97-AF65-F5344CB8AC3E}">
        <p14:creationId xmlns:p14="http://schemas.microsoft.com/office/powerpoint/2010/main" xmlns="" val="2873701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4746" y="365125"/>
            <a:ext cx="11549614" cy="6103796"/>
          </a:xfrm>
        </p:spPr>
      </p:pic>
    </p:spTree>
    <p:extLst>
      <p:ext uri="{BB962C8B-B14F-4D97-AF65-F5344CB8AC3E}">
        <p14:creationId xmlns:p14="http://schemas.microsoft.com/office/powerpoint/2010/main" xmlns="" val="41064251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2224" y="464234"/>
            <a:ext cx="11587551" cy="5779781"/>
          </a:xfrm>
        </p:spPr>
      </p:pic>
    </p:spTree>
    <p:extLst>
      <p:ext uri="{BB962C8B-B14F-4D97-AF65-F5344CB8AC3E}">
        <p14:creationId xmlns:p14="http://schemas.microsoft.com/office/powerpoint/2010/main" xmlns="" val="36048044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81353" y="33143"/>
            <a:ext cx="11671495" cy="6824857"/>
          </a:xfrm>
        </p:spPr>
      </p:pic>
    </p:spTree>
    <p:extLst>
      <p:ext uri="{BB962C8B-B14F-4D97-AF65-F5344CB8AC3E}">
        <p14:creationId xmlns:p14="http://schemas.microsoft.com/office/powerpoint/2010/main" xmlns="" val="22191978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17407" y="0"/>
            <a:ext cx="10636393" cy="6671802"/>
          </a:xfrm>
        </p:spPr>
      </p:pic>
    </p:spTree>
    <p:extLst>
      <p:ext uri="{BB962C8B-B14F-4D97-AF65-F5344CB8AC3E}">
        <p14:creationId xmlns:p14="http://schemas.microsoft.com/office/powerpoint/2010/main" xmlns="" val="1934068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82393" y="221907"/>
            <a:ext cx="10778198" cy="6390467"/>
          </a:xfrm>
        </p:spPr>
      </p:pic>
    </p:spTree>
    <p:extLst>
      <p:ext uri="{BB962C8B-B14F-4D97-AF65-F5344CB8AC3E}">
        <p14:creationId xmlns:p14="http://schemas.microsoft.com/office/powerpoint/2010/main" xmlns="" val="1131863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32935" y="0"/>
            <a:ext cx="11582400" cy="6533188"/>
          </a:xfrm>
        </p:spPr>
      </p:pic>
    </p:spTree>
    <p:extLst>
      <p:ext uri="{BB962C8B-B14F-4D97-AF65-F5344CB8AC3E}">
        <p14:creationId xmlns:p14="http://schemas.microsoft.com/office/powerpoint/2010/main" xmlns="" val="37541828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4816" y="1322365"/>
            <a:ext cx="11794587" cy="4866800"/>
          </a:xfrm>
        </p:spPr>
      </p:pic>
    </p:spTree>
    <p:extLst>
      <p:ext uri="{BB962C8B-B14F-4D97-AF65-F5344CB8AC3E}">
        <p14:creationId xmlns:p14="http://schemas.microsoft.com/office/powerpoint/2010/main" xmlns="" val="326118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sz="2600" dirty="0">
                <a:solidFill>
                  <a:srgbClr val="0C0C0C"/>
                </a:solidFill>
                <a:latin typeface="2 nazanin"/>
                <a:cs typeface="Nazanin" panose="00000400000000000000" pitchFamily="2" charset="-78"/>
              </a:rPr>
              <a:t>مدرک: هر نوشته ای که فاقد امضاء و تاریخ </a:t>
            </a:r>
            <a:r>
              <a:rPr lang="fa-IR" sz="2600" dirty="0" smtClean="0">
                <a:solidFill>
                  <a:srgbClr val="0C0C0C"/>
                </a:solidFill>
                <a:latin typeface="2 nazanin"/>
                <a:cs typeface="Nazanin" panose="00000400000000000000" pitchFamily="2" charset="-78"/>
              </a:rPr>
              <a:t>باشد</a:t>
            </a:r>
          </a:p>
          <a:p>
            <a:pPr algn="r" rtl="1"/>
            <a:r>
              <a:rPr lang="fa-IR" sz="2600" b="1" dirty="0" smtClean="0">
                <a:solidFill>
                  <a:srgbClr val="0C0C0C"/>
                </a:solidFill>
                <a:latin typeface="2 nazanin"/>
                <a:cs typeface="Nazanin" panose="00000400000000000000" pitchFamily="2" charset="-78"/>
              </a:rPr>
              <a:t>پرونده های پزشکی از چه نوعی هستند؟</a:t>
            </a:r>
            <a:endParaRPr lang="en-US" sz="2600" b="1" dirty="0">
              <a:solidFill>
                <a:srgbClr val="0C0C0C"/>
              </a:solidFill>
              <a:latin typeface="2 nazanin"/>
              <a:cs typeface="Nazanin" panose="00000400000000000000" pitchFamily="2" charset="-78"/>
            </a:endParaRPr>
          </a:p>
        </p:txBody>
      </p:sp>
    </p:spTree>
    <p:extLst>
      <p:ext uri="{BB962C8B-B14F-4D97-AF65-F5344CB8AC3E}">
        <p14:creationId xmlns:p14="http://schemas.microsoft.com/office/powerpoint/2010/main" xmlns="" val="29366952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32582" y="1153552"/>
            <a:ext cx="11726836" cy="5234948"/>
          </a:xfrm>
        </p:spPr>
      </p:pic>
    </p:spTree>
    <p:extLst>
      <p:ext uri="{BB962C8B-B14F-4D97-AF65-F5344CB8AC3E}">
        <p14:creationId xmlns:p14="http://schemas.microsoft.com/office/powerpoint/2010/main" xmlns="" val="28097350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07963" y="211014"/>
            <a:ext cx="11176073" cy="6224981"/>
          </a:xfrm>
        </p:spPr>
      </p:pic>
    </p:spTree>
    <p:extLst>
      <p:ext uri="{BB962C8B-B14F-4D97-AF65-F5344CB8AC3E}">
        <p14:creationId xmlns:p14="http://schemas.microsoft.com/office/powerpoint/2010/main" xmlns="" val="26201297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43601" y="590843"/>
            <a:ext cx="11010199" cy="6060779"/>
          </a:xfrm>
        </p:spPr>
      </p:pic>
    </p:spTree>
    <p:extLst>
      <p:ext uri="{BB962C8B-B14F-4D97-AF65-F5344CB8AC3E}">
        <p14:creationId xmlns:p14="http://schemas.microsoft.com/office/powerpoint/2010/main" xmlns="" val="7543770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48641" y="661182"/>
            <a:ext cx="11519180" cy="5696143"/>
          </a:xfrm>
        </p:spPr>
      </p:pic>
    </p:spTree>
    <p:extLst>
      <p:ext uri="{BB962C8B-B14F-4D97-AF65-F5344CB8AC3E}">
        <p14:creationId xmlns:p14="http://schemas.microsoft.com/office/powerpoint/2010/main" xmlns="" val="19415613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8851" y="1237956"/>
            <a:ext cx="11814297" cy="5106573"/>
          </a:xfrm>
        </p:spPr>
      </p:pic>
    </p:spTree>
    <p:extLst>
      <p:ext uri="{BB962C8B-B14F-4D97-AF65-F5344CB8AC3E}">
        <p14:creationId xmlns:p14="http://schemas.microsoft.com/office/powerpoint/2010/main" xmlns="" val="11657810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3825" y="1336430"/>
            <a:ext cx="12028175" cy="4965896"/>
          </a:xfrm>
        </p:spPr>
      </p:pic>
    </p:spTree>
    <p:extLst>
      <p:ext uri="{BB962C8B-B14F-4D97-AF65-F5344CB8AC3E}">
        <p14:creationId xmlns:p14="http://schemas.microsoft.com/office/powerpoint/2010/main" xmlns="" val="15546737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8200" y="633046"/>
            <a:ext cx="11058364" cy="5656243"/>
          </a:xfrm>
        </p:spPr>
      </p:pic>
    </p:spTree>
    <p:extLst>
      <p:ext uri="{BB962C8B-B14F-4D97-AF65-F5344CB8AC3E}">
        <p14:creationId xmlns:p14="http://schemas.microsoft.com/office/powerpoint/2010/main" xmlns="" val="26007008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65760" y="365125"/>
            <a:ext cx="11465169" cy="6407027"/>
          </a:xfrm>
        </p:spPr>
      </p:pic>
    </p:spTree>
    <p:extLst>
      <p:ext uri="{BB962C8B-B14F-4D97-AF65-F5344CB8AC3E}">
        <p14:creationId xmlns:p14="http://schemas.microsoft.com/office/powerpoint/2010/main" xmlns="" val="425366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fa-IR" b="1" dirty="0" smtClean="0">
                <a:cs typeface="Nazanin" panose="00000400000000000000" pitchFamily="2" charset="-78"/>
              </a:rPr>
              <a:t>بار حقوقی پرونده های پزشکی</a:t>
            </a:r>
          </a:p>
          <a:p>
            <a:pPr algn="r" rtl="1"/>
            <a:r>
              <a:rPr lang="fa-IR" dirty="0" smtClean="0">
                <a:cs typeface="Nazanin" panose="00000400000000000000" pitchFamily="2" charset="-78"/>
              </a:rPr>
              <a:t>جعل </a:t>
            </a:r>
          </a:p>
          <a:p>
            <a:pPr algn="r" rtl="1"/>
            <a:r>
              <a:rPr lang="fa-IR" dirty="0" smtClean="0">
                <a:cs typeface="Nazanin" panose="00000400000000000000" pitchFamily="2" charset="-78"/>
              </a:rPr>
              <a:t>افشاء اطلاعات و اسرار بیمار</a:t>
            </a:r>
            <a:endParaRPr lang="en-US" dirty="0">
              <a:cs typeface="Nazanin" panose="00000400000000000000" pitchFamily="2" charset="-78"/>
            </a:endParaRPr>
          </a:p>
        </p:txBody>
      </p:sp>
    </p:spTree>
    <p:extLst>
      <p:ext uri="{BB962C8B-B14F-4D97-AF65-F5344CB8AC3E}">
        <p14:creationId xmlns:p14="http://schemas.microsoft.com/office/powerpoint/2010/main" xmlns="" val="2489374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1121</TotalTime>
  <Words>3946</Words>
  <Application>Microsoft Office PowerPoint</Application>
  <PresentationFormat>Custom</PresentationFormat>
  <Paragraphs>233</Paragraphs>
  <Slides>87</Slides>
  <Notes>5</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6_Office Theme</vt:lpstr>
      <vt:lpstr>به نام خدا</vt:lpstr>
      <vt:lpstr>تعریف سند</vt:lpstr>
      <vt:lpstr>تعریف سند</vt:lpstr>
      <vt:lpstr>Slide 4</vt:lpstr>
      <vt:lpstr>Slide 5</vt:lpstr>
      <vt:lpstr>Slide 6</vt:lpstr>
      <vt:lpstr>Slide 7</vt:lpstr>
      <vt:lpstr>Slide 8</vt:lpstr>
      <vt:lpstr>Slide 9</vt:lpstr>
      <vt:lpstr>مفهوم جعل</vt:lpstr>
      <vt:lpstr>مفهوم جعل</vt:lpstr>
      <vt:lpstr>مفهوم جعل</vt:lpstr>
      <vt:lpstr> مصادیق و انواع  جرم جعل  </vt:lpstr>
      <vt:lpstr> مصادیق و انواع  جرم جعل  </vt:lpstr>
      <vt:lpstr> مصادیق و انواع  جرم جعل  </vt:lpstr>
      <vt:lpstr> مصادیق و انواع  جرم جعل  </vt:lpstr>
      <vt:lpstr> مصادیق و انواع  جرم جعل  </vt:lpstr>
      <vt:lpstr> مصادیق و انواع  جرم جعل  </vt:lpstr>
      <vt:lpstr> جعل معنوی </vt:lpstr>
      <vt:lpstr>Slide 20</vt:lpstr>
      <vt:lpstr>Slide 21</vt:lpstr>
      <vt:lpstr>Slide 22</vt:lpstr>
      <vt:lpstr>Slide 23</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Slide 35</vt:lpstr>
      <vt:lpstr>Slide 36</vt:lpstr>
      <vt:lpstr>بار حقوقی افشاء غیر مجاز اطلاعات بیماران</vt:lpstr>
      <vt:lpstr>Slide 38</vt:lpstr>
      <vt:lpstr>Slide 39</vt:lpstr>
      <vt:lpstr>ماده 648 قانون مجازات اسلامی</vt:lpstr>
      <vt:lpstr>ماده 4 آیین نامه رسیدگی به تخلفات صنفی و حرفه ای شاغلان حرف  پزشکی و وابسته:</vt:lpstr>
      <vt:lpstr>Slide 42</vt:lpstr>
      <vt:lpstr>Slide 43</vt:lpstr>
      <vt:lpstr>Slide 44</vt:lpstr>
      <vt:lpstr>شرایط تحقق جرم افشاء سر</vt:lpstr>
      <vt:lpstr>وجود سر</vt:lpstr>
      <vt:lpstr>2. افشاء سر</vt:lpstr>
      <vt:lpstr>3.شخصیت مرتکب</vt:lpstr>
      <vt:lpstr>3. شخصیت مرتکب</vt:lpstr>
      <vt:lpstr>4. قصد مجرمانه (سوء نیت)</vt:lpstr>
      <vt:lpstr>مجازات افشاء سر</vt:lpstr>
      <vt:lpstr>استثنائات افشاء اسرار بیماران</vt:lpstr>
      <vt:lpstr>رضایت صاحب سر</vt:lpstr>
      <vt:lpstr>رضایت صاحب سر</vt:lpstr>
      <vt:lpstr>شهادت نزد محاکم</vt:lpstr>
      <vt:lpstr>افشاء سر در حالت ضرورت</vt:lpstr>
      <vt:lpstr>Slide 57</vt:lpstr>
      <vt:lpstr>Slide 58</vt:lpstr>
      <vt:lpstr>واگذاری اطلاعات به بیمار</vt:lpstr>
      <vt:lpstr>واگذاری اطلاعات به بیمار</vt:lpstr>
      <vt:lpstr>واگذاری اطلاعات به بیمار</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salon95</cp:lastModifiedBy>
  <cp:revision>138</cp:revision>
  <dcterms:created xsi:type="dcterms:W3CDTF">2019-05-27T10:56:05Z</dcterms:created>
  <dcterms:modified xsi:type="dcterms:W3CDTF">2020-01-21T08:53:49Z</dcterms:modified>
</cp:coreProperties>
</file>