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4" r:id="rId5"/>
    <p:sldId id="275" r:id="rId6"/>
    <p:sldId id="286" r:id="rId7"/>
    <p:sldId id="276" r:id="rId8"/>
    <p:sldId id="277" r:id="rId9"/>
    <p:sldId id="278" r:id="rId10"/>
    <p:sldId id="279" r:id="rId11"/>
    <p:sldId id="280" r:id="rId12"/>
    <p:sldId id="281" r:id="rId13"/>
    <p:sldId id="282" r:id="rId14"/>
    <p:sldId id="283" r:id="rId15"/>
    <p:sldId id="287" r:id="rId16"/>
    <p:sldId id="288" r:id="rId17"/>
    <p:sldId id="284" r:id="rId18"/>
    <p:sldId id="285"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DF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p:scale>
          <a:sx n="81" d="100"/>
          <a:sy n="81" d="100"/>
        </p:scale>
        <p:origin x="-276"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BCBD00-BAC8-4645-B63C-E62C93FD5575}"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BDF97-3E5B-4409-B3FE-ECF9A00CFD9C}" type="slidenum">
              <a:rPr lang="en-US" smtClean="0"/>
              <a:t>‹#›</a:t>
            </a:fld>
            <a:endParaRPr lang="en-US"/>
          </a:p>
        </p:txBody>
      </p:sp>
    </p:spTree>
    <p:extLst>
      <p:ext uri="{BB962C8B-B14F-4D97-AF65-F5344CB8AC3E}">
        <p14:creationId xmlns:p14="http://schemas.microsoft.com/office/powerpoint/2010/main" val="2501735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BCBD00-BAC8-4645-B63C-E62C93FD5575}"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BDF97-3E5B-4409-B3FE-ECF9A00CFD9C}" type="slidenum">
              <a:rPr lang="en-US" smtClean="0"/>
              <a:t>‹#›</a:t>
            </a:fld>
            <a:endParaRPr lang="en-US"/>
          </a:p>
        </p:txBody>
      </p:sp>
    </p:spTree>
    <p:extLst>
      <p:ext uri="{BB962C8B-B14F-4D97-AF65-F5344CB8AC3E}">
        <p14:creationId xmlns:p14="http://schemas.microsoft.com/office/powerpoint/2010/main" val="1961673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BCBD00-BAC8-4645-B63C-E62C93FD5575}"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BDF97-3E5B-4409-B3FE-ECF9A00CFD9C}" type="slidenum">
              <a:rPr lang="en-US" smtClean="0"/>
              <a:t>‹#›</a:t>
            </a:fld>
            <a:endParaRPr lang="en-US"/>
          </a:p>
        </p:txBody>
      </p:sp>
    </p:spTree>
    <p:extLst>
      <p:ext uri="{BB962C8B-B14F-4D97-AF65-F5344CB8AC3E}">
        <p14:creationId xmlns:p14="http://schemas.microsoft.com/office/powerpoint/2010/main" val="1112335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BCBD00-BAC8-4645-B63C-E62C93FD5575}"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BDF97-3E5B-4409-B3FE-ECF9A00CFD9C}" type="slidenum">
              <a:rPr lang="en-US" smtClean="0"/>
              <a:t>‹#›</a:t>
            </a:fld>
            <a:endParaRPr lang="en-US"/>
          </a:p>
        </p:txBody>
      </p:sp>
    </p:spTree>
    <p:extLst>
      <p:ext uri="{BB962C8B-B14F-4D97-AF65-F5344CB8AC3E}">
        <p14:creationId xmlns:p14="http://schemas.microsoft.com/office/powerpoint/2010/main" val="2715927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BCBD00-BAC8-4645-B63C-E62C93FD5575}"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BDF97-3E5B-4409-B3FE-ECF9A00CFD9C}" type="slidenum">
              <a:rPr lang="en-US" smtClean="0"/>
              <a:t>‹#›</a:t>
            </a:fld>
            <a:endParaRPr lang="en-US"/>
          </a:p>
        </p:txBody>
      </p:sp>
    </p:spTree>
    <p:extLst>
      <p:ext uri="{BB962C8B-B14F-4D97-AF65-F5344CB8AC3E}">
        <p14:creationId xmlns:p14="http://schemas.microsoft.com/office/powerpoint/2010/main" val="713183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BCBD00-BAC8-4645-B63C-E62C93FD5575}"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BDF97-3E5B-4409-B3FE-ECF9A00CFD9C}" type="slidenum">
              <a:rPr lang="en-US" smtClean="0"/>
              <a:t>‹#›</a:t>
            </a:fld>
            <a:endParaRPr lang="en-US"/>
          </a:p>
        </p:txBody>
      </p:sp>
    </p:spTree>
    <p:extLst>
      <p:ext uri="{BB962C8B-B14F-4D97-AF65-F5344CB8AC3E}">
        <p14:creationId xmlns:p14="http://schemas.microsoft.com/office/powerpoint/2010/main" val="4252942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BCBD00-BAC8-4645-B63C-E62C93FD5575}" type="datetimeFigureOut">
              <a:rPr lang="en-US" smtClean="0"/>
              <a:t>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5BDF97-3E5B-4409-B3FE-ECF9A00CFD9C}" type="slidenum">
              <a:rPr lang="en-US" smtClean="0"/>
              <a:t>‹#›</a:t>
            </a:fld>
            <a:endParaRPr lang="en-US"/>
          </a:p>
        </p:txBody>
      </p:sp>
    </p:spTree>
    <p:extLst>
      <p:ext uri="{BB962C8B-B14F-4D97-AF65-F5344CB8AC3E}">
        <p14:creationId xmlns:p14="http://schemas.microsoft.com/office/powerpoint/2010/main" val="3319645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BCBD00-BAC8-4645-B63C-E62C93FD5575}" type="datetimeFigureOut">
              <a:rPr lang="en-US" smtClean="0"/>
              <a:t>1/30/2023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5BDF97-3E5B-4409-B3FE-ECF9A00CFD9C}" type="slidenum">
              <a:rPr lang="en-US" smtClean="0"/>
              <a:t>‹#›</a:t>
            </a:fld>
            <a:endParaRPr lang="en-US"/>
          </a:p>
        </p:txBody>
      </p:sp>
    </p:spTree>
    <p:extLst>
      <p:ext uri="{BB962C8B-B14F-4D97-AF65-F5344CB8AC3E}">
        <p14:creationId xmlns:p14="http://schemas.microsoft.com/office/powerpoint/2010/main" val="3251025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CBD00-BAC8-4645-B63C-E62C93FD5575}" type="datetimeFigureOut">
              <a:rPr lang="en-US" smtClean="0"/>
              <a:t>1/30/2023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5BDF97-3E5B-4409-B3FE-ECF9A00CFD9C}" type="slidenum">
              <a:rPr lang="en-US" smtClean="0"/>
              <a:t>‹#›</a:t>
            </a:fld>
            <a:endParaRPr lang="en-US"/>
          </a:p>
        </p:txBody>
      </p:sp>
    </p:spTree>
    <p:extLst>
      <p:ext uri="{BB962C8B-B14F-4D97-AF65-F5344CB8AC3E}">
        <p14:creationId xmlns:p14="http://schemas.microsoft.com/office/powerpoint/2010/main" val="4144041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BCBD00-BAC8-4645-B63C-E62C93FD5575}"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BDF97-3E5B-4409-B3FE-ECF9A00CFD9C}" type="slidenum">
              <a:rPr lang="en-US" smtClean="0"/>
              <a:t>‹#›</a:t>
            </a:fld>
            <a:endParaRPr lang="en-US"/>
          </a:p>
        </p:txBody>
      </p:sp>
    </p:spTree>
    <p:extLst>
      <p:ext uri="{BB962C8B-B14F-4D97-AF65-F5344CB8AC3E}">
        <p14:creationId xmlns:p14="http://schemas.microsoft.com/office/powerpoint/2010/main" val="1178288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BCBD00-BAC8-4645-B63C-E62C93FD5575}"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BDF97-3E5B-4409-B3FE-ECF9A00CFD9C}" type="slidenum">
              <a:rPr lang="en-US" smtClean="0"/>
              <a:t>‹#›</a:t>
            </a:fld>
            <a:endParaRPr lang="en-US"/>
          </a:p>
        </p:txBody>
      </p:sp>
    </p:spTree>
    <p:extLst>
      <p:ext uri="{BB962C8B-B14F-4D97-AF65-F5344CB8AC3E}">
        <p14:creationId xmlns:p14="http://schemas.microsoft.com/office/powerpoint/2010/main" val="2611588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4790">
              <a:srgbClr val="F7DFF9"/>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BCBD00-BAC8-4645-B63C-E62C93FD5575}" type="datetimeFigureOut">
              <a:rPr lang="en-US" smtClean="0"/>
              <a:t>1/30/2023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5BDF97-3E5B-4409-B3FE-ECF9A00CFD9C}" type="slidenum">
              <a:rPr lang="en-US" smtClean="0"/>
              <a:t>‹#›</a:t>
            </a:fld>
            <a:endParaRPr lang="en-US"/>
          </a:p>
        </p:txBody>
      </p:sp>
    </p:spTree>
    <p:extLst>
      <p:ext uri="{BB962C8B-B14F-4D97-AF65-F5344CB8AC3E}">
        <p14:creationId xmlns:p14="http://schemas.microsoft.com/office/powerpoint/2010/main" val="2547905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4990" y="558299"/>
            <a:ext cx="8525814" cy="5422005"/>
          </a:xfrm>
          <a:prstGeom prst="rect">
            <a:avLst/>
          </a:prstGeom>
          <a:gradFill>
            <a:gsLst>
              <a:gs pos="29000">
                <a:srgbClr val="F7DFF9"/>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3445302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1065"/>
            <a:ext cx="10515600" cy="5751960"/>
          </a:xfrm>
        </p:spPr>
        <p:txBody>
          <a:bodyPr>
            <a:noAutofit/>
          </a:bodyPr>
          <a:lstStyle/>
          <a:p>
            <a:pPr algn="r" rtl="1"/>
            <a:r>
              <a:rPr lang="fa-IR" sz="1800" b="1" dirty="0">
                <a:solidFill>
                  <a:srgbClr val="FF0000"/>
                </a:solidFill>
                <a:cs typeface="B Titr" panose="00000700000000000000" pitchFamily="2" charset="-78"/>
              </a:rPr>
              <a:t>اهداف کلی : </a:t>
            </a:r>
            <a:endParaRPr lang="en-US" sz="1800" b="1" dirty="0">
              <a:solidFill>
                <a:srgbClr val="FF0000"/>
              </a:solidFill>
              <a:cs typeface="B Titr" panose="00000700000000000000" pitchFamily="2" charset="-78"/>
            </a:endParaRPr>
          </a:p>
          <a:p>
            <a:pPr algn="r" rtl="1"/>
            <a:r>
              <a:rPr lang="fa-IR" sz="1800" dirty="0">
                <a:cs typeface="B Zar" panose="00000400000000000000" pitchFamily="2" charset="-78"/>
              </a:rPr>
              <a:t>کاهش میزان مرگ و میر و عوارض در مادران باردار </a:t>
            </a:r>
            <a:endParaRPr lang="en-US" sz="1800" dirty="0">
              <a:cs typeface="B Zar" panose="00000400000000000000" pitchFamily="2" charset="-78"/>
            </a:endParaRPr>
          </a:p>
          <a:p>
            <a:pPr algn="r" rtl="1"/>
            <a:r>
              <a:rPr lang="fa-IR" sz="1800" dirty="0">
                <a:cs typeface="B Zar" panose="00000400000000000000" pitchFamily="2" charset="-78"/>
              </a:rPr>
              <a:t>ارتقاء سلامت و کیفیت درمان مادران پرخطر در دوران بارداری و زایمان و پس از زایمان </a:t>
            </a:r>
            <a:endParaRPr lang="en-US" sz="1800" dirty="0">
              <a:cs typeface="B Zar" panose="00000400000000000000" pitchFamily="2" charset="-78"/>
            </a:endParaRPr>
          </a:p>
          <a:p>
            <a:pPr algn="r" rtl="1"/>
            <a:r>
              <a:rPr lang="fa-IR" sz="1800" dirty="0">
                <a:cs typeface="B Zar" panose="00000400000000000000" pitchFamily="2" charset="-78"/>
              </a:rPr>
              <a:t>حمایت علمی و انتقال تجارب اداره و درمان بیماران پر خطر توسط اساتید دانشگاه به متخصصین زنان شاغل در شبکه های بهداشت و درمان شهرستانهای تابعه جهت ارائه خدمات بهتر </a:t>
            </a:r>
            <a:endParaRPr lang="en-US" sz="1800" dirty="0">
              <a:cs typeface="B Zar" panose="00000400000000000000" pitchFamily="2" charset="-78"/>
            </a:endParaRPr>
          </a:p>
          <a:p>
            <a:pPr algn="r" rtl="1"/>
            <a:r>
              <a:rPr lang="fa-IR" sz="1800" b="1" dirty="0">
                <a:solidFill>
                  <a:srgbClr val="FF0000"/>
                </a:solidFill>
                <a:cs typeface="B Titr" panose="00000700000000000000" pitchFamily="2" charset="-78"/>
              </a:rPr>
              <a:t>اهداف اختصاصی </a:t>
            </a:r>
            <a:endParaRPr lang="en-US" sz="1800" b="1" dirty="0">
              <a:solidFill>
                <a:srgbClr val="FF0000"/>
              </a:solidFill>
              <a:cs typeface="B Titr" panose="00000700000000000000" pitchFamily="2" charset="-78"/>
            </a:endParaRPr>
          </a:p>
          <a:p>
            <a:pPr lvl="0" algn="r" rtl="1"/>
            <a:r>
              <a:rPr lang="fa-IR" sz="1800" dirty="0">
                <a:cs typeface="B Zar" panose="00000400000000000000" pitchFamily="2" charset="-78"/>
              </a:rPr>
              <a:t>1- ارتقاء آگاهی ، نگرش، عملکرد متخصصین زنان در زمینه مراقبت از مادران پر خطر در دوران بارداری ، زایمان و پس از زایمان </a:t>
            </a:r>
            <a:endParaRPr lang="en-US" sz="1800" dirty="0">
              <a:cs typeface="B Zar" panose="00000400000000000000" pitchFamily="2" charset="-78"/>
            </a:endParaRPr>
          </a:p>
          <a:p>
            <a:pPr lvl="0" algn="r" rtl="1"/>
            <a:r>
              <a:rPr lang="fa-IR" sz="1800" dirty="0">
                <a:cs typeface="B Zar" panose="00000400000000000000" pitchFamily="2" charset="-78"/>
              </a:rPr>
              <a:t>2- ارتقاء کمی و کیفی مشاوره های حضوری و غیرحضوری </a:t>
            </a:r>
            <a:endParaRPr lang="en-US" sz="1800" dirty="0">
              <a:cs typeface="B Zar" panose="00000400000000000000" pitchFamily="2" charset="-78"/>
            </a:endParaRPr>
          </a:p>
          <a:p>
            <a:pPr lvl="0" algn="r" rtl="1"/>
            <a:r>
              <a:rPr lang="fa-IR" sz="1800" dirty="0">
                <a:cs typeface="B Zar" panose="00000400000000000000" pitchFamily="2" charset="-78"/>
              </a:rPr>
              <a:t>3- ارتقاءکمی وکیفی نظارت اعضاء هئیت علمی گروه زنان و زایمان دانشگاه از واحدهای مرتبط در ارائه خدمات مراقبتی مادران</a:t>
            </a:r>
            <a:endParaRPr lang="en-US" sz="1800" dirty="0">
              <a:cs typeface="B Zar" panose="00000400000000000000" pitchFamily="2" charset="-78"/>
            </a:endParaRPr>
          </a:p>
          <a:p>
            <a:pPr lvl="0" algn="r" rtl="1"/>
            <a:r>
              <a:rPr lang="fa-IR" sz="1800" dirty="0">
                <a:cs typeface="B Zar" panose="00000400000000000000" pitchFamily="2" charset="-78"/>
              </a:rPr>
              <a:t>4- ارتقاء کمی و کیفی استانداردهای ارائه خدمات مراقبتی مادران</a:t>
            </a:r>
            <a:endParaRPr lang="en-US" sz="1800" dirty="0">
              <a:cs typeface="B Zar" panose="00000400000000000000" pitchFamily="2" charset="-78"/>
            </a:endParaRPr>
          </a:p>
          <a:p>
            <a:pPr algn="r" rtl="1"/>
            <a:r>
              <a:rPr lang="fa-IR" sz="1800" b="1" dirty="0">
                <a:solidFill>
                  <a:srgbClr val="FF0000"/>
                </a:solidFill>
                <a:cs typeface="B Titr" panose="00000700000000000000" pitchFamily="2" charset="-78"/>
              </a:rPr>
              <a:t>استاد معین </a:t>
            </a:r>
            <a:endParaRPr lang="en-US" sz="1800" b="1" dirty="0">
              <a:solidFill>
                <a:srgbClr val="FF0000"/>
              </a:solidFill>
              <a:cs typeface="B Titr" panose="00000700000000000000" pitchFamily="2" charset="-78"/>
            </a:endParaRPr>
          </a:p>
          <a:p>
            <a:pPr algn="r" rtl="1"/>
            <a:r>
              <a:rPr lang="fa-IR" sz="1800" dirty="0">
                <a:cs typeface="B Zar" panose="00000400000000000000" pitchFamily="2" charset="-78"/>
              </a:rPr>
              <a:t>اعضا هیئت علمی گروه زنان و زایمان دانشگاه علوم پزشکی اصفهان </a:t>
            </a:r>
            <a:endParaRPr lang="en-US" sz="1800" dirty="0">
              <a:cs typeface="B Zar" panose="00000400000000000000" pitchFamily="2" charset="-78"/>
            </a:endParaRPr>
          </a:p>
          <a:p>
            <a:pPr algn="r" rtl="1"/>
            <a:r>
              <a:rPr lang="fa-IR" sz="1800" dirty="0">
                <a:solidFill>
                  <a:srgbClr val="FF0000"/>
                </a:solidFill>
                <a:cs typeface="B Titr" panose="00000700000000000000" pitchFamily="2" charset="-78"/>
              </a:rPr>
              <a:t>گروه هدف : </a:t>
            </a:r>
            <a:endParaRPr lang="en-US" sz="1800" dirty="0">
              <a:solidFill>
                <a:srgbClr val="FF0000"/>
              </a:solidFill>
              <a:cs typeface="B Titr" panose="00000700000000000000" pitchFamily="2" charset="-78"/>
            </a:endParaRPr>
          </a:p>
          <a:p>
            <a:pPr algn="r" rtl="1"/>
            <a:r>
              <a:rPr lang="fa-IR" sz="1800" dirty="0">
                <a:cs typeface="B Zar" panose="00000400000000000000" pitchFamily="2" charset="-78"/>
              </a:rPr>
              <a:t>کلیه متخصصین زنان شاغل در شبکه های بهداشت و درمان شهرستان های تابعه </a:t>
            </a:r>
            <a:endParaRPr lang="en-US" sz="1800" dirty="0">
              <a:cs typeface="B Zar" panose="00000400000000000000" pitchFamily="2" charset="-78"/>
            </a:endParaRPr>
          </a:p>
          <a:p>
            <a:pPr marL="0" indent="0" algn="r">
              <a:buNone/>
            </a:pPr>
            <a:endParaRPr lang="en-US" sz="1800" dirty="0"/>
          </a:p>
        </p:txBody>
      </p:sp>
    </p:spTree>
    <p:extLst>
      <p:ext uri="{BB962C8B-B14F-4D97-AF65-F5344CB8AC3E}">
        <p14:creationId xmlns:p14="http://schemas.microsoft.com/office/powerpoint/2010/main" val="3732412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84856"/>
            <a:ext cx="10515600" cy="4992107"/>
          </a:xfrm>
        </p:spPr>
        <p:txBody>
          <a:bodyPr>
            <a:normAutofit fontScale="85000" lnSpcReduction="20000"/>
          </a:bodyPr>
          <a:lstStyle/>
          <a:p>
            <a:pPr algn="r" rtl="1"/>
            <a:r>
              <a:rPr lang="fa-IR" b="1" dirty="0">
                <a:solidFill>
                  <a:srgbClr val="FF0000"/>
                </a:solidFill>
                <a:cs typeface="B Titr" panose="00000700000000000000" pitchFamily="2" charset="-78"/>
              </a:rPr>
              <a:t>شرح وظایف استاد معین </a:t>
            </a:r>
            <a:endParaRPr lang="en-US" b="1" dirty="0">
              <a:solidFill>
                <a:srgbClr val="FF0000"/>
              </a:solidFill>
              <a:cs typeface="B Titr" panose="00000700000000000000" pitchFamily="2" charset="-78"/>
            </a:endParaRPr>
          </a:p>
          <a:p>
            <a:pPr algn="r" rtl="1"/>
            <a:r>
              <a:rPr lang="fa-IR" dirty="0">
                <a:cs typeface="B Zar" panose="00000400000000000000" pitchFamily="2" charset="-78"/>
              </a:rPr>
              <a:t>1-مشاوره علمی و راهنمایی در مورد بیماران پرخطر </a:t>
            </a:r>
            <a:endParaRPr lang="en-US" dirty="0">
              <a:cs typeface="B Zar" panose="00000400000000000000" pitchFamily="2" charset="-78"/>
            </a:endParaRPr>
          </a:p>
          <a:p>
            <a:pPr algn="r" rtl="1"/>
            <a:r>
              <a:rPr lang="fa-IR" dirty="0">
                <a:cs typeface="B Zar" panose="00000400000000000000" pitchFamily="2" charset="-78"/>
              </a:rPr>
              <a:t>2-پذیرش بیماران در مراکز سطح 3 در صورت نیاز به اداره و درمان </a:t>
            </a:r>
            <a:endParaRPr lang="en-US" dirty="0">
              <a:cs typeface="B Zar" panose="00000400000000000000" pitchFamily="2" charset="-78"/>
            </a:endParaRPr>
          </a:p>
          <a:p>
            <a:pPr algn="r" rtl="1"/>
            <a:r>
              <a:rPr lang="fa-IR" dirty="0">
                <a:cs typeface="B Zar" panose="00000400000000000000" pitchFamily="2" charset="-78"/>
              </a:rPr>
              <a:t>3-آموزش اداره و درمان بیماران پرخطر جهت گروه هدف در قالب بازآموزی و کنفرانس هفتگی </a:t>
            </a:r>
            <a:endParaRPr lang="en-US" dirty="0">
              <a:cs typeface="B Zar" panose="00000400000000000000" pitchFamily="2" charset="-78"/>
            </a:endParaRPr>
          </a:p>
          <a:p>
            <a:pPr algn="r" rtl="1"/>
            <a:r>
              <a:rPr lang="fa-IR" dirty="0">
                <a:cs typeface="B Zar" panose="00000400000000000000" pitchFamily="2" charset="-78"/>
              </a:rPr>
              <a:t>4-گزارش و تحلیل موارد مورتالیتی مادران باردار استان </a:t>
            </a:r>
            <a:endParaRPr lang="en-US" dirty="0">
              <a:cs typeface="B Zar" panose="00000400000000000000" pitchFamily="2" charset="-78"/>
            </a:endParaRPr>
          </a:p>
          <a:p>
            <a:pPr algn="r" rtl="1"/>
            <a:r>
              <a:rPr lang="fa-IR" dirty="0">
                <a:cs typeface="B Zar" panose="00000400000000000000" pitchFamily="2" charset="-78"/>
              </a:rPr>
              <a:t>5-گزارش و تحلیل موارد موربیدیتی مادران باردار استان </a:t>
            </a:r>
            <a:endParaRPr lang="en-US" dirty="0">
              <a:cs typeface="B Zar" panose="00000400000000000000" pitchFamily="2" charset="-78"/>
            </a:endParaRPr>
          </a:p>
          <a:p>
            <a:pPr algn="r" rtl="1"/>
            <a:r>
              <a:rPr lang="fa-IR" dirty="0">
                <a:cs typeface="B Zar" panose="00000400000000000000" pitchFamily="2" charset="-78"/>
              </a:rPr>
              <a:t>6-برگزاری کارگاههای آموزشی جهت گروه هدف </a:t>
            </a:r>
            <a:endParaRPr lang="en-US" dirty="0">
              <a:cs typeface="B Zar" panose="00000400000000000000" pitchFamily="2" charset="-78"/>
            </a:endParaRPr>
          </a:p>
          <a:p>
            <a:pPr algn="r" rtl="1"/>
            <a:r>
              <a:rPr lang="fa-IR" dirty="0">
                <a:cs typeface="B Zar" panose="00000400000000000000" pitchFamily="2" charset="-78"/>
              </a:rPr>
              <a:t>7-شرکت در جلسات آموزشی و کارشناسی معاونت درمان </a:t>
            </a:r>
            <a:endParaRPr lang="en-US" dirty="0">
              <a:cs typeface="B Zar" panose="00000400000000000000" pitchFamily="2" charset="-78"/>
            </a:endParaRPr>
          </a:p>
          <a:p>
            <a:pPr algn="r" rtl="1"/>
            <a:r>
              <a:rPr lang="fa-IR" dirty="0">
                <a:cs typeface="B Zar" panose="00000400000000000000" pitchFamily="2" charset="-78"/>
              </a:rPr>
              <a:t>8-شرکت در جلسات آموزشی و کارشناسی معاونت بهداشتی </a:t>
            </a:r>
            <a:endParaRPr lang="en-US" dirty="0">
              <a:cs typeface="B Zar" panose="00000400000000000000" pitchFamily="2" charset="-78"/>
            </a:endParaRPr>
          </a:p>
          <a:p>
            <a:pPr algn="r" rtl="1"/>
            <a:r>
              <a:rPr lang="fa-IR" dirty="0">
                <a:cs typeface="B Zar" panose="00000400000000000000" pitchFamily="2" charset="-78"/>
              </a:rPr>
              <a:t>9-همکاری با ستاد هدایت استان </a:t>
            </a:r>
            <a:endParaRPr lang="en-US" dirty="0">
              <a:cs typeface="B Zar" panose="00000400000000000000" pitchFamily="2" charset="-78"/>
            </a:endParaRPr>
          </a:p>
          <a:p>
            <a:pPr algn="r" rtl="1"/>
            <a:r>
              <a:rPr lang="fa-IR" dirty="0">
                <a:cs typeface="B Zar" panose="00000400000000000000" pitchFamily="2" charset="-78"/>
              </a:rPr>
              <a:t>10-استاد معین و مشاوره جهت استانهای همجوار در قطب 7 کشور </a:t>
            </a:r>
            <a:endParaRPr lang="en-US" dirty="0">
              <a:cs typeface="B Zar" panose="00000400000000000000" pitchFamily="2" charset="-78"/>
            </a:endParaRPr>
          </a:p>
          <a:p>
            <a:pPr marL="0" indent="0" algn="r" rtl="1">
              <a:buNone/>
            </a:pPr>
            <a:r>
              <a:rPr lang="en-US" dirty="0">
                <a:cs typeface="B Zar" panose="00000400000000000000" pitchFamily="2" charset="-78"/>
              </a:rPr>
              <a:t> </a:t>
            </a:r>
          </a:p>
          <a:p>
            <a:pPr marL="0" indent="0" algn="r">
              <a:buNone/>
            </a:pPr>
            <a:endParaRPr lang="en-US" dirty="0">
              <a:cs typeface="B Zar" panose="00000400000000000000" pitchFamily="2" charset="-78"/>
            </a:endParaRPr>
          </a:p>
        </p:txBody>
      </p:sp>
    </p:spTree>
    <p:extLst>
      <p:ext uri="{BB962C8B-B14F-4D97-AF65-F5344CB8AC3E}">
        <p14:creationId xmlns:p14="http://schemas.microsoft.com/office/powerpoint/2010/main" val="15987963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98490"/>
            <a:ext cx="10515600" cy="5378473"/>
          </a:xfrm>
        </p:spPr>
        <p:txBody>
          <a:bodyPr>
            <a:normAutofit fontScale="92500" lnSpcReduction="20000"/>
          </a:bodyPr>
          <a:lstStyle/>
          <a:p>
            <a:pPr marL="0" indent="0" algn="r" rtl="1">
              <a:buNone/>
            </a:pPr>
            <a:r>
              <a:rPr lang="fa-IR" b="1" dirty="0">
                <a:solidFill>
                  <a:srgbClr val="FF0000"/>
                </a:solidFill>
                <a:cs typeface="B Titr" panose="00000700000000000000" pitchFamily="2" charset="-78"/>
              </a:rPr>
              <a:t>روش اجرا : </a:t>
            </a:r>
            <a:endParaRPr lang="en-US" b="1" dirty="0">
              <a:solidFill>
                <a:srgbClr val="FF0000"/>
              </a:solidFill>
              <a:cs typeface="B Titr" panose="00000700000000000000" pitchFamily="2" charset="-78"/>
            </a:endParaRPr>
          </a:p>
          <a:p>
            <a:pPr algn="r" rtl="1"/>
            <a:r>
              <a:rPr lang="fa-IR" dirty="0">
                <a:cs typeface="B Zar" panose="00000400000000000000" pitchFamily="2" charset="-78"/>
              </a:rPr>
              <a:t>در  ابتدا در استان اصفهان روش اجرا به این صورت شکل گرفت که کلیه شبکه های بهداشت و درمان استان بین اساتید گروه زنان تقسیم گردید و هر استاد معین متولی یک شبکه بهداشت و درمان و بیمارستان های تابعه آن بود. با شروع برنامه ، استاد معین از شبکه تحت پوشش خود نظارت اولیه را بعمل می آورد این نظارت جنبه بازدید از بیمارستان و زایشگاه شهرستان و بدست آوردن اطلاعات اولیه در مورد وضعیت ساختار و ا رائه خدمات درمانی و امکانات مربوطه بود و سپس متخصص زنان آن منطقه را توجیه می نمودند و موارد لازم ، آموزش داده می شد . پس از آن در مدت شش ماه بررسی فرایند و بازخورد آن به معاونت درمان و شبکه و بیمارستان و متخصص زنان مربوطه جهت اصلاح و ارتقاء اعلام  می گردید و بازدید مجدد بعد از شش ماه انجام می گرفت . </a:t>
            </a:r>
            <a:endParaRPr lang="en-US" dirty="0">
              <a:cs typeface="B Zar" panose="00000400000000000000" pitchFamily="2" charset="-78"/>
            </a:endParaRPr>
          </a:p>
          <a:p>
            <a:pPr lvl="0" algn="r" rtl="1"/>
            <a:r>
              <a:rPr lang="fa-IR" dirty="0">
                <a:cs typeface="B Zar" panose="00000400000000000000" pitchFamily="2" charset="-78"/>
              </a:rPr>
              <a:t> اساتید معین موظف خواهند بود هم زمان با آغاز برنامه ، از شبکه تحت پوشش خود نظارت اولیه ای بعمل آورند. در این نظارت ضمن بازدید از بیمارستان و زایشگاه شهرستان ، اطلاعات اولیه در مورد وضعیت ساختار و فرایندهای </a:t>
            </a:r>
            <a:br>
              <a:rPr lang="fa-IR" dirty="0">
                <a:cs typeface="B Zar" panose="00000400000000000000" pitchFamily="2" charset="-78"/>
              </a:rPr>
            </a:br>
            <a:r>
              <a:rPr lang="fa-IR" dirty="0">
                <a:cs typeface="B Zar" panose="00000400000000000000" pitchFamily="2" charset="-78"/>
              </a:rPr>
              <a:t>برنامه های سلامت مادران شبکه را بررسی نموده و متخصص / متخصصین زنان شهرستان  را در زمینه برنامه توجیه می نمایند. بازدیدهای بعدی با فواصل 6 ماهه صورت خواهد گرفت.</a:t>
            </a:r>
            <a:endParaRPr lang="en-US" dirty="0">
              <a:cs typeface="B Zar" panose="00000400000000000000" pitchFamily="2" charset="-78"/>
            </a:endParaRPr>
          </a:p>
          <a:p>
            <a:pPr algn="r" rtl="1"/>
            <a:r>
              <a:rPr lang="fa-IR" dirty="0">
                <a:cs typeface="B Zar" panose="00000400000000000000" pitchFamily="2" charset="-78"/>
              </a:rPr>
              <a:t>* </a:t>
            </a:r>
            <a:r>
              <a:rPr lang="fa-IR" b="1" dirty="0">
                <a:cs typeface="B Zar" panose="00000400000000000000" pitchFamily="2" charset="-78"/>
              </a:rPr>
              <a:t>تبصره :</a:t>
            </a:r>
            <a:r>
              <a:rPr lang="fa-IR" dirty="0">
                <a:cs typeface="B Zar" panose="00000400000000000000" pitchFamily="2" charset="-78"/>
              </a:rPr>
              <a:t> به منظور یکسان نمودن فرایند نظارت ، نظارت های انجام شده توسط چک لیست نظارتی انجام خواهد گرفت. </a:t>
            </a:r>
            <a:endParaRPr lang="en-US" dirty="0">
              <a:cs typeface="B Zar" panose="00000400000000000000" pitchFamily="2" charset="-78"/>
            </a:endParaRPr>
          </a:p>
          <a:p>
            <a:pPr marL="0" indent="0" algn="r">
              <a:buNone/>
            </a:pPr>
            <a:endParaRPr lang="en-US" dirty="0">
              <a:cs typeface="B Zar" panose="00000400000000000000" pitchFamily="2" charset="-78"/>
            </a:endParaRPr>
          </a:p>
        </p:txBody>
      </p:sp>
    </p:spTree>
    <p:extLst>
      <p:ext uri="{BB962C8B-B14F-4D97-AF65-F5344CB8AC3E}">
        <p14:creationId xmlns:p14="http://schemas.microsoft.com/office/powerpoint/2010/main" val="105940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2732"/>
            <a:ext cx="10515600" cy="5404231"/>
          </a:xfrm>
        </p:spPr>
        <p:txBody>
          <a:bodyPr>
            <a:normAutofit lnSpcReduction="10000"/>
          </a:bodyPr>
          <a:lstStyle/>
          <a:p>
            <a:pPr lvl="0" algn="r" rtl="1"/>
            <a:r>
              <a:rPr lang="fa-IR" dirty="0">
                <a:cs typeface="B Zar" panose="00000400000000000000" pitchFamily="2" charset="-78"/>
              </a:rPr>
              <a:t> شماره تلفن تماس (‌محل کار و تلفن همراه) ، شماره فکس و </a:t>
            </a:r>
            <a:r>
              <a:rPr lang="en-US" dirty="0">
                <a:cs typeface="B Zar" panose="00000400000000000000" pitchFamily="2" charset="-78"/>
              </a:rPr>
              <a:t>Email</a:t>
            </a:r>
            <a:r>
              <a:rPr lang="fa-IR" dirty="0">
                <a:cs typeface="B Zar" panose="00000400000000000000" pitchFamily="2" charset="-78"/>
              </a:rPr>
              <a:t> اساتيد معين (بر طبق تقسيم بندي </a:t>
            </a:r>
            <a:r>
              <a:rPr lang="fa-IR" dirty="0" smtClean="0">
                <a:cs typeface="B Zar" panose="00000400000000000000" pitchFamily="2" charset="-78"/>
              </a:rPr>
              <a:t>فوق </a:t>
            </a:r>
            <a:r>
              <a:rPr lang="fa-IR" dirty="0">
                <a:cs typeface="B Zar" panose="00000400000000000000" pitchFamily="2" charset="-78"/>
              </a:rPr>
              <a:t>الذکر ) در اختیار متخصصین زنان شهرستان ها قرار می گیرد . بدین طریق ایشان می توانند در صورت برخورد با  موارد  نيازمند مشاوره با اساتید معین خود تماس برقرار کرده و مشاوره نمایند . </a:t>
            </a:r>
            <a:endParaRPr lang="en-US" dirty="0">
              <a:cs typeface="B Zar" panose="00000400000000000000" pitchFamily="2" charset="-78"/>
            </a:endParaRPr>
          </a:p>
          <a:p>
            <a:pPr lvl="0" algn="r" rtl="1"/>
            <a:r>
              <a:rPr lang="fa-IR" dirty="0">
                <a:cs typeface="B Zar" panose="00000400000000000000" pitchFamily="2" charset="-78"/>
              </a:rPr>
              <a:t>اساتید معین در زمان مرخصی می بایست نسبت به معرفی یک نفر از همکاران خود (به عنوان جایگزین ) به متخصصین زنان شهرستان تحت پوشش خود اقدام نمایند و شماره های تماس فرد جایگزین را در اختیار ایشان قرار دهند.</a:t>
            </a:r>
            <a:endParaRPr lang="en-US" dirty="0">
              <a:cs typeface="B Zar" panose="00000400000000000000" pitchFamily="2" charset="-78"/>
            </a:endParaRPr>
          </a:p>
          <a:p>
            <a:pPr lvl="0" algn="r" rtl="1"/>
            <a:r>
              <a:rPr lang="fa-IR" dirty="0">
                <a:cs typeface="B Zar" panose="00000400000000000000" pitchFamily="2" charset="-78"/>
              </a:rPr>
              <a:t> در صورت اتمام دوره طرح یا خدمت هر یک از متخصصین زنان شهرستان ها، جایگزین وی در آن شهرستان تحت پوشش استاد معین آن شهرستان قرار می گیرد و شبکه بهداشت موظف به اطلاع رسانی در زمینه مشخصات و</a:t>
            </a:r>
            <a:br>
              <a:rPr lang="fa-IR" dirty="0">
                <a:cs typeface="B Zar" panose="00000400000000000000" pitchFamily="2" charset="-78"/>
              </a:rPr>
            </a:br>
            <a:r>
              <a:rPr lang="fa-IR" dirty="0">
                <a:cs typeface="B Zar" panose="00000400000000000000" pitchFamily="2" charset="-78"/>
              </a:rPr>
              <a:t>شماره های تماس استاد معین به متخصص زنان و بالعکس می باشد.</a:t>
            </a:r>
            <a:endParaRPr lang="en-US" dirty="0">
              <a:cs typeface="B Zar" panose="00000400000000000000" pitchFamily="2" charset="-78"/>
            </a:endParaRPr>
          </a:p>
          <a:p>
            <a:pPr lvl="0" algn="r" rtl="1"/>
            <a:r>
              <a:rPr lang="fa-IR" dirty="0">
                <a:cs typeface="B Zar" panose="00000400000000000000" pitchFamily="2" charset="-78"/>
              </a:rPr>
              <a:t>متخصصین زنان شهرستان ها می بایست زمان و نتیجه مشاوره خود را بر طبق فرم مربوطه ( برگه مشاوره غیر حضوری استاد معین که پیوست می باشد) ثبت نمایند و مترون بیمارستان موظف خواهد بود فرم ها را بطور روزانه جمع آوری و نگهداری نماید. </a:t>
            </a:r>
            <a:endParaRPr lang="en-US" dirty="0">
              <a:cs typeface="B Zar" panose="00000400000000000000" pitchFamily="2" charset="-78"/>
            </a:endParaRPr>
          </a:p>
          <a:p>
            <a:pPr marL="0" indent="0" algn="r">
              <a:buNone/>
            </a:pPr>
            <a:endParaRPr lang="en-US" dirty="0">
              <a:cs typeface="B Zar" panose="00000400000000000000" pitchFamily="2" charset="-78"/>
            </a:endParaRPr>
          </a:p>
        </p:txBody>
      </p:sp>
    </p:spTree>
    <p:extLst>
      <p:ext uri="{BB962C8B-B14F-4D97-AF65-F5344CB8AC3E}">
        <p14:creationId xmlns:p14="http://schemas.microsoft.com/office/powerpoint/2010/main" val="21059118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2732"/>
            <a:ext cx="10515600" cy="5404231"/>
          </a:xfrm>
        </p:spPr>
        <p:txBody>
          <a:bodyPr>
            <a:normAutofit fontScale="92500" lnSpcReduction="10000"/>
          </a:bodyPr>
          <a:lstStyle/>
          <a:p>
            <a:pPr algn="r" rtl="1"/>
            <a:r>
              <a:rPr lang="fa-IR" dirty="0">
                <a:cs typeface="B Zar" panose="00000400000000000000" pitchFamily="2" charset="-78"/>
              </a:rPr>
              <a:t>در سال 1398 بازنگری مجدد در برنامه استاد معین  انجام  گرفت و به منظور پوشش کامل در ارتقا سلامت و کیفیت درمان مادران پرخطر با بیماری های زمینه ای ، فعالیت استاد معین از تحت نظر گرفتن یک شبکه توسط یک استاد معین به سرویس دهی کامل توسط اساتید جنرال و  اساتید فلوشیپ ارتقاء یافت و بعنوان مثال برنامه استاد معین گروه زنان و زایماان دانشگاه علوم پزشکی اصفهان در بهمن ماه 1401 خدمتتان ارائه می گردد به طوریکه در هر شب ده نفر از اساتید مسئولیت استاد معین استان را برعهده دارند . </a:t>
            </a:r>
            <a:endParaRPr lang="en-US" dirty="0">
              <a:cs typeface="B Zar" panose="00000400000000000000" pitchFamily="2" charset="-78"/>
            </a:endParaRPr>
          </a:p>
          <a:p>
            <a:pPr algn="r" rtl="1"/>
            <a:r>
              <a:rPr lang="fa-IR" dirty="0">
                <a:cs typeface="B Zar" panose="00000400000000000000" pitchFamily="2" charset="-78"/>
              </a:rPr>
              <a:t>استاد معین جنرال = 4 نفر </a:t>
            </a:r>
            <a:endParaRPr lang="en-US" dirty="0">
              <a:cs typeface="B Zar" panose="00000400000000000000" pitchFamily="2" charset="-78"/>
            </a:endParaRPr>
          </a:p>
          <a:p>
            <a:pPr algn="r" rtl="1"/>
            <a:r>
              <a:rPr lang="fa-IR" dirty="0">
                <a:cs typeface="B Zar" panose="00000400000000000000" pitchFamily="2" charset="-78"/>
              </a:rPr>
              <a:t>استاد معین نازایی = یک نفر </a:t>
            </a:r>
            <a:endParaRPr lang="en-US" dirty="0">
              <a:cs typeface="B Zar" panose="00000400000000000000" pitchFamily="2" charset="-78"/>
            </a:endParaRPr>
          </a:p>
          <a:p>
            <a:pPr algn="r" rtl="1"/>
            <a:r>
              <a:rPr lang="fa-IR" dirty="0">
                <a:cs typeface="B Zar" panose="00000400000000000000" pitchFamily="2" charset="-78"/>
              </a:rPr>
              <a:t>استاد معین انکولوژی  = یک نفر</a:t>
            </a:r>
            <a:endParaRPr lang="en-US" dirty="0">
              <a:cs typeface="B Zar" panose="00000400000000000000" pitchFamily="2" charset="-78"/>
            </a:endParaRPr>
          </a:p>
          <a:p>
            <a:pPr algn="r" rtl="1"/>
            <a:r>
              <a:rPr lang="fa-IR" dirty="0">
                <a:cs typeface="B Zar" panose="00000400000000000000" pitchFamily="2" charset="-78"/>
              </a:rPr>
              <a:t>استاد معین جراحی درون بین زنان = یک نفر</a:t>
            </a:r>
            <a:endParaRPr lang="en-US" dirty="0">
              <a:cs typeface="B Zar" panose="00000400000000000000" pitchFamily="2" charset="-78"/>
            </a:endParaRPr>
          </a:p>
          <a:p>
            <a:pPr algn="r" rtl="1"/>
            <a:r>
              <a:rPr lang="fa-IR" dirty="0">
                <a:cs typeface="B Zar" panose="00000400000000000000" pitchFamily="2" charset="-78"/>
              </a:rPr>
              <a:t>استاد معین پریناتولوژی = یک نفر</a:t>
            </a:r>
            <a:endParaRPr lang="en-US" dirty="0">
              <a:cs typeface="B Zar" panose="00000400000000000000" pitchFamily="2" charset="-78"/>
            </a:endParaRPr>
          </a:p>
          <a:p>
            <a:pPr algn="r" rtl="1"/>
            <a:r>
              <a:rPr lang="fa-IR" dirty="0">
                <a:cs typeface="B Zar" panose="00000400000000000000" pitchFamily="2" charset="-78"/>
              </a:rPr>
              <a:t>استاد معین بیماری های قلبی و حاملگی = یک نفر</a:t>
            </a:r>
            <a:endParaRPr lang="en-US" dirty="0">
              <a:cs typeface="B Zar" panose="00000400000000000000" pitchFamily="2" charset="-78"/>
            </a:endParaRPr>
          </a:p>
          <a:p>
            <a:pPr algn="r" rtl="1"/>
            <a:r>
              <a:rPr lang="fa-IR" dirty="0">
                <a:cs typeface="B Zar" panose="00000400000000000000" pitchFamily="2" charset="-78"/>
              </a:rPr>
              <a:t>استاد معین اختلالات کف لگن = یک نفر</a:t>
            </a:r>
            <a:endParaRPr lang="en-US" dirty="0">
              <a:cs typeface="B Zar" panose="00000400000000000000" pitchFamily="2" charset="-78"/>
            </a:endParaRPr>
          </a:p>
          <a:p>
            <a:pPr marL="0" indent="0" algn="r">
              <a:buNone/>
            </a:pPr>
            <a:endParaRPr lang="en-US" dirty="0">
              <a:cs typeface="B Zar" panose="00000400000000000000" pitchFamily="2" charset="-78"/>
            </a:endParaRPr>
          </a:p>
        </p:txBody>
      </p:sp>
    </p:spTree>
    <p:extLst>
      <p:ext uri="{BB962C8B-B14F-4D97-AF65-F5344CB8AC3E}">
        <p14:creationId xmlns:p14="http://schemas.microsoft.com/office/powerpoint/2010/main" val="37731557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1272238" y="164254"/>
          <a:ext cx="9914680" cy="6107055"/>
        </p:xfrm>
        <a:graphic>
          <a:graphicData uri="http://schemas.openxmlformats.org/drawingml/2006/table">
            <a:tbl>
              <a:tblPr firstRow="1" bandRow="1">
                <a:tableStyleId>{5C22544A-7EE6-4342-B048-85BDC9FD1C3A}</a:tableStyleId>
              </a:tblPr>
              <a:tblGrid>
                <a:gridCol w="1039005"/>
                <a:gridCol w="937986"/>
                <a:gridCol w="937986"/>
                <a:gridCol w="1029180"/>
                <a:gridCol w="926187"/>
                <a:gridCol w="1027278"/>
                <a:gridCol w="877079"/>
                <a:gridCol w="877079"/>
                <a:gridCol w="877079"/>
                <a:gridCol w="877079"/>
                <a:gridCol w="508742"/>
              </a:tblGrid>
              <a:tr h="684884">
                <a:tc>
                  <a:txBody>
                    <a:bodyPr/>
                    <a:lstStyle/>
                    <a:p>
                      <a:pPr algn="ctr"/>
                      <a:r>
                        <a:rPr lang="fa-IR" sz="1100" b="1" smtClean="0">
                          <a:cs typeface="B Nazanin" panose="00000400000000000000" pitchFamily="2" charset="-78"/>
                        </a:rPr>
                        <a:t>استاد معین </a:t>
                      </a:r>
                      <a:r>
                        <a:rPr lang="fa-IR" sz="1100" b="1" dirty="0" smtClean="0">
                          <a:cs typeface="B Nazanin" panose="00000400000000000000" pitchFamily="2" charset="-78"/>
                        </a:rPr>
                        <a:t>بیماری های قلبی و حاملگی </a:t>
                      </a:r>
                      <a:endParaRPr lang="en-US" sz="1100" b="1" dirty="0">
                        <a:cs typeface="B Nazanin" panose="00000400000000000000" pitchFamily="2" charset="-78"/>
                      </a:endParaRPr>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ar-SA" sz="1000" b="1" dirty="0" smtClean="0">
                          <a:effectLst/>
                          <a:latin typeface="Times New Roman" panose="02020603050405020304" pitchFamily="18" charset="0"/>
                          <a:ea typeface="Times New Roman" panose="02020603050405020304" pitchFamily="18" charset="0"/>
                          <a:cs typeface="B Nazanin" panose="00000400000000000000" pitchFamily="2" charset="-78"/>
                        </a:rPr>
                        <a:t>استاد</a:t>
                      </a:r>
                      <a:r>
                        <a:rPr lang="fa-IR" sz="1000" b="1" baseline="0" dirty="0" smtClean="0">
                          <a:effectLst/>
                          <a:latin typeface="Times New Roman" panose="02020603050405020304" pitchFamily="18" charset="0"/>
                          <a:ea typeface="Times New Roman" panose="02020603050405020304" pitchFamily="18" charset="0"/>
                          <a:cs typeface="B Nazanin" panose="00000400000000000000" pitchFamily="2" charset="-78"/>
                        </a:rPr>
                        <a:t> </a:t>
                      </a:r>
                      <a:r>
                        <a:rPr lang="ar-SA" sz="1000" b="1" dirty="0" smtClean="0">
                          <a:effectLst/>
                          <a:latin typeface="Times New Roman" panose="02020603050405020304" pitchFamily="18" charset="0"/>
                          <a:ea typeface="Times New Roman" panose="02020603050405020304" pitchFamily="18" charset="0"/>
                          <a:cs typeface="B Nazanin" panose="00000400000000000000" pitchFamily="2" charset="-78"/>
                        </a:rPr>
                        <a:t>آنکال </a:t>
                      </a:r>
                      <a:r>
                        <a:rPr lang="fa-IR" sz="1000" b="1" dirty="0" smtClean="0">
                          <a:effectLst/>
                          <a:latin typeface="Times New Roman" panose="02020603050405020304" pitchFamily="18" charset="0"/>
                          <a:ea typeface="Times New Roman" panose="02020603050405020304" pitchFamily="18" charset="0"/>
                          <a:cs typeface="B Nazanin" panose="00000400000000000000" pitchFamily="2" charset="-78"/>
                        </a:rPr>
                        <a:t>و معین اختلالات</a:t>
                      </a:r>
                      <a:r>
                        <a:rPr lang="fa-IR" sz="1000" b="1" baseline="0" dirty="0" smtClean="0">
                          <a:effectLst/>
                          <a:latin typeface="Times New Roman" panose="02020603050405020304" pitchFamily="18" charset="0"/>
                          <a:ea typeface="Times New Roman" panose="02020603050405020304" pitchFamily="18" charset="0"/>
                          <a:cs typeface="B Nazanin" panose="00000400000000000000" pitchFamily="2" charset="-78"/>
                        </a:rPr>
                        <a:t> کف لگن</a:t>
                      </a:r>
                      <a:endParaRPr lang="en-US" sz="1000" b="1" dirty="0" smtClean="0">
                        <a:cs typeface="B Nazanin" panose="00000400000000000000" pitchFamily="2" charset="-78"/>
                      </a:endParaRPr>
                    </a:p>
                  </a:txBody>
                  <a:tcPr marL="68580" marR="68580" marT="0" marB="0"/>
                </a:tc>
                <a:tc>
                  <a:txBody>
                    <a:bodyPr/>
                    <a:lstStyle/>
                    <a:p>
                      <a:pPr marL="0" marR="0" algn="ctr" rtl="0">
                        <a:lnSpc>
                          <a:spcPct val="150000"/>
                        </a:lnSpc>
                        <a:spcBef>
                          <a:spcPts val="0"/>
                        </a:spcBef>
                        <a:spcAft>
                          <a:spcPts val="0"/>
                        </a:spcAft>
                      </a:pPr>
                      <a:r>
                        <a:rPr lang="ar-SA" sz="1050" b="1" dirty="0">
                          <a:effectLst/>
                          <a:latin typeface="Times New Roman" panose="02020603050405020304" pitchFamily="18" charset="0"/>
                          <a:ea typeface="Times New Roman" panose="02020603050405020304" pitchFamily="18" charset="0"/>
                          <a:cs typeface="B Nazanin" panose="00000400000000000000" pitchFamily="2" charset="-78"/>
                        </a:rPr>
                        <a:t>استاد </a:t>
                      </a:r>
                      <a:r>
                        <a:rPr lang="fa-IR" sz="1050" b="1" dirty="0" smtClean="0">
                          <a:effectLst/>
                          <a:latin typeface="Times New Roman" panose="02020603050405020304" pitchFamily="18" charset="0"/>
                          <a:ea typeface="Times New Roman" panose="02020603050405020304" pitchFamily="18" charset="0"/>
                          <a:cs typeface="B Nazanin" panose="00000400000000000000" pitchFamily="2" charset="-78"/>
                        </a:rPr>
                        <a:t> </a:t>
                      </a:r>
                      <a:r>
                        <a:rPr lang="ar-SA" sz="1050" b="1" dirty="0" smtClean="0">
                          <a:effectLst/>
                          <a:latin typeface="Times New Roman" panose="02020603050405020304" pitchFamily="18" charset="0"/>
                          <a:ea typeface="Times New Roman" panose="02020603050405020304" pitchFamily="18" charset="0"/>
                          <a:cs typeface="B Nazanin" panose="00000400000000000000" pitchFamily="2" charset="-78"/>
                        </a:rPr>
                        <a:t>آنکال </a:t>
                      </a:r>
                      <a:r>
                        <a:rPr lang="fa-IR" sz="1050" b="1" dirty="0" smtClean="0">
                          <a:effectLst/>
                          <a:latin typeface="Times New Roman" panose="02020603050405020304" pitchFamily="18" charset="0"/>
                          <a:ea typeface="Times New Roman" panose="02020603050405020304" pitchFamily="18" charset="0"/>
                          <a:cs typeface="B Nazanin" panose="00000400000000000000" pitchFamily="2" charset="-78"/>
                        </a:rPr>
                        <a:t>و معین</a:t>
                      </a:r>
                      <a:r>
                        <a:rPr lang="ar-SA" sz="1050" b="1" dirty="0" smtClean="0">
                          <a:effectLst/>
                          <a:latin typeface="Times New Roman" panose="02020603050405020304" pitchFamily="18" charset="0"/>
                          <a:ea typeface="Times New Roman" panose="02020603050405020304" pitchFamily="18" charset="0"/>
                          <a:cs typeface="B Nazanin" panose="00000400000000000000" pitchFamily="2" charset="-78"/>
                        </a:rPr>
                        <a:t> پریناتولوژی</a:t>
                      </a:r>
                      <a:endParaRPr lang="en-US" sz="105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lnSpc>
                          <a:spcPct val="150000"/>
                        </a:lnSpc>
                        <a:spcBef>
                          <a:spcPts val="0"/>
                        </a:spcBef>
                        <a:spcAft>
                          <a:spcPts val="0"/>
                        </a:spcAft>
                      </a:pPr>
                      <a:r>
                        <a:rPr lang="ar-SA" sz="1000" b="1" dirty="0">
                          <a:effectLst/>
                          <a:latin typeface="Times New Roman" panose="02020603050405020304" pitchFamily="18" charset="0"/>
                          <a:ea typeface="Times New Roman" panose="02020603050405020304" pitchFamily="18" charset="0"/>
                          <a:cs typeface="B Nazanin" panose="00000400000000000000" pitchFamily="2" charset="-78"/>
                        </a:rPr>
                        <a:t>استاد </a:t>
                      </a:r>
                      <a:r>
                        <a:rPr lang="ar-SA" sz="1000" b="1" dirty="0" smtClean="0">
                          <a:effectLst/>
                          <a:latin typeface="Times New Roman" panose="02020603050405020304" pitchFamily="18" charset="0"/>
                          <a:ea typeface="Times New Roman" panose="02020603050405020304" pitchFamily="18" charset="0"/>
                          <a:cs typeface="B Nazanin" panose="00000400000000000000" pitchFamily="2" charset="-78"/>
                        </a:rPr>
                        <a:t>استاد آنکال </a:t>
                      </a:r>
                      <a:r>
                        <a:rPr lang="fa-IR" sz="1000" b="1" dirty="0" smtClean="0">
                          <a:effectLst/>
                          <a:latin typeface="Times New Roman" panose="02020603050405020304" pitchFamily="18" charset="0"/>
                          <a:ea typeface="Times New Roman" panose="02020603050405020304" pitchFamily="18" charset="0"/>
                          <a:cs typeface="B Nazanin" panose="00000400000000000000" pitchFamily="2" charset="-78"/>
                        </a:rPr>
                        <a:t>و معین</a:t>
                      </a:r>
                      <a:r>
                        <a:rPr lang="fa-IR" sz="1000" b="1" baseline="0" dirty="0" smtClean="0">
                          <a:effectLst/>
                          <a:latin typeface="Times New Roman" panose="02020603050405020304" pitchFamily="18" charset="0"/>
                          <a:ea typeface="Times New Roman" panose="02020603050405020304" pitchFamily="18" charset="0"/>
                          <a:cs typeface="B Nazanin" panose="00000400000000000000" pitchFamily="2" charset="-78"/>
                        </a:rPr>
                        <a:t> </a:t>
                      </a:r>
                      <a:r>
                        <a:rPr lang="ar-SA" sz="1000" b="1" dirty="0" smtClean="0">
                          <a:effectLst/>
                          <a:latin typeface="Times New Roman" panose="02020603050405020304" pitchFamily="18" charset="0"/>
                          <a:ea typeface="Times New Roman" panose="02020603050405020304" pitchFamily="18" charset="0"/>
                          <a:cs typeface="B Nazanin" panose="00000400000000000000" pitchFamily="2" charset="-78"/>
                        </a:rPr>
                        <a:t>آنکولوژی</a:t>
                      </a:r>
                      <a:r>
                        <a:rPr lang="fa-IR" sz="1000" b="1" dirty="0" smtClean="0">
                          <a:effectLst/>
                          <a:latin typeface="Times New Roman" panose="02020603050405020304" pitchFamily="18" charset="0"/>
                          <a:ea typeface="Times New Roman" panose="02020603050405020304" pitchFamily="18" charset="0"/>
                          <a:cs typeface="B Nazanin" panose="00000400000000000000" pitchFamily="2" charset="-78"/>
                        </a:rPr>
                        <a:t> زنان </a:t>
                      </a:r>
                      <a:endParaRPr lang="en-US" sz="10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lnSpc>
                          <a:spcPct val="150000"/>
                        </a:lnSpc>
                        <a:spcBef>
                          <a:spcPts val="0"/>
                        </a:spcBef>
                        <a:spcAft>
                          <a:spcPts val="0"/>
                        </a:spcAft>
                      </a:pPr>
                      <a:r>
                        <a:rPr lang="ar-SA" sz="1100" b="1" dirty="0">
                          <a:effectLst/>
                          <a:latin typeface="Times New Roman" panose="02020603050405020304" pitchFamily="18" charset="0"/>
                          <a:ea typeface="Times New Roman" panose="02020603050405020304" pitchFamily="18" charset="0"/>
                          <a:cs typeface="B Nazanin" panose="00000400000000000000" pitchFamily="2" charset="-78"/>
                        </a:rPr>
                        <a:t>استاد آنکال </a:t>
                      </a:r>
                      <a:r>
                        <a:rPr lang="fa-IR" sz="1100" b="1" dirty="0" smtClean="0">
                          <a:effectLst/>
                          <a:latin typeface="Times New Roman" panose="02020603050405020304" pitchFamily="18" charset="0"/>
                          <a:ea typeface="Times New Roman" panose="02020603050405020304" pitchFamily="18" charset="0"/>
                          <a:cs typeface="B Nazanin" panose="00000400000000000000" pitchFamily="2" charset="-78"/>
                        </a:rPr>
                        <a:t>و معین </a:t>
                      </a:r>
                      <a:r>
                        <a:rPr lang="ar-SA" sz="1100" b="1" dirty="0" smtClean="0">
                          <a:effectLst/>
                          <a:latin typeface="Times New Roman" panose="02020603050405020304" pitchFamily="18" charset="0"/>
                          <a:ea typeface="Times New Roman" panose="02020603050405020304" pitchFamily="18" charset="0"/>
                          <a:cs typeface="B Nazanin" panose="00000400000000000000" pitchFamily="2" charset="-78"/>
                        </a:rPr>
                        <a:t>نازایی</a:t>
                      </a:r>
                      <a:endParaRPr lang="en-US" sz="11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lnSpc>
                          <a:spcPct val="150000"/>
                        </a:lnSpc>
                        <a:spcBef>
                          <a:spcPts val="0"/>
                        </a:spcBef>
                        <a:spcAft>
                          <a:spcPts val="0"/>
                        </a:spcAft>
                      </a:pPr>
                      <a:r>
                        <a:rPr lang="ar-SA" sz="1050" b="1" dirty="0" smtClean="0">
                          <a:effectLst/>
                          <a:latin typeface="Times New Roman" panose="02020603050405020304" pitchFamily="18" charset="0"/>
                          <a:ea typeface="Times New Roman" panose="02020603050405020304" pitchFamily="18" charset="0"/>
                          <a:cs typeface="B Nazanin" panose="00000400000000000000" pitchFamily="2" charset="-78"/>
                        </a:rPr>
                        <a:t>استاد آنکال </a:t>
                      </a:r>
                      <a:r>
                        <a:rPr lang="fa-IR" sz="1050" b="1" dirty="0" smtClean="0">
                          <a:effectLst/>
                          <a:latin typeface="Times New Roman" panose="02020603050405020304" pitchFamily="18" charset="0"/>
                          <a:ea typeface="Times New Roman" panose="02020603050405020304" pitchFamily="18" charset="0"/>
                          <a:cs typeface="B Nazanin" panose="00000400000000000000" pitchFamily="2" charset="-78"/>
                        </a:rPr>
                        <a:t>و معین </a:t>
                      </a:r>
                      <a:r>
                        <a:rPr lang="ar-SA" sz="1050" b="1" dirty="0" smtClean="0">
                          <a:effectLst/>
                          <a:latin typeface="Times New Roman" panose="02020603050405020304" pitchFamily="18" charset="0"/>
                          <a:ea typeface="Times New Roman" panose="02020603050405020304" pitchFamily="18" charset="0"/>
                          <a:cs typeface="B Nazanin" panose="00000400000000000000" pitchFamily="2" charset="-78"/>
                        </a:rPr>
                        <a:t>لاپاروسک</a:t>
                      </a:r>
                      <a:r>
                        <a:rPr lang="fa-IR" sz="1050" b="1" dirty="0" smtClean="0">
                          <a:effectLst/>
                          <a:latin typeface="Times New Roman" panose="02020603050405020304" pitchFamily="18" charset="0"/>
                          <a:ea typeface="Times New Roman" panose="02020603050405020304" pitchFamily="18" charset="0"/>
                          <a:cs typeface="B Nazanin" panose="00000400000000000000" pitchFamily="2" charset="-78"/>
                        </a:rPr>
                        <a:t>و</a:t>
                      </a:r>
                      <a:r>
                        <a:rPr lang="ar-SA" sz="1050" b="1" dirty="0" smtClean="0">
                          <a:effectLst/>
                          <a:latin typeface="Times New Roman" panose="02020603050405020304" pitchFamily="18" charset="0"/>
                          <a:ea typeface="Times New Roman" panose="02020603050405020304" pitchFamily="18" charset="0"/>
                          <a:cs typeface="B Nazanin" panose="00000400000000000000" pitchFamily="2" charset="-78"/>
                        </a:rPr>
                        <a:t>پی</a:t>
                      </a:r>
                      <a:r>
                        <a:rPr lang="fa-IR" sz="1050" b="1" dirty="0" smtClean="0">
                          <a:effectLst/>
                          <a:latin typeface="Times New Roman" panose="02020603050405020304" pitchFamily="18" charset="0"/>
                          <a:ea typeface="Times New Roman" panose="02020603050405020304" pitchFamily="18" charset="0"/>
                          <a:cs typeface="B Nazanin" panose="00000400000000000000" pitchFamily="2" charset="-78"/>
                        </a:rPr>
                        <a:t> زنان </a:t>
                      </a:r>
                      <a:endParaRPr lang="en-US" sz="105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1050" b="1" dirty="0">
                          <a:effectLst/>
                          <a:latin typeface="Times New Roman" panose="02020603050405020304" pitchFamily="18" charset="0"/>
                          <a:ea typeface="Times New Roman" panose="02020603050405020304" pitchFamily="18" charset="0"/>
                          <a:cs typeface="B Nazanin" panose="00000400000000000000" pitchFamily="2" charset="-78"/>
                        </a:rPr>
                        <a:t>آنکال </a:t>
                      </a:r>
                      <a:r>
                        <a:rPr lang="fa-IR" sz="1050" b="1" dirty="0" smtClean="0">
                          <a:effectLst/>
                          <a:latin typeface="Times New Roman" panose="02020603050405020304" pitchFamily="18" charset="0"/>
                          <a:ea typeface="Times New Roman" panose="02020603050405020304" pitchFamily="18" charset="0"/>
                          <a:cs typeface="B Nazanin" panose="00000400000000000000" pitchFamily="2" charset="-78"/>
                        </a:rPr>
                        <a:t>و معین </a:t>
                      </a:r>
                      <a:r>
                        <a:rPr lang="ar-SA" sz="1050" b="1" dirty="0" smtClean="0">
                          <a:effectLst/>
                          <a:latin typeface="Times New Roman" panose="02020603050405020304" pitchFamily="18" charset="0"/>
                          <a:ea typeface="Times New Roman" panose="02020603050405020304" pitchFamily="18" charset="0"/>
                          <a:cs typeface="B Nazanin" panose="00000400000000000000" pitchFamily="2" charset="-78"/>
                        </a:rPr>
                        <a:t>زنان</a:t>
                      </a:r>
                      <a:endParaRPr lang="fa-IR" sz="1050" b="1" dirty="0" smtClean="0">
                        <a:effectLst/>
                        <a:latin typeface="Times New Roman" panose="02020603050405020304" pitchFamily="18" charset="0"/>
                        <a:ea typeface="Times New Roman" panose="02020603050405020304" pitchFamily="18" charset="0"/>
                        <a:cs typeface="B Nazanin" panose="00000400000000000000" pitchFamily="2" charset="-78"/>
                      </a:endParaRPr>
                    </a:p>
                    <a:p>
                      <a:pPr marL="0" marR="0" indent="0" algn="ctr" defTabSz="914400" rtl="0" eaLnBrk="1" fontAlgn="auto" latinLnBrk="0" hangingPunct="1">
                        <a:lnSpc>
                          <a:spcPct val="100000"/>
                        </a:lnSpc>
                        <a:spcBef>
                          <a:spcPts val="0"/>
                        </a:spcBef>
                        <a:spcAft>
                          <a:spcPts val="0"/>
                        </a:spcAft>
                        <a:buClrTx/>
                        <a:buSzTx/>
                        <a:buFontTx/>
                        <a:buNone/>
                        <a:tabLst/>
                        <a:defRPr/>
                      </a:pPr>
                      <a:r>
                        <a:rPr lang="fa-IR" sz="1050" b="1" baseline="0" dirty="0" smtClean="0">
                          <a:effectLst/>
                          <a:latin typeface="Times New Roman" panose="02020603050405020304" pitchFamily="18" charset="0"/>
                          <a:ea typeface="Times New Roman" panose="02020603050405020304" pitchFamily="18" charset="0"/>
                          <a:cs typeface="B Nazanin" panose="00000400000000000000" pitchFamily="2" charset="-78"/>
                        </a:rPr>
                        <a:t>شهید بهشتی </a:t>
                      </a:r>
                    </a:p>
                    <a:p>
                      <a:pPr marL="0" marR="0" indent="0" algn="ctr" defTabSz="914400" rtl="0" eaLnBrk="1" fontAlgn="auto" latinLnBrk="0" hangingPunct="1">
                        <a:lnSpc>
                          <a:spcPct val="100000"/>
                        </a:lnSpc>
                        <a:spcBef>
                          <a:spcPts val="0"/>
                        </a:spcBef>
                        <a:spcAft>
                          <a:spcPts val="0"/>
                        </a:spcAft>
                        <a:buClrTx/>
                        <a:buSzTx/>
                        <a:buFontTx/>
                        <a:buNone/>
                        <a:tabLst/>
                        <a:defRPr/>
                      </a:pPr>
                      <a:r>
                        <a:rPr lang="fa-IR" sz="1050" b="1" dirty="0" smtClean="0">
                          <a:effectLst/>
                          <a:latin typeface="Times New Roman" panose="02020603050405020304" pitchFamily="18" charset="0"/>
                          <a:ea typeface="Times New Roman" panose="02020603050405020304" pitchFamily="18" charset="0"/>
                          <a:cs typeface="B Nazanin" panose="00000400000000000000" pitchFamily="2" charset="-78"/>
                        </a:rPr>
                        <a:t>(جنرال ) </a:t>
                      </a:r>
                      <a:endParaRPr lang="en-US" sz="1050" b="1" dirty="0" smtClean="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1100" b="1" dirty="0">
                          <a:effectLst/>
                          <a:latin typeface="Times New Roman" panose="02020603050405020304" pitchFamily="18" charset="0"/>
                          <a:ea typeface="Times New Roman" panose="02020603050405020304" pitchFamily="18" charset="0"/>
                          <a:cs typeface="B Nazanin" panose="00000400000000000000" pitchFamily="2" charset="-78"/>
                        </a:rPr>
                        <a:t>مقیم </a:t>
                      </a:r>
                      <a:r>
                        <a:rPr lang="fa-IR" sz="1100" b="1" dirty="0" smtClean="0">
                          <a:effectLst/>
                          <a:latin typeface="Times New Roman" panose="02020603050405020304" pitchFamily="18" charset="0"/>
                          <a:ea typeface="Times New Roman" panose="02020603050405020304" pitchFamily="18" charset="0"/>
                          <a:cs typeface="B Nazanin" panose="00000400000000000000" pitchFamily="2" charset="-78"/>
                        </a:rPr>
                        <a:t>و معین </a:t>
                      </a:r>
                      <a:r>
                        <a:rPr lang="ar-SA" sz="1100" b="1" dirty="0" smtClean="0">
                          <a:effectLst/>
                          <a:latin typeface="Times New Roman" panose="02020603050405020304" pitchFamily="18" charset="0"/>
                          <a:ea typeface="Times New Roman" panose="02020603050405020304" pitchFamily="18" charset="0"/>
                          <a:cs typeface="B Nazanin" panose="00000400000000000000" pitchFamily="2" charset="-78"/>
                        </a:rPr>
                        <a:t>زنان</a:t>
                      </a:r>
                      <a:r>
                        <a:rPr lang="fa-IR" sz="1100" b="1" baseline="0" dirty="0" smtClean="0">
                          <a:effectLst/>
                          <a:latin typeface="Times New Roman" panose="02020603050405020304" pitchFamily="18" charset="0"/>
                          <a:ea typeface="Times New Roman" panose="02020603050405020304" pitchFamily="18" charset="0"/>
                          <a:cs typeface="B Nazanin" panose="00000400000000000000" pitchFamily="2" charset="-78"/>
                        </a:rPr>
                        <a:t> شهید بهشتی </a:t>
                      </a:r>
                    </a:p>
                    <a:p>
                      <a:pPr marL="0" marR="0" indent="0" algn="ctr" defTabSz="914400" rtl="0" eaLnBrk="1" fontAlgn="auto" latinLnBrk="0" hangingPunct="1">
                        <a:lnSpc>
                          <a:spcPct val="100000"/>
                        </a:lnSpc>
                        <a:spcBef>
                          <a:spcPts val="0"/>
                        </a:spcBef>
                        <a:spcAft>
                          <a:spcPts val="0"/>
                        </a:spcAft>
                        <a:buClrTx/>
                        <a:buSzTx/>
                        <a:buFontTx/>
                        <a:buNone/>
                        <a:tabLst/>
                        <a:defRPr/>
                      </a:pPr>
                      <a:r>
                        <a:rPr lang="fa-IR" sz="1100" b="1" dirty="0" smtClean="0">
                          <a:effectLst/>
                          <a:latin typeface="Times New Roman" panose="02020603050405020304" pitchFamily="18" charset="0"/>
                          <a:ea typeface="Times New Roman" panose="02020603050405020304" pitchFamily="18" charset="0"/>
                          <a:cs typeface="B Nazanin" panose="00000400000000000000" pitchFamily="2" charset="-78"/>
                        </a:rPr>
                        <a:t>(جنرال ) </a:t>
                      </a:r>
                      <a:endParaRPr lang="en-US" sz="1100" b="1" dirty="0" smtClean="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900" b="1" dirty="0">
                          <a:effectLst/>
                          <a:latin typeface="Times New Roman" panose="02020603050405020304" pitchFamily="18" charset="0"/>
                          <a:ea typeface="Times New Roman" panose="02020603050405020304" pitchFamily="18" charset="0"/>
                          <a:cs typeface="B Nazanin" panose="00000400000000000000" pitchFamily="2" charset="-78"/>
                        </a:rPr>
                        <a:t>استاد </a:t>
                      </a:r>
                      <a:r>
                        <a:rPr lang="fa-IR" sz="900" b="1" dirty="0" smtClean="0">
                          <a:effectLst/>
                          <a:latin typeface="Times New Roman" panose="02020603050405020304" pitchFamily="18" charset="0"/>
                          <a:ea typeface="Times New Roman" panose="02020603050405020304" pitchFamily="18" charset="0"/>
                          <a:cs typeface="B Nazanin" panose="00000400000000000000" pitchFamily="2" charset="-78"/>
                        </a:rPr>
                        <a:t>آنکال و معین </a:t>
                      </a:r>
                      <a:r>
                        <a:rPr lang="fa-IR" sz="900" b="1" dirty="0">
                          <a:effectLst/>
                          <a:latin typeface="Times New Roman" panose="02020603050405020304" pitchFamily="18" charset="0"/>
                          <a:ea typeface="Times New Roman" panose="02020603050405020304" pitchFamily="18" charset="0"/>
                          <a:cs typeface="B Nazanin" panose="00000400000000000000" pitchFamily="2" charset="-78"/>
                        </a:rPr>
                        <a:t>دوم </a:t>
                      </a:r>
                      <a:r>
                        <a:rPr lang="fa-IR" sz="900" b="1" dirty="0" smtClean="0">
                          <a:effectLst/>
                          <a:latin typeface="Times New Roman" panose="02020603050405020304" pitchFamily="18" charset="0"/>
                          <a:ea typeface="Times New Roman" panose="02020603050405020304" pitchFamily="18" charset="0"/>
                          <a:cs typeface="B Nazanin" panose="00000400000000000000" pitchFamily="2" charset="-78"/>
                        </a:rPr>
                        <a:t>الزهرا(س)</a:t>
                      </a:r>
                    </a:p>
                    <a:p>
                      <a:pPr marL="0" marR="0" indent="0" algn="ctr" defTabSz="914400" rtl="1" eaLnBrk="1" fontAlgn="auto" latinLnBrk="0" hangingPunct="1">
                        <a:lnSpc>
                          <a:spcPct val="100000"/>
                        </a:lnSpc>
                        <a:spcBef>
                          <a:spcPts val="0"/>
                        </a:spcBef>
                        <a:spcAft>
                          <a:spcPts val="0"/>
                        </a:spcAft>
                        <a:buClrTx/>
                        <a:buSzTx/>
                        <a:buFontTx/>
                        <a:buNone/>
                        <a:tabLst/>
                        <a:defRPr/>
                      </a:pPr>
                      <a:r>
                        <a:rPr lang="fa-IR" sz="900" b="1" dirty="0" smtClean="0">
                          <a:effectLst/>
                          <a:latin typeface="Times New Roman" panose="02020603050405020304" pitchFamily="18" charset="0"/>
                          <a:ea typeface="Times New Roman" panose="02020603050405020304" pitchFamily="18" charset="0"/>
                          <a:cs typeface="B Nazanin" panose="00000400000000000000" pitchFamily="2" charset="-78"/>
                        </a:rPr>
                        <a:t>(جنرال ) </a:t>
                      </a:r>
                      <a:endParaRPr lang="en-US" sz="900" b="1" dirty="0" smtClean="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1">
                        <a:spcBef>
                          <a:spcPts val="0"/>
                        </a:spcBef>
                        <a:spcAft>
                          <a:spcPts val="0"/>
                        </a:spcAft>
                      </a:pPr>
                      <a:r>
                        <a:rPr lang="fa-IR" sz="900" b="1">
                          <a:effectLst/>
                          <a:latin typeface="Times New Roman" panose="02020603050405020304" pitchFamily="18" charset="0"/>
                          <a:ea typeface="Times New Roman" panose="02020603050405020304" pitchFamily="18" charset="0"/>
                          <a:cs typeface="B Nazanin" panose="00000400000000000000" pitchFamily="2" charset="-78"/>
                        </a:rPr>
                        <a:t>استاد </a:t>
                      </a:r>
                      <a:r>
                        <a:rPr lang="fa-IR" sz="900" b="1" smtClean="0">
                          <a:effectLst/>
                          <a:latin typeface="Times New Roman" panose="02020603050405020304" pitchFamily="18" charset="0"/>
                          <a:ea typeface="Times New Roman" panose="02020603050405020304" pitchFamily="18" charset="0"/>
                          <a:cs typeface="B Nazanin" panose="00000400000000000000" pitchFamily="2" charset="-78"/>
                        </a:rPr>
                        <a:t>آنکال و معین  </a:t>
                      </a:r>
                      <a:r>
                        <a:rPr lang="fa-IR" sz="900" b="1">
                          <a:effectLst/>
                          <a:latin typeface="Times New Roman" panose="02020603050405020304" pitchFamily="18" charset="0"/>
                          <a:ea typeface="Times New Roman" panose="02020603050405020304" pitchFamily="18" charset="0"/>
                          <a:cs typeface="B Nazanin" panose="00000400000000000000" pitchFamily="2" charset="-78"/>
                        </a:rPr>
                        <a:t>اول </a:t>
                      </a:r>
                      <a:r>
                        <a:rPr lang="fa-IR" sz="900" b="1" smtClean="0">
                          <a:effectLst/>
                          <a:latin typeface="Times New Roman" panose="02020603050405020304" pitchFamily="18" charset="0"/>
                          <a:ea typeface="Times New Roman" panose="02020603050405020304" pitchFamily="18" charset="0"/>
                          <a:cs typeface="B Nazanin" panose="00000400000000000000" pitchFamily="2" charset="-78"/>
                        </a:rPr>
                        <a:t>الزهرا(س) </a:t>
                      </a:r>
                    </a:p>
                    <a:p>
                      <a:pPr marL="0" marR="0" algn="ctr" rtl="1">
                        <a:spcBef>
                          <a:spcPts val="0"/>
                        </a:spcBef>
                        <a:spcAft>
                          <a:spcPts val="0"/>
                        </a:spcAft>
                      </a:pPr>
                      <a:r>
                        <a:rPr lang="fa-IR" sz="900" b="1" smtClean="0">
                          <a:effectLst/>
                          <a:latin typeface="Times New Roman" panose="02020603050405020304" pitchFamily="18" charset="0"/>
                          <a:ea typeface="Times New Roman" panose="02020603050405020304" pitchFamily="18" charset="0"/>
                          <a:cs typeface="B Nazanin" panose="00000400000000000000" pitchFamily="2" charset="-78"/>
                        </a:rPr>
                        <a:t>(جنرال ) </a:t>
                      </a:r>
                      <a:endParaRPr lang="en-US" sz="9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1">
                        <a:spcBef>
                          <a:spcPts val="0"/>
                        </a:spcBef>
                        <a:spcAft>
                          <a:spcPts val="0"/>
                        </a:spcAft>
                      </a:pPr>
                      <a:r>
                        <a:rPr lang="fa-IR" sz="900" b="1" dirty="0" smtClean="0">
                          <a:effectLst/>
                          <a:latin typeface="Times New Roman" panose="02020603050405020304" pitchFamily="18" charset="0"/>
                          <a:ea typeface="Times New Roman" panose="02020603050405020304" pitchFamily="18" charset="0"/>
                          <a:cs typeface="B Nazanin" panose="00000400000000000000" pitchFamily="2" charset="-78"/>
                        </a:rPr>
                        <a:t>تاریخ</a:t>
                      </a:r>
                      <a:endParaRPr lang="en-US" sz="9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r>
              <a:tr h="361417">
                <a:tc>
                  <a:txBody>
                    <a:bodyPr/>
                    <a:lstStyle/>
                    <a:p>
                      <a:pPr algn="ctr"/>
                      <a:r>
                        <a:rPr lang="fa-IR" sz="1300" b="0" dirty="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dirty="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marL="0" marR="0" algn="ctr" rtl="1">
                        <a:spcBef>
                          <a:spcPts val="0"/>
                        </a:spcBef>
                        <a:spcAft>
                          <a:spcPts val="0"/>
                        </a:spcAft>
                        <a:tabLst>
                          <a:tab pos="819150" algn="l"/>
                          <a:tab pos="961390" algn="l"/>
                          <a:tab pos="1253490" algn="l"/>
                          <a:tab pos="1522095" algn="l"/>
                          <a:tab pos="1591310" algn="l"/>
                          <a:tab pos="1771650" algn="l"/>
                          <a:tab pos="2186940" algn="l"/>
                          <a:tab pos="2958465" algn="l"/>
                          <a:tab pos="3310890" algn="l"/>
                          <a:tab pos="3768090" algn="l"/>
                          <a:tab pos="4000500" algn="l"/>
                          <a:tab pos="4272915" algn="l"/>
                          <a:tab pos="4884420" algn="l"/>
                        </a:tabLs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زارعان</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د.علامه</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د.نقشینه</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د.روح الامین</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lnSpc>
                          <a:spcPct val="150000"/>
                        </a:lnSpc>
                        <a:spcBef>
                          <a:spcPts val="0"/>
                        </a:spcBef>
                        <a:spcAft>
                          <a:spcPts val="0"/>
                        </a:spcAft>
                      </a:pPr>
                      <a:r>
                        <a:rPr lang="ar-SA" sz="700" dirty="0">
                          <a:effectLst/>
                          <a:latin typeface="Times New Roman" panose="02020603050405020304" pitchFamily="18" charset="0"/>
                          <a:ea typeface="Times New Roman" panose="02020603050405020304" pitchFamily="18" charset="0"/>
                          <a:cs typeface="2  Zar" panose="00000400000000000000" pitchFamily="2" charset="-78"/>
                        </a:rPr>
                        <a:t>د.روح الامین</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lnSpc>
                          <a:spcPct val="150000"/>
                        </a:lnSpc>
                        <a:spcBef>
                          <a:spcPts val="0"/>
                        </a:spcBef>
                        <a:spcAft>
                          <a:spcPts val="0"/>
                        </a:spcAft>
                      </a:pPr>
                      <a:r>
                        <a:rPr lang="ar-SA" sz="600" dirty="0">
                          <a:effectLst/>
                          <a:latin typeface="Times New Roman" panose="02020603050405020304" pitchFamily="18" charset="0"/>
                          <a:ea typeface="Times New Roman" panose="02020603050405020304" pitchFamily="18" charset="0"/>
                          <a:cs typeface="2  Zar" panose="00000400000000000000" pitchFamily="2" charset="-78"/>
                        </a:rPr>
                        <a:t>د.بیرانوندی</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200" dirty="0">
                          <a:effectLst/>
                          <a:latin typeface="Times New Roman" panose="02020603050405020304" pitchFamily="18" charset="0"/>
                          <a:ea typeface="Times New Roman" panose="02020603050405020304" pitchFamily="18" charset="0"/>
                          <a:cs typeface="B Zar" panose="00000400000000000000" pitchFamily="2" charset="-78"/>
                        </a:rPr>
                        <a:t>دکتر بهنام فر</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شهشهان</a:t>
                      </a:r>
                      <a:endParaRPr lang="en-US" sz="11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fa-IR" sz="1200" b="0" dirty="0" smtClean="0">
                          <a:cs typeface="B Nazanin" panose="00000400000000000000" pitchFamily="2" charset="-78"/>
                        </a:rPr>
                        <a:t>1</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algn="ctr"/>
                      <a:r>
                        <a:rPr lang="fa-IR" sz="1300" b="0" dirty="0" smtClean="0">
                          <a:cs typeface="B Nazanin" panose="00000400000000000000" pitchFamily="2" charset="-78"/>
                        </a:rPr>
                        <a:t>دکتر خانجانی</a:t>
                      </a:r>
                      <a:endParaRPr lang="en-US" sz="1300" b="0" dirty="0">
                        <a:cs typeface="B Nazanin" panose="00000400000000000000" pitchFamily="2" charset="-78"/>
                      </a:endParaRPr>
                    </a:p>
                  </a:txBody>
                  <a:tcPr/>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د.موسوی</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د.تهرانی</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a:effectLst/>
                          <a:latin typeface="Times New Roman" panose="02020603050405020304" pitchFamily="18" charset="0"/>
                          <a:ea typeface="Times New Roman" panose="02020603050405020304" pitchFamily="18" charset="0"/>
                          <a:cs typeface="B Nazanin" panose="00000400000000000000" pitchFamily="2" charset="-78"/>
                        </a:rPr>
                        <a:t>د.هاشمی</a:t>
                      </a:r>
                      <a:endParaRPr lang="en-US" sz="10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lnSpc>
                          <a:spcPct val="150000"/>
                        </a:lnSpc>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د.نقشینه</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lnSpc>
                          <a:spcPct val="150000"/>
                        </a:lnSpc>
                        <a:spcBef>
                          <a:spcPts val="0"/>
                        </a:spcBef>
                        <a:spcAft>
                          <a:spcPts val="0"/>
                        </a:spcAft>
                      </a:pPr>
                      <a:r>
                        <a:rPr lang="ar-SA" sz="600">
                          <a:effectLst/>
                          <a:latin typeface="Times New Roman" panose="02020603050405020304" pitchFamily="18" charset="0"/>
                          <a:ea typeface="Times New Roman" panose="02020603050405020304" pitchFamily="18" charset="0"/>
                          <a:cs typeface="2  Zar" panose="00000400000000000000" pitchFamily="2" charset="-78"/>
                        </a:rPr>
                        <a:t>د.فرهبد</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200">
                          <a:effectLst/>
                          <a:latin typeface="Times New Roman" panose="02020603050405020304" pitchFamily="18" charset="0"/>
                          <a:ea typeface="Times New Roman" panose="02020603050405020304" pitchFamily="18" charset="0"/>
                          <a:cs typeface="B Zar" panose="00000400000000000000" pitchFamily="2" charset="-78"/>
                        </a:rPr>
                        <a:t>دکتر شهشهان</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بهنام فر</a:t>
                      </a:r>
                      <a:endParaRPr lang="en-US" sz="11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fa-IR" sz="1200" b="0" dirty="0" smtClean="0">
                          <a:cs typeface="B Nazanin" panose="00000400000000000000" pitchFamily="2" charset="-78"/>
                        </a:rPr>
                        <a:t>2</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marL="0" marR="0" algn="ctr" rtl="1">
                        <a:spcBef>
                          <a:spcPts val="0"/>
                        </a:spcBef>
                        <a:spcAft>
                          <a:spcPts val="0"/>
                        </a:spcAft>
                        <a:tabLst>
                          <a:tab pos="819150" algn="l"/>
                          <a:tab pos="961390" algn="l"/>
                          <a:tab pos="1253490" algn="l"/>
                          <a:tab pos="1522095" algn="l"/>
                          <a:tab pos="1591310" algn="l"/>
                          <a:tab pos="1771650" algn="l"/>
                          <a:tab pos="2186940" algn="l"/>
                          <a:tab pos="2958465" algn="l"/>
                          <a:tab pos="3310890" algn="l"/>
                          <a:tab pos="3768090" algn="l"/>
                          <a:tab pos="4000500" algn="l"/>
                          <a:tab pos="4272915" algn="l"/>
                          <a:tab pos="4884420" algn="l"/>
                        </a:tabLs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زارعان</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دکتر بهنام فر</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د.نقشینه</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د.هاشمی</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د.موسوی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lnSpc>
                          <a:spcPct val="150000"/>
                        </a:lnSpc>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د.قبادی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200">
                          <a:effectLst/>
                          <a:latin typeface="Times New Roman" panose="02020603050405020304" pitchFamily="18" charset="0"/>
                          <a:ea typeface="Times New Roman" panose="02020603050405020304" pitchFamily="18" charset="0"/>
                          <a:cs typeface="B Zar" panose="00000400000000000000" pitchFamily="2" charset="-78"/>
                        </a:rPr>
                        <a:t>دکتر بهنام فر</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دهقان</a:t>
                      </a:r>
                      <a:endParaRPr lang="en-US" sz="11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fa-IR" sz="1200" b="0" dirty="0" smtClean="0">
                          <a:cs typeface="B Nazanin" panose="00000400000000000000" pitchFamily="2" charset="-78"/>
                        </a:rPr>
                        <a:t>3</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algn="ctr"/>
                      <a:r>
                        <a:rPr lang="fa-IR" sz="1300" b="0" dirty="0" smtClean="0">
                          <a:cs typeface="B Nazanin" panose="00000400000000000000" pitchFamily="2" charset="-78"/>
                        </a:rPr>
                        <a:t>دکتر خانجانی</a:t>
                      </a:r>
                      <a:endParaRPr lang="en-US" sz="1300" b="0" dirty="0">
                        <a:cs typeface="B Nazanin" panose="00000400000000000000" pitchFamily="2" charset="-78"/>
                      </a:endParaRPr>
                    </a:p>
                  </a:txBody>
                  <a:tcPr/>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دکتر ثابت</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د.تهرانی</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a:effectLst/>
                          <a:latin typeface="Times New Roman" panose="02020603050405020304" pitchFamily="18" charset="0"/>
                          <a:ea typeface="Times New Roman" panose="02020603050405020304" pitchFamily="18" charset="0"/>
                          <a:cs typeface="B Nazanin" panose="00000400000000000000" pitchFamily="2" charset="-78"/>
                        </a:rPr>
                        <a:t>د.روح الامین</a:t>
                      </a:r>
                      <a:endParaRPr lang="en-US" sz="10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د.خانجانی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lnSpc>
                          <a:spcPct val="150000"/>
                        </a:lnSpc>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د.خلیلی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200">
                          <a:effectLst/>
                          <a:latin typeface="Times New Roman" panose="02020603050405020304" pitchFamily="18" charset="0"/>
                          <a:ea typeface="Times New Roman" panose="02020603050405020304" pitchFamily="18" charset="0"/>
                          <a:cs typeface="B Zar" panose="00000400000000000000" pitchFamily="2" charset="-78"/>
                        </a:rPr>
                        <a:t>دکتر شهشهان</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100">
                          <a:effectLst/>
                          <a:latin typeface="Times New Roman" panose="02020603050405020304" pitchFamily="18" charset="0"/>
                          <a:ea typeface="Times New Roman" panose="02020603050405020304" pitchFamily="18" charset="0"/>
                          <a:cs typeface="B Zar" panose="00000400000000000000" pitchFamily="2" charset="-78"/>
                        </a:rPr>
                        <a:t>دکتر دهقان</a:t>
                      </a:r>
                      <a:endParaRPr lang="en-US" sz="11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fa-IR" sz="1200" b="0" dirty="0" smtClean="0">
                          <a:cs typeface="B Nazanin" panose="00000400000000000000" pitchFamily="2" charset="-78"/>
                        </a:rPr>
                        <a:t>4</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marL="0" marR="0" algn="ctr" rtl="1">
                        <a:spcBef>
                          <a:spcPts val="0"/>
                        </a:spcBef>
                        <a:spcAft>
                          <a:spcPts val="0"/>
                        </a:spcAft>
                        <a:tabLst>
                          <a:tab pos="819150" algn="l"/>
                          <a:tab pos="961390" algn="l"/>
                          <a:tab pos="1253490" algn="l"/>
                          <a:tab pos="1522095" algn="l"/>
                          <a:tab pos="1591310" algn="l"/>
                          <a:tab pos="1771650" algn="l"/>
                          <a:tab pos="2186940" algn="l"/>
                          <a:tab pos="2958465" algn="l"/>
                          <a:tab pos="3310890" algn="l"/>
                          <a:tab pos="3768090" algn="l"/>
                          <a:tab pos="4000500" algn="l"/>
                          <a:tab pos="4272915" algn="l"/>
                          <a:tab pos="4884420" algn="l"/>
                        </a:tabLs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زارعان</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د.علامه</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د.نقشینه</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د.روح الامین</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lnSpc>
                          <a:spcPct val="150000"/>
                        </a:lnSpc>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د.دانش</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800">
                          <a:effectLst/>
                          <a:latin typeface="Times New Roman" panose="02020603050405020304" pitchFamily="18" charset="0"/>
                          <a:ea typeface="Times New Roman" panose="02020603050405020304" pitchFamily="18" charset="0"/>
                          <a:cs typeface="2  Nazanin" panose="00000400000000000000" pitchFamily="2" charset="-78"/>
                        </a:rPr>
                        <a:t>د.قاسمی</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tabLst>
                          <a:tab pos="413385" algn="ctr"/>
                        </a:tabLst>
                      </a:pPr>
                      <a:r>
                        <a:rPr lang="fa-IR" sz="1200">
                          <a:effectLst/>
                          <a:latin typeface="Times New Roman" panose="02020603050405020304" pitchFamily="18" charset="0"/>
                          <a:ea typeface="Times New Roman" panose="02020603050405020304" pitchFamily="18" charset="0"/>
                          <a:cs typeface="B Zar" panose="00000400000000000000" pitchFamily="2" charset="-78"/>
                        </a:rPr>
                        <a:t>دکترشهشهان</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100">
                          <a:effectLst/>
                          <a:latin typeface="Times New Roman" panose="02020603050405020304" pitchFamily="18" charset="0"/>
                          <a:ea typeface="Times New Roman" panose="02020603050405020304" pitchFamily="18" charset="0"/>
                          <a:cs typeface="B Zar" panose="00000400000000000000" pitchFamily="2" charset="-78"/>
                        </a:rPr>
                        <a:t>دکتر خلیلی</a:t>
                      </a:r>
                      <a:endParaRPr lang="en-US" sz="11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fa-IR" sz="1200" b="0" dirty="0" smtClean="0">
                          <a:cs typeface="B Nazanin" panose="00000400000000000000" pitchFamily="2" charset="-78"/>
                        </a:rPr>
                        <a:t>5</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algn="ctr"/>
                      <a:r>
                        <a:rPr lang="fa-IR" sz="1300" b="0" dirty="0" smtClean="0">
                          <a:cs typeface="B Nazanin" panose="00000400000000000000" pitchFamily="2" charset="-78"/>
                        </a:rPr>
                        <a:t>دکتر خانجانی</a:t>
                      </a:r>
                      <a:endParaRPr lang="en-US" sz="1300" b="0" dirty="0">
                        <a:cs typeface="B Nazanin" panose="00000400000000000000" pitchFamily="2" charset="-78"/>
                      </a:endParaRPr>
                    </a:p>
                  </a:txBody>
                  <a:tcPr/>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د.موسوی</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د.تهرانی</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a:effectLst/>
                          <a:latin typeface="Times New Roman" panose="02020603050405020304" pitchFamily="18" charset="0"/>
                          <a:ea typeface="Times New Roman" panose="02020603050405020304" pitchFamily="18" charset="0"/>
                          <a:cs typeface="B Nazanin" panose="00000400000000000000" pitchFamily="2" charset="-78"/>
                        </a:rPr>
                        <a:t>د.روح الامین</a:t>
                      </a:r>
                      <a:endParaRPr lang="en-US" sz="10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lnSpc>
                          <a:spcPct val="150000"/>
                        </a:lnSpc>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د.خانجانی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800">
                          <a:effectLst/>
                          <a:latin typeface="Times New Roman" panose="02020603050405020304" pitchFamily="18" charset="0"/>
                          <a:ea typeface="Times New Roman" panose="02020603050405020304" pitchFamily="18" charset="0"/>
                          <a:cs typeface="2  Nazanin" panose="00000400000000000000" pitchFamily="2" charset="-78"/>
                        </a:rPr>
                        <a:t>د.فرهبد</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fa-IR" sz="900">
                          <a:effectLst/>
                          <a:latin typeface="Times New Roman" panose="02020603050405020304" pitchFamily="18" charset="0"/>
                          <a:ea typeface="Times New Roman" panose="02020603050405020304" pitchFamily="18" charset="0"/>
                          <a:cs typeface="B Zar" panose="00000400000000000000" pitchFamily="2" charset="-78"/>
                        </a:rPr>
                        <a:t>دکتر دهقان</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خلیلی</a:t>
                      </a:r>
                      <a:endParaRPr lang="en-US" sz="11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fa-IR" sz="1200" b="0" dirty="0" smtClean="0">
                          <a:cs typeface="B Nazanin" panose="00000400000000000000" pitchFamily="2" charset="-78"/>
                        </a:rPr>
                        <a:t>6</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marL="0" marR="0" algn="ctr" rtl="1">
                        <a:spcBef>
                          <a:spcPts val="0"/>
                        </a:spcBef>
                        <a:spcAft>
                          <a:spcPts val="0"/>
                        </a:spcAft>
                        <a:tabLst>
                          <a:tab pos="819150" algn="l"/>
                          <a:tab pos="961390" algn="l"/>
                          <a:tab pos="1253490" algn="l"/>
                          <a:tab pos="1522095" algn="l"/>
                          <a:tab pos="1591310" algn="l"/>
                          <a:tab pos="1771650" algn="l"/>
                          <a:tab pos="2186940" algn="l"/>
                          <a:tab pos="2958465" algn="l"/>
                          <a:tab pos="3310890" algn="l"/>
                          <a:tab pos="3768090" algn="l"/>
                          <a:tab pos="4000500" algn="l"/>
                          <a:tab pos="4272915" algn="l"/>
                          <a:tab pos="4884420" algn="l"/>
                        </a:tabLs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زارعان</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دکتر بهنام فر</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د.نقشینه</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د.روح الامین</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lnSpc>
                          <a:spcPct val="150000"/>
                        </a:lnSpc>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د.نقشینه</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800">
                          <a:effectLst/>
                          <a:latin typeface="Times New Roman" panose="02020603050405020304" pitchFamily="18" charset="0"/>
                          <a:ea typeface="Times New Roman" panose="02020603050405020304" pitchFamily="18" charset="0"/>
                          <a:cs typeface="2  Nazanin" panose="00000400000000000000" pitchFamily="2" charset="-78"/>
                        </a:rPr>
                        <a:t>د.خیام</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fa-IR" sz="1200">
                          <a:effectLst/>
                          <a:latin typeface="Times New Roman" panose="02020603050405020304" pitchFamily="18" charset="0"/>
                          <a:ea typeface="Times New Roman" panose="02020603050405020304" pitchFamily="18" charset="0"/>
                          <a:cs typeface="B Zar" panose="00000400000000000000" pitchFamily="2" charset="-78"/>
                        </a:rPr>
                        <a:t>دکتر خلیلی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دهقان</a:t>
                      </a:r>
                      <a:endParaRPr lang="en-US" sz="11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fa-IR" sz="1200" b="0" dirty="0" smtClean="0">
                          <a:cs typeface="B Nazanin" panose="00000400000000000000" pitchFamily="2" charset="-78"/>
                        </a:rPr>
                        <a:t>7</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algn="ctr"/>
                      <a:r>
                        <a:rPr lang="fa-IR" sz="1300" b="0" dirty="0" smtClean="0">
                          <a:cs typeface="B Nazanin" panose="00000400000000000000" pitchFamily="2" charset="-78"/>
                        </a:rPr>
                        <a:t>دکتر خانجانی</a:t>
                      </a:r>
                      <a:endParaRPr lang="en-US" sz="1300" b="0" dirty="0">
                        <a:cs typeface="B Nazanin" panose="00000400000000000000" pitchFamily="2" charset="-78"/>
                      </a:endParaRPr>
                    </a:p>
                  </a:txBody>
                  <a:tcPr/>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دکتر ثابت</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د.تهرانی</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د.روح الامین</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د.روح الامین</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800">
                          <a:effectLst/>
                          <a:latin typeface="Times New Roman" panose="02020603050405020304" pitchFamily="18" charset="0"/>
                          <a:ea typeface="Times New Roman" panose="02020603050405020304" pitchFamily="18" charset="0"/>
                          <a:cs typeface="2  Nazanin" panose="00000400000000000000" pitchFamily="2" charset="-78"/>
                        </a:rPr>
                        <a:t>د.ابراهیمی</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fa-IR" sz="1200">
                          <a:effectLst/>
                          <a:latin typeface="Times New Roman" panose="02020603050405020304" pitchFamily="18" charset="0"/>
                          <a:ea typeface="Times New Roman" panose="02020603050405020304" pitchFamily="18" charset="0"/>
                          <a:cs typeface="B Zar" panose="00000400000000000000" pitchFamily="2" charset="-78"/>
                        </a:rPr>
                        <a:t>دکتربهنام فر</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100">
                          <a:effectLst/>
                          <a:latin typeface="Times New Roman" panose="02020603050405020304" pitchFamily="18" charset="0"/>
                          <a:ea typeface="Times New Roman" panose="02020603050405020304" pitchFamily="18" charset="0"/>
                          <a:cs typeface="B Zar" panose="00000400000000000000" pitchFamily="2" charset="-78"/>
                        </a:rPr>
                        <a:t>دکتر محرابیان</a:t>
                      </a:r>
                      <a:endParaRPr lang="en-US" sz="11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fa-IR" sz="1200" b="0" dirty="0" smtClean="0">
                          <a:cs typeface="B Nazanin" panose="00000400000000000000" pitchFamily="2" charset="-78"/>
                        </a:rPr>
                        <a:t>8</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marL="0" marR="0" algn="ctr" rtl="1">
                        <a:spcBef>
                          <a:spcPts val="0"/>
                        </a:spcBef>
                        <a:spcAft>
                          <a:spcPts val="0"/>
                        </a:spcAft>
                        <a:tabLst>
                          <a:tab pos="819150" algn="l"/>
                          <a:tab pos="961390" algn="l"/>
                          <a:tab pos="1253490" algn="l"/>
                          <a:tab pos="1522095" algn="l"/>
                          <a:tab pos="1591310" algn="l"/>
                          <a:tab pos="1771650" algn="l"/>
                          <a:tab pos="2186940" algn="l"/>
                          <a:tab pos="2958465" algn="l"/>
                          <a:tab pos="3310890" algn="l"/>
                          <a:tab pos="3768090" algn="l"/>
                          <a:tab pos="4000500" algn="l"/>
                          <a:tab pos="4272915" algn="l"/>
                          <a:tab pos="4884420" algn="l"/>
                        </a:tabLs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زارعان</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د.علامه</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د.نقشینه</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a:effectLst/>
                          <a:latin typeface="Times New Roman" panose="02020603050405020304" pitchFamily="18" charset="0"/>
                          <a:ea typeface="Times New Roman" panose="02020603050405020304" pitchFamily="18" charset="0"/>
                          <a:cs typeface="B Nazanin" panose="00000400000000000000" pitchFamily="2" charset="-78"/>
                        </a:rPr>
                        <a:t>د.هاشمی</a:t>
                      </a:r>
                      <a:endParaRPr lang="en-US" sz="10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د.نقشینه</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800">
                          <a:effectLst/>
                          <a:latin typeface="Times New Roman" panose="02020603050405020304" pitchFamily="18" charset="0"/>
                          <a:ea typeface="Times New Roman" panose="02020603050405020304" pitchFamily="18" charset="0"/>
                          <a:cs typeface="2  Nazanin" panose="00000400000000000000" pitchFamily="2" charset="-78"/>
                        </a:rPr>
                        <a:t>د.بیرانوندی</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fa-IR" sz="1200">
                          <a:effectLst/>
                          <a:latin typeface="Times New Roman" panose="02020603050405020304" pitchFamily="18" charset="0"/>
                          <a:ea typeface="Times New Roman" panose="02020603050405020304" pitchFamily="18" charset="0"/>
                          <a:cs typeface="B Zar" panose="00000400000000000000" pitchFamily="2" charset="-78"/>
                        </a:rPr>
                        <a:t>دکتر محرابیان</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100">
                          <a:effectLst/>
                          <a:latin typeface="Times New Roman" panose="02020603050405020304" pitchFamily="18" charset="0"/>
                          <a:ea typeface="Times New Roman" panose="02020603050405020304" pitchFamily="18" charset="0"/>
                          <a:cs typeface="B Zar" panose="00000400000000000000" pitchFamily="2" charset="-78"/>
                        </a:rPr>
                        <a:t>دکتر زارعان</a:t>
                      </a:r>
                      <a:endParaRPr lang="en-US" sz="11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fa-IR" sz="1200" b="0" dirty="0" smtClean="0">
                          <a:cs typeface="B Nazanin" panose="00000400000000000000" pitchFamily="2" charset="-78"/>
                        </a:rPr>
                        <a:t>9</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algn="ctr"/>
                      <a:r>
                        <a:rPr lang="fa-IR" sz="1300" b="0" dirty="0" smtClean="0">
                          <a:cs typeface="B Nazanin" panose="00000400000000000000" pitchFamily="2" charset="-78"/>
                        </a:rPr>
                        <a:t>دکتر خانجانی</a:t>
                      </a:r>
                      <a:endParaRPr lang="en-US" sz="1300" b="0" dirty="0">
                        <a:cs typeface="B Nazanin" panose="00000400000000000000" pitchFamily="2" charset="-78"/>
                      </a:endParaRPr>
                    </a:p>
                  </a:txBody>
                  <a:tcPr/>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د.موسوی</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د.تهرانی</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د.هاشمی</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lnSpc>
                          <a:spcPct val="150000"/>
                        </a:lnSpc>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د.خانجانی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lnSpc>
                          <a:spcPct val="150000"/>
                        </a:lnSpc>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د.موسوی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900">
                          <a:effectLst/>
                          <a:latin typeface="Times New Roman" panose="02020603050405020304" pitchFamily="18" charset="0"/>
                          <a:ea typeface="Times New Roman" panose="02020603050405020304" pitchFamily="18" charset="0"/>
                          <a:cs typeface="B Zar" panose="00000400000000000000" pitchFamily="2" charset="-78"/>
                        </a:rPr>
                        <a:t>دکتر محرابیان</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هاشمی</a:t>
                      </a:r>
                      <a:endParaRPr lang="en-US" sz="11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fa-IR" sz="1200" b="0" dirty="0" smtClean="0">
                          <a:cs typeface="B Nazanin" panose="00000400000000000000" pitchFamily="2" charset="-78"/>
                        </a:rPr>
                        <a:t>10</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marL="0" marR="0" algn="ctr" rtl="1">
                        <a:spcBef>
                          <a:spcPts val="0"/>
                        </a:spcBef>
                        <a:spcAft>
                          <a:spcPts val="0"/>
                        </a:spcAft>
                        <a:tabLst>
                          <a:tab pos="819150" algn="l"/>
                          <a:tab pos="961390" algn="l"/>
                          <a:tab pos="1253490" algn="l"/>
                          <a:tab pos="1522095" algn="l"/>
                          <a:tab pos="1591310" algn="l"/>
                          <a:tab pos="1771650" algn="l"/>
                          <a:tab pos="2186940" algn="l"/>
                          <a:tab pos="2958465" algn="l"/>
                          <a:tab pos="3310890" algn="l"/>
                          <a:tab pos="3768090" algn="l"/>
                          <a:tab pos="4000500" algn="l"/>
                          <a:tab pos="4272915" algn="l"/>
                          <a:tab pos="4884420" algn="l"/>
                        </a:tabLs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زارعان</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دکتر بهنام فر</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د.نقشینه</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a:effectLst/>
                          <a:latin typeface="Times New Roman" panose="02020603050405020304" pitchFamily="18" charset="0"/>
                          <a:ea typeface="Times New Roman" panose="02020603050405020304" pitchFamily="18" charset="0"/>
                          <a:cs typeface="B Nazanin" panose="00000400000000000000" pitchFamily="2" charset="-78"/>
                        </a:rPr>
                        <a:t>د.روح الامین</a:t>
                      </a:r>
                      <a:endParaRPr lang="en-US" sz="10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د.خانجانی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lnSpc>
                          <a:spcPct val="150000"/>
                        </a:lnSpc>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د.خلیلی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000">
                          <a:effectLst/>
                          <a:latin typeface="Times New Roman" panose="02020603050405020304" pitchFamily="18" charset="0"/>
                          <a:ea typeface="Times New Roman" panose="02020603050405020304" pitchFamily="18" charset="0"/>
                          <a:cs typeface="B Zar" panose="00000400000000000000" pitchFamily="2" charset="-78"/>
                        </a:rPr>
                        <a:t>دکتر محرابیان</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هاشمی</a:t>
                      </a:r>
                      <a:endParaRPr lang="en-US" sz="11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fa-IR" sz="1200" b="0" dirty="0" smtClean="0">
                          <a:cs typeface="B Nazanin" panose="00000400000000000000" pitchFamily="2" charset="-78"/>
                        </a:rPr>
                        <a:t>11</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algn="ctr"/>
                      <a:r>
                        <a:rPr lang="fa-IR" sz="1300" b="0" dirty="0" smtClean="0">
                          <a:cs typeface="B Nazanin" panose="00000400000000000000" pitchFamily="2" charset="-78"/>
                        </a:rPr>
                        <a:t>دکتر خانجانی</a:t>
                      </a:r>
                      <a:endParaRPr lang="en-US" sz="1300" b="0" dirty="0">
                        <a:cs typeface="B Nazanin" panose="00000400000000000000" pitchFamily="2" charset="-78"/>
                      </a:endParaRPr>
                    </a:p>
                  </a:txBody>
                  <a:tcPr/>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دکتر ثابت</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د.تهرانی</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د.روح الامین</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د.قبادی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lnSpc>
                          <a:spcPct val="150000"/>
                        </a:lnSpc>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د.خانجانی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000">
                          <a:effectLst/>
                          <a:latin typeface="Times New Roman" panose="02020603050405020304" pitchFamily="18" charset="0"/>
                          <a:ea typeface="Times New Roman" panose="02020603050405020304" pitchFamily="18" charset="0"/>
                          <a:cs typeface="B Zar" panose="00000400000000000000" pitchFamily="2" charset="-78"/>
                        </a:rPr>
                        <a:t>دکتر هاشمی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100">
                          <a:effectLst/>
                          <a:latin typeface="Times New Roman" panose="02020603050405020304" pitchFamily="18" charset="0"/>
                          <a:ea typeface="Times New Roman" panose="02020603050405020304" pitchFamily="18" charset="0"/>
                          <a:cs typeface="B Zar" panose="00000400000000000000" pitchFamily="2" charset="-78"/>
                        </a:rPr>
                        <a:t>دکتر خلیلی</a:t>
                      </a:r>
                      <a:endParaRPr lang="en-US" sz="11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fa-IR" sz="1200" b="0" dirty="0" smtClean="0">
                          <a:cs typeface="B Nazanin" panose="00000400000000000000" pitchFamily="2" charset="-78"/>
                        </a:rPr>
                        <a:t>12</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marL="0" marR="0" algn="ctr" rtl="1">
                        <a:spcBef>
                          <a:spcPts val="0"/>
                        </a:spcBef>
                        <a:spcAft>
                          <a:spcPts val="0"/>
                        </a:spcAft>
                        <a:tabLst>
                          <a:tab pos="819150" algn="l"/>
                          <a:tab pos="961390" algn="l"/>
                          <a:tab pos="1253490" algn="l"/>
                          <a:tab pos="1522095" algn="l"/>
                          <a:tab pos="1591310" algn="l"/>
                          <a:tab pos="1771650" algn="l"/>
                          <a:tab pos="2186940" algn="l"/>
                          <a:tab pos="2958465" algn="l"/>
                          <a:tab pos="3310890" algn="l"/>
                          <a:tab pos="3768090" algn="l"/>
                          <a:tab pos="4000500" algn="l"/>
                          <a:tab pos="4272915" algn="l"/>
                          <a:tab pos="4884420" algn="l"/>
                        </a:tabLs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زارعان</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د.علامه</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د.نقشینه</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د.روح الامین</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د.قبادی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800">
                          <a:effectLst/>
                          <a:latin typeface="Times New Roman" panose="02020603050405020304" pitchFamily="18" charset="0"/>
                          <a:ea typeface="Times New Roman" panose="02020603050405020304" pitchFamily="18" charset="0"/>
                          <a:cs typeface="2  Nazanin" panose="00000400000000000000" pitchFamily="2" charset="-78"/>
                        </a:rPr>
                        <a:t>د.باطبی</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fa-IR" sz="1200">
                          <a:effectLst/>
                          <a:latin typeface="Times New Roman" panose="02020603050405020304" pitchFamily="18" charset="0"/>
                          <a:ea typeface="Times New Roman" panose="02020603050405020304" pitchFamily="18" charset="0"/>
                          <a:cs typeface="B Zar" panose="00000400000000000000" pitchFamily="2" charset="-78"/>
                        </a:rPr>
                        <a:t>دکتر هاشمی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دهقان</a:t>
                      </a:r>
                      <a:endParaRPr lang="en-US" sz="11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fa-IR" sz="1200" b="0" dirty="0" smtClean="0">
                          <a:cs typeface="B Nazanin" panose="00000400000000000000" pitchFamily="2" charset="-78"/>
                        </a:rPr>
                        <a:t>13</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algn="ctr"/>
                      <a:r>
                        <a:rPr lang="fa-IR" sz="1300" b="0" dirty="0" smtClean="0">
                          <a:cs typeface="B Nazanin" panose="00000400000000000000" pitchFamily="2" charset="-78"/>
                        </a:rPr>
                        <a:t>دکتر خانجانی</a:t>
                      </a:r>
                      <a:endParaRPr lang="en-US" sz="1300" b="0" dirty="0">
                        <a:cs typeface="B Nazanin" panose="00000400000000000000" pitchFamily="2" charset="-78"/>
                      </a:endParaRPr>
                    </a:p>
                  </a:txBody>
                  <a:tcPr/>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د.موسوی</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د.تهرانی</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د.روح الامین</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د.خانجانی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800">
                          <a:effectLst/>
                          <a:latin typeface="Times New Roman" panose="02020603050405020304" pitchFamily="18" charset="0"/>
                          <a:ea typeface="Times New Roman" panose="02020603050405020304" pitchFamily="18" charset="0"/>
                          <a:cs typeface="2  Nazanin" panose="00000400000000000000" pitchFamily="2" charset="-78"/>
                        </a:rPr>
                        <a:t>د.خیام</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fa-IR" sz="900">
                          <a:effectLst/>
                          <a:latin typeface="Times New Roman" panose="02020603050405020304" pitchFamily="18" charset="0"/>
                          <a:ea typeface="Times New Roman" panose="02020603050405020304" pitchFamily="18" charset="0"/>
                          <a:cs typeface="B Zar" panose="00000400000000000000" pitchFamily="2" charset="-78"/>
                        </a:rPr>
                        <a:t>دکتر هاشمی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دهقان</a:t>
                      </a:r>
                      <a:endParaRPr lang="en-US" sz="11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fa-IR" sz="1200" b="0" dirty="0" smtClean="0">
                          <a:cs typeface="B Nazanin" panose="00000400000000000000" pitchFamily="2" charset="-78"/>
                        </a:rPr>
                        <a:t>14</a:t>
                      </a:r>
                      <a:endParaRPr lang="en-US" sz="1200" b="0" dirty="0">
                        <a:cs typeface="B Nazanin" panose="00000400000000000000" pitchFamily="2" charset="-78"/>
                      </a:endParaRPr>
                    </a:p>
                  </a:txBody>
                  <a:tcPr/>
                </a:tc>
              </a:tr>
              <a:tr h="361417">
                <a:tc>
                  <a:txBody>
                    <a:bodyPr/>
                    <a:lstStyle/>
                    <a:p>
                      <a:pPr algn="ctr"/>
                      <a:r>
                        <a:rPr lang="fa-IR" sz="1300" b="0" dirty="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dirty="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marL="0" marR="0" algn="ctr" rtl="1">
                        <a:spcBef>
                          <a:spcPts val="0"/>
                        </a:spcBef>
                        <a:spcAft>
                          <a:spcPts val="0"/>
                        </a:spcAft>
                        <a:tabLst>
                          <a:tab pos="819150" algn="l"/>
                          <a:tab pos="961390" algn="l"/>
                          <a:tab pos="1253490" algn="l"/>
                          <a:tab pos="1522095" algn="l"/>
                          <a:tab pos="1591310" algn="l"/>
                          <a:tab pos="1771650" algn="l"/>
                          <a:tab pos="2186940" algn="l"/>
                          <a:tab pos="2958465" algn="l"/>
                          <a:tab pos="3310890" algn="l"/>
                          <a:tab pos="3768090" algn="l"/>
                          <a:tab pos="4000500" algn="l"/>
                          <a:tab pos="4272915" algn="l"/>
                          <a:tab pos="4884420" algn="l"/>
                        </a:tabLs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زارعان</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دکتر بهنام فر</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0">
                        <a:spcBef>
                          <a:spcPts val="0"/>
                        </a:spcBef>
                        <a:spcAft>
                          <a:spcPts val="0"/>
                        </a:spcAft>
                      </a:pPr>
                      <a:r>
                        <a:rPr lang="ar-SA" sz="1100" dirty="0">
                          <a:effectLst/>
                          <a:latin typeface="Times New Roman" panose="02020603050405020304" pitchFamily="18" charset="0"/>
                          <a:ea typeface="Times New Roman" panose="02020603050405020304" pitchFamily="18" charset="0"/>
                          <a:cs typeface="2  Zar" panose="00000400000000000000" pitchFamily="2" charset="-78"/>
                        </a:rPr>
                        <a:t>د.نقشینه</a:t>
                      </a:r>
                      <a:endParaRPr lang="en-U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د.روح الامین</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700" dirty="0">
                          <a:effectLst/>
                          <a:latin typeface="Times New Roman" panose="02020603050405020304" pitchFamily="18" charset="0"/>
                          <a:ea typeface="Times New Roman" panose="02020603050405020304" pitchFamily="18" charset="0"/>
                          <a:cs typeface="2  Zar" panose="00000400000000000000" pitchFamily="2" charset="-78"/>
                        </a:rPr>
                        <a:t>د.خانجانی</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800" dirty="0">
                          <a:effectLst/>
                          <a:latin typeface="Times New Roman" panose="02020603050405020304" pitchFamily="18" charset="0"/>
                          <a:ea typeface="Times New Roman" panose="02020603050405020304" pitchFamily="18" charset="0"/>
                          <a:cs typeface="2  Nazanin" panose="00000400000000000000" pitchFamily="2" charset="-78"/>
                        </a:rPr>
                        <a:t>د.باطبی</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fa-IR" sz="1200" dirty="0">
                          <a:effectLst/>
                          <a:latin typeface="Times New Roman" panose="02020603050405020304" pitchFamily="18" charset="0"/>
                          <a:ea typeface="Times New Roman" panose="02020603050405020304" pitchFamily="18" charset="0"/>
                          <a:cs typeface="B Zar" panose="00000400000000000000" pitchFamily="2" charset="-78"/>
                        </a:rPr>
                        <a:t>دکتر زارعان</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خلیلی</a:t>
                      </a:r>
                      <a:endParaRPr lang="en-US" sz="11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fa-IR" sz="1200" b="0" dirty="0" smtClean="0">
                          <a:cs typeface="B Nazanin" panose="00000400000000000000" pitchFamily="2" charset="-78"/>
                        </a:rPr>
                        <a:t>15</a:t>
                      </a:r>
                      <a:endParaRPr lang="en-US" sz="1200" b="0" dirty="0">
                        <a:cs typeface="B Nazanin" panose="00000400000000000000" pitchFamily="2" charset="-78"/>
                      </a:endParaRPr>
                    </a:p>
                  </a:txBody>
                  <a:tcPr/>
                </a:tc>
              </a:tr>
            </a:tbl>
          </a:graphicData>
        </a:graphic>
      </p:graphicFrame>
    </p:spTree>
    <p:extLst>
      <p:ext uri="{BB962C8B-B14F-4D97-AF65-F5344CB8AC3E}">
        <p14:creationId xmlns:p14="http://schemas.microsoft.com/office/powerpoint/2010/main" val="18050895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idx="1"/>
            <p:extLst/>
          </p:nvPr>
        </p:nvGraphicFramePr>
        <p:xfrm>
          <a:off x="1272238" y="92470"/>
          <a:ext cx="9914680" cy="6035198"/>
        </p:xfrm>
        <a:graphic>
          <a:graphicData uri="http://schemas.openxmlformats.org/drawingml/2006/table">
            <a:tbl>
              <a:tblPr firstRow="1" bandRow="1">
                <a:tableStyleId>{5C22544A-7EE6-4342-B048-85BDC9FD1C3A}</a:tableStyleId>
              </a:tblPr>
              <a:tblGrid>
                <a:gridCol w="1039005"/>
                <a:gridCol w="937986"/>
                <a:gridCol w="937986"/>
                <a:gridCol w="1029180"/>
                <a:gridCol w="926187"/>
                <a:gridCol w="1027278"/>
                <a:gridCol w="877079"/>
                <a:gridCol w="877079"/>
                <a:gridCol w="877079"/>
                <a:gridCol w="877079"/>
                <a:gridCol w="508742"/>
              </a:tblGrid>
              <a:tr h="684884">
                <a:tc>
                  <a:txBody>
                    <a:bodyPr/>
                    <a:lstStyle/>
                    <a:p>
                      <a:pPr algn="ctr"/>
                      <a:r>
                        <a:rPr lang="fa-IR" sz="1100" b="1" dirty="0" smtClean="0">
                          <a:cs typeface="B Nazanin" panose="00000400000000000000" pitchFamily="2" charset="-78"/>
                        </a:rPr>
                        <a:t>استاد معین بیماری های قلبی و حاملگی </a:t>
                      </a:r>
                      <a:endParaRPr lang="en-US" sz="1100" b="1" dirty="0">
                        <a:cs typeface="B Nazanin" panose="00000400000000000000" pitchFamily="2" charset="-78"/>
                      </a:endParaRPr>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ar-SA" sz="1000" b="1" dirty="0" smtClean="0">
                          <a:effectLst/>
                          <a:latin typeface="Times New Roman" panose="02020603050405020304" pitchFamily="18" charset="0"/>
                          <a:ea typeface="Times New Roman" panose="02020603050405020304" pitchFamily="18" charset="0"/>
                          <a:cs typeface="B Nazanin" panose="00000400000000000000" pitchFamily="2" charset="-78"/>
                        </a:rPr>
                        <a:t>استاد</a:t>
                      </a:r>
                      <a:r>
                        <a:rPr lang="fa-IR" sz="1000" b="1" baseline="0" dirty="0" smtClean="0">
                          <a:effectLst/>
                          <a:latin typeface="Times New Roman" panose="02020603050405020304" pitchFamily="18" charset="0"/>
                          <a:ea typeface="Times New Roman" panose="02020603050405020304" pitchFamily="18" charset="0"/>
                          <a:cs typeface="B Nazanin" panose="00000400000000000000" pitchFamily="2" charset="-78"/>
                        </a:rPr>
                        <a:t> </a:t>
                      </a:r>
                      <a:r>
                        <a:rPr lang="ar-SA" sz="1000" b="1" dirty="0" smtClean="0">
                          <a:effectLst/>
                          <a:latin typeface="Times New Roman" panose="02020603050405020304" pitchFamily="18" charset="0"/>
                          <a:ea typeface="Times New Roman" panose="02020603050405020304" pitchFamily="18" charset="0"/>
                          <a:cs typeface="B Nazanin" panose="00000400000000000000" pitchFamily="2" charset="-78"/>
                        </a:rPr>
                        <a:t>آنکال </a:t>
                      </a:r>
                      <a:r>
                        <a:rPr lang="fa-IR" sz="1000" b="1" dirty="0" smtClean="0">
                          <a:effectLst/>
                          <a:latin typeface="Times New Roman" panose="02020603050405020304" pitchFamily="18" charset="0"/>
                          <a:ea typeface="Times New Roman" panose="02020603050405020304" pitchFamily="18" charset="0"/>
                          <a:cs typeface="B Nazanin" panose="00000400000000000000" pitchFamily="2" charset="-78"/>
                        </a:rPr>
                        <a:t>و معین اختلالات</a:t>
                      </a:r>
                      <a:r>
                        <a:rPr lang="fa-IR" sz="1000" b="1" baseline="0" dirty="0" smtClean="0">
                          <a:effectLst/>
                          <a:latin typeface="Times New Roman" panose="02020603050405020304" pitchFamily="18" charset="0"/>
                          <a:ea typeface="Times New Roman" panose="02020603050405020304" pitchFamily="18" charset="0"/>
                          <a:cs typeface="B Nazanin" panose="00000400000000000000" pitchFamily="2" charset="-78"/>
                        </a:rPr>
                        <a:t> کف لگن</a:t>
                      </a:r>
                      <a:endParaRPr lang="en-US" sz="1000" b="1" dirty="0" smtClean="0">
                        <a:cs typeface="B Nazanin" panose="00000400000000000000" pitchFamily="2" charset="-78"/>
                      </a:endParaRPr>
                    </a:p>
                  </a:txBody>
                  <a:tcPr marL="68580" marR="68580" marT="0" marB="0"/>
                </a:tc>
                <a:tc>
                  <a:txBody>
                    <a:bodyPr/>
                    <a:lstStyle/>
                    <a:p>
                      <a:pPr marL="0" marR="0" algn="ctr" rtl="0">
                        <a:lnSpc>
                          <a:spcPct val="150000"/>
                        </a:lnSpc>
                        <a:spcBef>
                          <a:spcPts val="0"/>
                        </a:spcBef>
                        <a:spcAft>
                          <a:spcPts val="0"/>
                        </a:spcAft>
                      </a:pPr>
                      <a:r>
                        <a:rPr lang="ar-SA" sz="1050" b="1" dirty="0">
                          <a:effectLst/>
                          <a:latin typeface="Times New Roman" panose="02020603050405020304" pitchFamily="18" charset="0"/>
                          <a:ea typeface="Times New Roman" panose="02020603050405020304" pitchFamily="18" charset="0"/>
                          <a:cs typeface="B Nazanin" panose="00000400000000000000" pitchFamily="2" charset="-78"/>
                        </a:rPr>
                        <a:t>استاد </a:t>
                      </a:r>
                      <a:r>
                        <a:rPr lang="fa-IR" sz="1050" b="1" dirty="0" smtClean="0">
                          <a:effectLst/>
                          <a:latin typeface="Times New Roman" panose="02020603050405020304" pitchFamily="18" charset="0"/>
                          <a:ea typeface="Times New Roman" panose="02020603050405020304" pitchFamily="18" charset="0"/>
                          <a:cs typeface="B Nazanin" panose="00000400000000000000" pitchFamily="2" charset="-78"/>
                        </a:rPr>
                        <a:t> </a:t>
                      </a:r>
                      <a:r>
                        <a:rPr lang="ar-SA" sz="1050" b="1" dirty="0" smtClean="0">
                          <a:effectLst/>
                          <a:latin typeface="Times New Roman" panose="02020603050405020304" pitchFamily="18" charset="0"/>
                          <a:ea typeface="Times New Roman" panose="02020603050405020304" pitchFamily="18" charset="0"/>
                          <a:cs typeface="B Nazanin" panose="00000400000000000000" pitchFamily="2" charset="-78"/>
                        </a:rPr>
                        <a:t>آنکال </a:t>
                      </a:r>
                      <a:r>
                        <a:rPr lang="fa-IR" sz="1050" b="1" dirty="0" smtClean="0">
                          <a:effectLst/>
                          <a:latin typeface="Times New Roman" panose="02020603050405020304" pitchFamily="18" charset="0"/>
                          <a:ea typeface="Times New Roman" panose="02020603050405020304" pitchFamily="18" charset="0"/>
                          <a:cs typeface="B Nazanin" panose="00000400000000000000" pitchFamily="2" charset="-78"/>
                        </a:rPr>
                        <a:t>و معین</a:t>
                      </a:r>
                      <a:r>
                        <a:rPr lang="ar-SA" sz="1050" b="1" dirty="0" smtClean="0">
                          <a:effectLst/>
                          <a:latin typeface="Times New Roman" panose="02020603050405020304" pitchFamily="18" charset="0"/>
                          <a:ea typeface="Times New Roman" panose="02020603050405020304" pitchFamily="18" charset="0"/>
                          <a:cs typeface="B Nazanin" panose="00000400000000000000" pitchFamily="2" charset="-78"/>
                        </a:rPr>
                        <a:t> پریناتولوژی</a:t>
                      </a:r>
                      <a:endParaRPr lang="en-US" sz="105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lnSpc>
                          <a:spcPct val="150000"/>
                        </a:lnSpc>
                        <a:spcBef>
                          <a:spcPts val="0"/>
                        </a:spcBef>
                        <a:spcAft>
                          <a:spcPts val="0"/>
                        </a:spcAft>
                      </a:pPr>
                      <a:r>
                        <a:rPr lang="ar-SA" sz="1000" b="1" dirty="0">
                          <a:effectLst/>
                          <a:latin typeface="Times New Roman" panose="02020603050405020304" pitchFamily="18" charset="0"/>
                          <a:ea typeface="Times New Roman" panose="02020603050405020304" pitchFamily="18" charset="0"/>
                          <a:cs typeface="B Nazanin" panose="00000400000000000000" pitchFamily="2" charset="-78"/>
                        </a:rPr>
                        <a:t>استاد </a:t>
                      </a:r>
                      <a:r>
                        <a:rPr lang="ar-SA" sz="1000" b="1" dirty="0" smtClean="0">
                          <a:effectLst/>
                          <a:latin typeface="Times New Roman" panose="02020603050405020304" pitchFamily="18" charset="0"/>
                          <a:ea typeface="Times New Roman" panose="02020603050405020304" pitchFamily="18" charset="0"/>
                          <a:cs typeface="B Nazanin" panose="00000400000000000000" pitchFamily="2" charset="-78"/>
                        </a:rPr>
                        <a:t>استاد آنکال </a:t>
                      </a:r>
                      <a:r>
                        <a:rPr lang="fa-IR" sz="1000" b="1" dirty="0" smtClean="0">
                          <a:effectLst/>
                          <a:latin typeface="Times New Roman" panose="02020603050405020304" pitchFamily="18" charset="0"/>
                          <a:ea typeface="Times New Roman" panose="02020603050405020304" pitchFamily="18" charset="0"/>
                          <a:cs typeface="B Nazanin" panose="00000400000000000000" pitchFamily="2" charset="-78"/>
                        </a:rPr>
                        <a:t>و معین</a:t>
                      </a:r>
                      <a:r>
                        <a:rPr lang="fa-IR" sz="1000" b="1" baseline="0" dirty="0" smtClean="0">
                          <a:effectLst/>
                          <a:latin typeface="Times New Roman" panose="02020603050405020304" pitchFamily="18" charset="0"/>
                          <a:ea typeface="Times New Roman" panose="02020603050405020304" pitchFamily="18" charset="0"/>
                          <a:cs typeface="B Nazanin" panose="00000400000000000000" pitchFamily="2" charset="-78"/>
                        </a:rPr>
                        <a:t> </a:t>
                      </a:r>
                      <a:r>
                        <a:rPr lang="ar-SA" sz="1000" b="1" dirty="0" smtClean="0">
                          <a:effectLst/>
                          <a:latin typeface="Times New Roman" panose="02020603050405020304" pitchFamily="18" charset="0"/>
                          <a:ea typeface="Times New Roman" panose="02020603050405020304" pitchFamily="18" charset="0"/>
                          <a:cs typeface="B Nazanin" panose="00000400000000000000" pitchFamily="2" charset="-78"/>
                        </a:rPr>
                        <a:t>آنکولوژی</a:t>
                      </a:r>
                      <a:r>
                        <a:rPr lang="fa-IR" sz="1000" b="1" dirty="0" smtClean="0">
                          <a:effectLst/>
                          <a:latin typeface="Times New Roman" panose="02020603050405020304" pitchFamily="18" charset="0"/>
                          <a:ea typeface="Times New Roman" panose="02020603050405020304" pitchFamily="18" charset="0"/>
                          <a:cs typeface="B Nazanin" panose="00000400000000000000" pitchFamily="2" charset="-78"/>
                        </a:rPr>
                        <a:t> زنان </a:t>
                      </a:r>
                      <a:endParaRPr lang="en-US" sz="10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lnSpc>
                          <a:spcPct val="150000"/>
                        </a:lnSpc>
                        <a:spcBef>
                          <a:spcPts val="0"/>
                        </a:spcBef>
                        <a:spcAft>
                          <a:spcPts val="0"/>
                        </a:spcAft>
                      </a:pPr>
                      <a:r>
                        <a:rPr lang="ar-SA" sz="1100" b="1" dirty="0">
                          <a:effectLst/>
                          <a:latin typeface="Times New Roman" panose="02020603050405020304" pitchFamily="18" charset="0"/>
                          <a:ea typeface="Times New Roman" panose="02020603050405020304" pitchFamily="18" charset="0"/>
                          <a:cs typeface="B Nazanin" panose="00000400000000000000" pitchFamily="2" charset="-78"/>
                        </a:rPr>
                        <a:t>استاد آنکال </a:t>
                      </a:r>
                      <a:r>
                        <a:rPr lang="fa-IR" sz="1100" b="1" dirty="0" smtClean="0">
                          <a:effectLst/>
                          <a:latin typeface="Times New Roman" panose="02020603050405020304" pitchFamily="18" charset="0"/>
                          <a:ea typeface="Times New Roman" panose="02020603050405020304" pitchFamily="18" charset="0"/>
                          <a:cs typeface="B Nazanin" panose="00000400000000000000" pitchFamily="2" charset="-78"/>
                        </a:rPr>
                        <a:t>و معین </a:t>
                      </a:r>
                      <a:r>
                        <a:rPr lang="ar-SA" sz="1100" b="1" dirty="0" smtClean="0">
                          <a:effectLst/>
                          <a:latin typeface="Times New Roman" panose="02020603050405020304" pitchFamily="18" charset="0"/>
                          <a:ea typeface="Times New Roman" panose="02020603050405020304" pitchFamily="18" charset="0"/>
                          <a:cs typeface="B Nazanin" panose="00000400000000000000" pitchFamily="2" charset="-78"/>
                        </a:rPr>
                        <a:t>نازایی</a:t>
                      </a:r>
                      <a:endParaRPr lang="en-US" sz="11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lnSpc>
                          <a:spcPct val="150000"/>
                        </a:lnSpc>
                        <a:spcBef>
                          <a:spcPts val="0"/>
                        </a:spcBef>
                        <a:spcAft>
                          <a:spcPts val="0"/>
                        </a:spcAft>
                      </a:pPr>
                      <a:r>
                        <a:rPr lang="ar-SA" sz="1050" b="1" dirty="0" smtClean="0">
                          <a:effectLst/>
                          <a:latin typeface="Times New Roman" panose="02020603050405020304" pitchFamily="18" charset="0"/>
                          <a:ea typeface="Times New Roman" panose="02020603050405020304" pitchFamily="18" charset="0"/>
                          <a:cs typeface="B Nazanin" panose="00000400000000000000" pitchFamily="2" charset="-78"/>
                        </a:rPr>
                        <a:t>استاد آنکال </a:t>
                      </a:r>
                      <a:r>
                        <a:rPr lang="fa-IR" sz="1050" b="1" dirty="0" smtClean="0">
                          <a:effectLst/>
                          <a:latin typeface="Times New Roman" panose="02020603050405020304" pitchFamily="18" charset="0"/>
                          <a:ea typeface="Times New Roman" panose="02020603050405020304" pitchFamily="18" charset="0"/>
                          <a:cs typeface="B Nazanin" panose="00000400000000000000" pitchFamily="2" charset="-78"/>
                        </a:rPr>
                        <a:t>و معین </a:t>
                      </a:r>
                      <a:r>
                        <a:rPr lang="ar-SA" sz="1050" b="1" dirty="0" smtClean="0">
                          <a:effectLst/>
                          <a:latin typeface="Times New Roman" panose="02020603050405020304" pitchFamily="18" charset="0"/>
                          <a:ea typeface="Times New Roman" panose="02020603050405020304" pitchFamily="18" charset="0"/>
                          <a:cs typeface="B Nazanin" panose="00000400000000000000" pitchFamily="2" charset="-78"/>
                        </a:rPr>
                        <a:t>لاپاروسک</a:t>
                      </a:r>
                      <a:r>
                        <a:rPr lang="fa-IR" sz="1050" b="1" dirty="0" smtClean="0">
                          <a:effectLst/>
                          <a:latin typeface="Times New Roman" panose="02020603050405020304" pitchFamily="18" charset="0"/>
                          <a:ea typeface="Times New Roman" panose="02020603050405020304" pitchFamily="18" charset="0"/>
                          <a:cs typeface="B Nazanin" panose="00000400000000000000" pitchFamily="2" charset="-78"/>
                        </a:rPr>
                        <a:t>و</a:t>
                      </a:r>
                      <a:r>
                        <a:rPr lang="ar-SA" sz="1050" b="1" dirty="0" smtClean="0">
                          <a:effectLst/>
                          <a:latin typeface="Times New Roman" panose="02020603050405020304" pitchFamily="18" charset="0"/>
                          <a:ea typeface="Times New Roman" panose="02020603050405020304" pitchFamily="18" charset="0"/>
                          <a:cs typeface="B Nazanin" panose="00000400000000000000" pitchFamily="2" charset="-78"/>
                        </a:rPr>
                        <a:t>پی</a:t>
                      </a:r>
                      <a:r>
                        <a:rPr lang="fa-IR" sz="1050" b="1" dirty="0" smtClean="0">
                          <a:effectLst/>
                          <a:latin typeface="Times New Roman" panose="02020603050405020304" pitchFamily="18" charset="0"/>
                          <a:ea typeface="Times New Roman" panose="02020603050405020304" pitchFamily="18" charset="0"/>
                          <a:cs typeface="B Nazanin" panose="00000400000000000000" pitchFamily="2" charset="-78"/>
                        </a:rPr>
                        <a:t> زنان </a:t>
                      </a:r>
                      <a:endParaRPr lang="en-US" sz="105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1050" b="1" dirty="0">
                          <a:effectLst/>
                          <a:latin typeface="Times New Roman" panose="02020603050405020304" pitchFamily="18" charset="0"/>
                          <a:ea typeface="Times New Roman" panose="02020603050405020304" pitchFamily="18" charset="0"/>
                          <a:cs typeface="B Nazanin" panose="00000400000000000000" pitchFamily="2" charset="-78"/>
                        </a:rPr>
                        <a:t>آنکال </a:t>
                      </a:r>
                      <a:r>
                        <a:rPr lang="fa-IR" sz="1050" b="1" dirty="0" smtClean="0">
                          <a:effectLst/>
                          <a:latin typeface="Times New Roman" panose="02020603050405020304" pitchFamily="18" charset="0"/>
                          <a:ea typeface="Times New Roman" panose="02020603050405020304" pitchFamily="18" charset="0"/>
                          <a:cs typeface="B Nazanin" panose="00000400000000000000" pitchFamily="2" charset="-78"/>
                        </a:rPr>
                        <a:t>و معین </a:t>
                      </a:r>
                      <a:r>
                        <a:rPr lang="ar-SA" sz="1050" b="1" dirty="0" smtClean="0">
                          <a:effectLst/>
                          <a:latin typeface="Times New Roman" panose="02020603050405020304" pitchFamily="18" charset="0"/>
                          <a:ea typeface="Times New Roman" panose="02020603050405020304" pitchFamily="18" charset="0"/>
                          <a:cs typeface="B Nazanin" panose="00000400000000000000" pitchFamily="2" charset="-78"/>
                        </a:rPr>
                        <a:t>زنان</a:t>
                      </a:r>
                      <a:endParaRPr lang="fa-IR" sz="1050" b="1" dirty="0" smtClean="0">
                        <a:effectLst/>
                        <a:latin typeface="Times New Roman" panose="02020603050405020304" pitchFamily="18" charset="0"/>
                        <a:ea typeface="Times New Roman" panose="02020603050405020304" pitchFamily="18" charset="0"/>
                        <a:cs typeface="B Nazanin" panose="00000400000000000000" pitchFamily="2" charset="-78"/>
                      </a:endParaRPr>
                    </a:p>
                    <a:p>
                      <a:pPr marL="0" marR="0" indent="0" algn="ctr" defTabSz="914400" rtl="0" eaLnBrk="1" fontAlgn="auto" latinLnBrk="0" hangingPunct="1">
                        <a:lnSpc>
                          <a:spcPct val="100000"/>
                        </a:lnSpc>
                        <a:spcBef>
                          <a:spcPts val="0"/>
                        </a:spcBef>
                        <a:spcAft>
                          <a:spcPts val="0"/>
                        </a:spcAft>
                        <a:buClrTx/>
                        <a:buSzTx/>
                        <a:buFontTx/>
                        <a:buNone/>
                        <a:tabLst/>
                        <a:defRPr/>
                      </a:pPr>
                      <a:r>
                        <a:rPr lang="fa-IR" sz="1050" b="1" baseline="0" dirty="0" smtClean="0">
                          <a:effectLst/>
                          <a:latin typeface="Times New Roman" panose="02020603050405020304" pitchFamily="18" charset="0"/>
                          <a:ea typeface="Times New Roman" panose="02020603050405020304" pitchFamily="18" charset="0"/>
                          <a:cs typeface="B Nazanin" panose="00000400000000000000" pitchFamily="2" charset="-78"/>
                        </a:rPr>
                        <a:t>شهید بهشتی </a:t>
                      </a:r>
                    </a:p>
                    <a:p>
                      <a:pPr marL="0" marR="0" indent="0" algn="ctr" defTabSz="914400" rtl="0" eaLnBrk="1" fontAlgn="auto" latinLnBrk="0" hangingPunct="1">
                        <a:lnSpc>
                          <a:spcPct val="100000"/>
                        </a:lnSpc>
                        <a:spcBef>
                          <a:spcPts val="0"/>
                        </a:spcBef>
                        <a:spcAft>
                          <a:spcPts val="0"/>
                        </a:spcAft>
                        <a:buClrTx/>
                        <a:buSzTx/>
                        <a:buFontTx/>
                        <a:buNone/>
                        <a:tabLst/>
                        <a:defRPr/>
                      </a:pPr>
                      <a:r>
                        <a:rPr lang="fa-IR" sz="1050" b="1" dirty="0" smtClean="0">
                          <a:effectLst/>
                          <a:latin typeface="Times New Roman" panose="02020603050405020304" pitchFamily="18" charset="0"/>
                          <a:ea typeface="Times New Roman" panose="02020603050405020304" pitchFamily="18" charset="0"/>
                          <a:cs typeface="B Nazanin" panose="00000400000000000000" pitchFamily="2" charset="-78"/>
                        </a:rPr>
                        <a:t>(جنرال ) </a:t>
                      </a:r>
                      <a:endParaRPr lang="en-US" sz="1050" b="1" dirty="0" smtClean="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1100" b="1" dirty="0">
                          <a:effectLst/>
                          <a:latin typeface="Times New Roman" panose="02020603050405020304" pitchFamily="18" charset="0"/>
                          <a:ea typeface="Times New Roman" panose="02020603050405020304" pitchFamily="18" charset="0"/>
                          <a:cs typeface="B Nazanin" panose="00000400000000000000" pitchFamily="2" charset="-78"/>
                        </a:rPr>
                        <a:t>مقیم </a:t>
                      </a:r>
                      <a:r>
                        <a:rPr lang="fa-IR" sz="1100" b="1" dirty="0" smtClean="0">
                          <a:effectLst/>
                          <a:latin typeface="Times New Roman" panose="02020603050405020304" pitchFamily="18" charset="0"/>
                          <a:ea typeface="Times New Roman" panose="02020603050405020304" pitchFamily="18" charset="0"/>
                          <a:cs typeface="B Nazanin" panose="00000400000000000000" pitchFamily="2" charset="-78"/>
                        </a:rPr>
                        <a:t>و معین </a:t>
                      </a:r>
                      <a:r>
                        <a:rPr lang="ar-SA" sz="1100" b="1" dirty="0" smtClean="0">
                          <a:effectLst/>
                          <a:latin typeface="Times New Roman" panose="02020603050405020304" pitchFamily="18" charset="0"/>
                          <a:ea typeface="Times New Roman" panose="02020603050405020304" pitchFamily="18" charset="0"/>
                          <a:cs typeface="B Nazanin" panose="00000400000000000000" pitchFamily="2" charset="-78"/>
                        </a:rPr>
                        <a:t>زنان</a:t>
                      </a:r>
                      <a:r>
                        <a:rPr lang="fa-IR" sz="1100" b="1" baseline="0" dirty="0" smtClean="0">
                          <a:effectLst/>
                          <a:latin typeface="Times New Roman" panose="02020603050405020304" pitchFamily="18" charset="0"/>
                          <a:ea typeface="Times New Roman" panose="02020603050405020304" pitchFamily="18" charset="0"/>
                          <a:cs typeface="B Nazanin" panose="00000400000000000000" pitchFamily="2" charset="-78"/>
                        </a:rPr>
                        <a:t> شهید بهشتی </a:t>
                      </a:r>
                    </a:p>
                    <a:p>
                      <a:pPr marL="0" marR="0" indent="0" algn="ctr" defTabSz="914400" rtl="0" eaLnBrk="1" fontAlgn="auto" latinLnBrk="0" hangingPunct="1">
                        <a:lnSpc>
                          <a:spcPct val="100000"/>
                        </a:lnSpc>
                        <a:spcBef>
                          <a:spcPts val="0"/>
                        </a:spcBef>
                        <a:spcAft>
                          <a:spcPts val="0"/>
                        </a:spcAft>
                        <a:buClrTx/>
                        <a:buSzTx/>
                        <a:buFontTx/>
                        <a:buNone/>
                        <a:tabLst/>
                        <a:defRPr/>
                      </a:pPr>
                      <a:r>
                        <a:rPr lang="fa-IR" sz="1100" b="1" dirty="0" smtClean="0">
                          <a:effectLst/>
                          <a:latin typeface="Times New Roman" panose="02020603050405020304" pitchFamily="18" charset="0"/>
                          <a:ea typeface="Times New Roman" panose="02020603050405020304" pitchFamily="18" charset="0"/>
                          <a:cs typeface="B Nazanin" panose="00000400000000000000" pitchFamily="2" charset="-78"/>
                        </a:rPr>
                        <a:t>(جنرال ) </a:t>
                      </a:r>
                      <a:endParaRPr lang="en-US" sz="1100" b="1" dirty="0" smtClean="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900" b="1" dirty="0">
                          <a:effectLst/>
                          <a:latin typeface="Times New Roman" panose="02020603050405020304" pitchFamily="18" charset="0"/>
                          <a:ea typeface="Times New Roman" panose="02020603050405020304" pitchFamily="18" charset="0"/>
                          <a:cs typeface="B Nazanin" panose="00000400000000000000" pitchFamily="2" charset="-78"/>
                        </a:rPr>
                        <a:t>استاد </a:t>
                      </a:r>
                      <a:r>
                        <a:rPr lang="fa-IR" sz="900" b="1" dirty="0" smtClean="0">
                          <a:effectLst/>
                          <a:latin typeface="Times New Roman" panose="02020603050405020304" pitchFamily="18" charset="0"/>
                          <a:ea typeface="Times New Roman" panose="02020603050405020304" pitchFamily="18" charset="0"/>
                          <a:cs typeface="B Nazanin" panose="00000400000000000000" pitchFamily="2" charset="-78"/>
                        </a:rPr>
                        <a:t>آنکال و معین </a:t>
                      </a:r>
                      <a:r>
                        <a:rPr lang="fa-IR" sz="900" b="1" dirty="0">
                          <a:effectLst/>
                          <a:latin typeface="Times New Roman" panose="02020603050405020304" pitchFamily="18" charset="0"/>
                          <a:ea typeface="Times New Roman" panose="02020603050405020304" pitchFamily="18" charset="0"/>
                          <a:cs typeface="B Nazanin" panose="00000400000000000000" pitchFamily="2" charset="-78"/>
                        </a:rPr>
                        <a:t>دوم </a:t>
                      </a:r>
                      <a:r>
                        <a:rPr lang="fa-IR" sz="900" b="1" dirty="0" smtClean="0">
                          <a:effectLst/>
                          <a:latin typeface="Times New Roman" panose="02020603050405020304" pitchFamily="18" charset="0"/>
                          <a:ea typeface="Times New Roman" panose="02020603050405020304" pitchFamily="18" charset="0"/>
                          <a:cs typeface="B Nazanin" panose="00000400000000000000" pitchFamily="2" charset="-78"/>
                        </a:rPr>
                        <a:t>الزهرا(س)</a:t>
                      </a:r>
                    </a:p>
                    <a:p>
                      <a:pPr marL="0" marR="0" indent="0" algn="ctr" defTabSz="914400" rtl="1" eaLnBrk="1" fontAlgn="auto" latinLnBrk="0" hangingPunct="1">
                        <a:lnSpc>
                          <a:spcPct val="100000"/>
                        </a:lnSpc>
                        <a:spcBef>
                          <a:spcPts val="0"/>
                        </a:spcBef>
                        <a:spcAft>
                          <a:spcPts val="0"/>
                        </a:spcAft>
                        <a:buClrTx/>
                        <a:buSzTx/>
                        <a:buFontTx/>
                        <a:buNone/>
                        <a:tabLst/>
                        <a:defRPr/>
                      </a:pPr>
                      <a:r>
                        <a:rPr lang="fa-IR" sz="900" b="1" dirty="0" smtClean="0">
                          <a:effectLst/>
                          <a:latin typeface="Times New Roman" panose="02020603050405020304" pitchFamily="18" charset="0"/>
                          <a:ea typeface="Times New Roman" panose="02020603050405020304" pitchFamily="18" charset="0"/>
                          <a:cs typeface="B Nazanin" panose="00000400000000000000" pitchFamily="2" charset="-78"/>
                        </a:rPr>
                        <a:t>(جنرال ) </a:t>
                      </a:r>
                      <a:endParaRPr lang="en-US" sz="900" b="1" dirty="0" smtClean="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1">
                        <a:spcBef>
                          <a:spcPts val="0"/>
                        </a:spcBef>
                        <a:spcAft>
                          <a:spcPts val="0"/>
                        </a:spcAft>
                      </a:pPr>
                      <a:r>
                        <a:rPr lang="fa-IR" sz="900" b="1">
                          <a:effectLst/>
                          <a:latin typeface="Times New Roman" panose="02020603050405020304" pitchFamily="18" charset="0"/>
                          <a:ea typeface="Times New Roman" panose="02020603050405020304" pitchFamily="18" charset="0"/>
                          <a:cs typeface="B Nazanin" panose="00000400000000000000" pitchFamily="2" charset="-78"/>
                        </a:rPr>
                        <a:t>استاد </a:t>
                      </a:r>
                      <a:r>
                        <a:rPr lang="fa-IR" sz="900" b="1" smtClean="0">
                          <a:effectLst/>
                          <a:latin typeface="Times New Roman" panose="02020603050405020304" pitchFamily="18" charset="0"/>
                          <a:ea typeface="Times New Roman" panose="02020603050405020304" pitchFamily="18" charset="0"/>
                          <a:cs typeface="B Nazanin" panose="00000400000000000000" pitchFamily="2" charset="-78"/>
                        </a:rPr>
                        <a:t>آنکال و معین  </a:t>
                      </a:r>
                      <a:r>
                        <a:rPr lang="fa-IR" sz="900" b="1">
                          <a:effectLst/>
                          <a:latin typeface="Times New Roman" panose="02020603050405020304" pitchFamily="18" charset="0"/>
                          <a:ea typeface="Times New Roman" panose="02020603050405020304" pitchFamily="18" charset="0"/>
                          <a:cs typeface="B Nazanin" panose="00000400000000000000" pitchFamily="2" charset="-78"/>
                        </a:rPr>
                        <a:t>اول </a:t>
                      </a:r>
                      <a:r>
                        <a:rPr lang="fa-IR" sz="900" b="1" smtClean="0">
                          <a:effectLst/>
                          <a:latin typeface="Times New Roman" panose="02020603050405020304" pitchFamily="18" charset="0"/>
                          <a:ea typeface="Times New Roman" panose="02020603050405020304" pitchFamily="18" charset="0"/>
                          <a:cs typeface="B Nazanin" panose="00000400000000000000" pitchFamily="2" charset="-78"/>
                        </a:rPr>
                        <a:t>الزهرا(س) </a:t>
                      </a:r>
                    </a:p>
                    <a:p>
                      <a:pPr marL="0" marR="0" algn="ctr" rtl="1">
                        <a:spcBef>
                          <a:spcPts val="0"/>
                        </a:spcBef>
                        <a:spcAft>
                          <a:spcPts val="0"/>
                        </a:spcAft>
                      </a:pPr>
                      <a:r>
                        <a:rPr lang="fa-IR" sz="900" b="1" smtClean="0">
                          <a:effectLst/>
                          <a:latin typeface="Times New Roman" panose="02020603050405020304" pitchFamily="18" charset="0"/>
                          <a:ea typeface="Times New Roman" panose="02020603050405020304" pitchFamily="18" charset="0"/>
                          <a:cs typeface="B Nazanin" panose="00000400000000000000" pitchFamily="2" charset="-78"/>
                        </a:rPr>
                        <a:t>(جنرال ) </a:t>
                      </a:r>
                      <a:endParaRPr lang="en-US" sz="9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1">
                        <a:spcBef>
                          <a:spcPts val="0"/>
                        </a:spcBef>
                        <a:spcAft>
                          <a:spcPts val="0"/>
                        </a:spcAft>
                      </a:pPr>
                      <a:r>
                        <a:rPr lang="fa-IR" sz="900" b="1" dirty="0" smtClean="0">
                          <a:effectLst/>
                          <a:latin typeface="Times New Roman" panose="02020603050405020304" pitchFamily="18" charset="0"/>
                          <a:ea typeface="Times New Roman" panose="02020603050405020304" pitchFamily="18" charset="0"/>
                          <a:cs typeface="B Nazanin" panose="00000400000000000000" pitchFamily="2" charset="-78"/>
                        </a:rPr>
                        <a:t>تاریخ</a:t>
                      </a:r>
                      <a:endParaRPr lang="en-US" sz="9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r>
              <a:tr h="361417">
                <a:tc>
                  <a:txBody>
                    <a:bodyPr/>
                    <a:lstStyle/>
                    <a:p>
                      <a:pPr algn="ctr"/>
                      <a:r>
                        <a:rPr lang="fa-IR" sz="1300" b="0" dirty="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dirty="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marL="0" marR="0" algn="ctr" rtl="1">
                        <a:spcBef>
                          <a:spcPts val="0"/>
                        </a:spcBef>
                        <a:spcAft>
                          <a:spcPts val="0"/>
                        </a:spcAft>
                        <a:tabLst>
                          <a:tab pos="819150" algn="l"/>
                          <a:tab pos="961390" algn="l"/>
                          <a:tab pos="1253490" algn="l"/>
                          <a:tab pos="1522095" algn="l"/>
                          <a:tab pos="1591310" algn="l"/>
                          <a:tab pos="1771650" algn="l"/>
                          <a:tab pos="2186940" algn="l"/>
                          <a:tab pos="2958465" algn="l"/>
                          <a:tab pos="3310890" algn="l"/>
                          <a:tab pos="3768090" algn="l"/>
                          <a:tab pos="4000500" algn="l"/>
                          <a:tab pos="4272915" algn="l"/>
                          <a:tab pos="4884420" algn="l"/>
                        </a:tabLs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زارعان</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د.علامه</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د.نقشینه</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dirty="0">
                          <a:effectLst/>
                          <a:latin typeface="Times New Roman" panose="02020603050405020304" pitchFamily="18" charset="0"/>
                          <a:ea typeface="Times New Roman" panose="02020603050405020304" pitchFamily="18" charset="0"/>
                          <a:cs typeface="2  Zar" panose="00000400000000000000" pitchFamily="2" charset="-78"/>
                        </a:rPr>
                        <a:t>د.هاشمی</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dirty="0">
                          <a:effectLst/>
                          <a:latin typeface="Times New Roman" panose="02020603050405020304" pitchFamily="18" charset="0"/>
                          <a:ea typeface="Times New Roman" panose="02020603050405020304" pitchFamily="18" charset="0"/>
                          <a:cs typeface="2  Zar" panose="00000400000000000000" pitchFamily="2" charset="-78"/>
                        </a:rPr>
                        <a:t>د.تهرانی</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800" dirty="0">
                          <a:effectLst/>
                          <a:latin typeface="Times New Roman" panose="02020603050405020304" pitchFamily="18" charset="0"/>
                          <a:ea typeface="Times New Roman" panose="02020603050405020304" pitchFamily="18" charset="0"/>
                          <a:cs typeface="2  Nazanin" panose="00000400000000000000" pitchFamily="2" charset="-78"/>
                        </a:rPr>
                        <a:t>د.زمانی</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fa-IR" sz="1200" dirty="0">
                          <a:effectLst/>
                          <a:latin typeface="Times New Roman" panose="02020603050405020304" pitchFamily="18" charset="0"/>
                          <a:ea typeface="Times New Roman" panose="02020603050405020304" pitchFamily="18" charset="0"/>
                          <a:cs typeface="B Zar" panose="00000400000000000000" pitchFamily="2" charset="-78"/>
                        </a:rPr>
                        <a:t>دکتر دهقان</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000" dirty="0">
                          <a:effectLst/>
                          <a:latin typeface="Times New Roman" panose="02020603050405020304" pitchFamily="18" charset="0"/>
                          <a:ea typeface="Times New Roman" panose="02020603050405020304" pitchFamily="18" charset="0"/>
                          <a:cs typeface="B Nazanin" panose="00000400000000000000" pitchFamily="2" charset="-78"/>
                        </a:rPr>
                        <a:t>دکتر زارعان</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algn="ctr"/>
                      <a:r>
                        <a:rPr lang="fa-IR" sz="1200" b="0" dirty="0" smtClean="0">
                          <a:cs typeface="B Nazanin" panose="00000400000000000000" pitchFamily="2" charset="-78"/>
                        </a:rPr>
                        <a:t>16</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algn="ctr"/>
                      <a:r>
                        <a:rPr lang="fa-IR" sz="1300" b="0" dirty="0" smtClean="0">
                          <a:cs typeface="B Nazanin" panose="00000400000000000000" pitchFamily="2" charset="-78"/>
                        </a:rPr>
                        <a:t>دکتر خانجانی</a:t>
                      </a:r>
                      <a:endParaRPr lang="en-US" sz="1300" b="0" dirty="0">
                        <a:cs typeface="B Nazanin" panose="00000400000000000000" pitchFamily="2" charset="-78"/>
                      </a:endParaRPr>
                    </a:p>
                  </a:txBody>
                  <a:tcPr/>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د.موسوی</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د.تهرانی</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د.هاشمی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د.نقشینه</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lnSpc>
                          <a:spcPct val="150000"/>
                        </a:lnSpc>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د.قبادی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200" dirty="0">
                          <a:effectLst/>
                          <a:latin typeface="Times New Roman" panose="02020603050405020304" pitchFamily="18" charset="0"/>
                          <a:ea typeface="Times New Roman" panose="02020603050405020304" pitchFamily="18" charset="0"/>
                          <a:cs typeface="B Zar" panose="00000400000000000000" pitchFamily="2" charset="-78"/>
                        </a:rPr>
                        <a:t>دکتر زارعان</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000">
                          <a:effectLst/>
                          <a:latin typeface="Times New Roman" panose="02020603050405020304" pitchFamily="18" charset="0"/>
                          <a:ea typeface="Times New Roman" panose="02020603050405020304" pitchFamily="18" charset="0"/>
                          <a:cs typeface="B Nazanin" panose="00000400000000000000" pitchFamily="2" charset="-78"/>
                        </a:rPr>
                        <a:t>دکترثابت</a:t>
                      </a:r>
                      <a:endParaRPr lang="en-US" sz="10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algn="ctr"/>
                      <a:r>
                        <a:rPr lang="fa-IR" sz="1200" b="0" dirty="0" smtClean="0">
                          <a:cs typeface="B Nazanin" panose="00000400000000000000" pitchFamily="2" charset="-78"/>
                        </a:rPr>
                        <a:t>17</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marL="0" marR="0" algn="ctr" rtl="1">
                        <a:spcBef>
                          <a:spcPts val="0"/>
                        </a:spcBef>
                        <a:spcAft>
                          <a:spcPts val="0"/>
                        </a:spcAft>
                        <a:tabLst>
                          <a:tab pos="819150" algn="l"/>
                          <a:tab pos="961390" algn="l"/>
                          <a:tab pos="1253490" algn="l"/>
                          <a:tab pos="1522095" algn="l"/>
                          <a:tab pos="1591310" algn="l"/>
                          <a:tab pos="1771650" algn="l"/>
                          <a:tab pos="2186940" algn="l"/>
                          <a:tab pos="2958465" algn="l"/>
                          <a:tab pos="3310890" algn="l"/>
                          <a:tab pos="3768090" algn="l"/>
                          <a:tab pos="4000500" algn="l"/>
                          <a:tab pos="4272915" algn="l"/>
                          <a:tab pos="4884420" algn="l"/>
                        </a:tabLs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زارعان</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دکتر ثابت</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د.نقشینه</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د.روح الامین</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lnSpc>
                          <a:spcPct val="150000"/>
                        </a:lnSpc>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د.تهرانی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lnSpc>
                          <a:spcPct val="150000"/>
                        </a:lnSpc>
                        <a:spcBef>
                          <a:spcPts val="0"/>
                        </a:spcBef>
                        <a:spcAft>
                          <a:spcPts val="0"/>
                        </a:spcAft>
                      </a:pPr>
                      <a:r>
                        <a:rPr lang="ar-SA" sz="800">
                          <a:effectLst/>
                          <a:latin typeface="Times New Roman" panose="02020603050405020304" pitchFamily="18" charset="0"/>
                          <a:ea typeface="Times New Roman" panose="02020603050405020304" pitchFamily="18" charset="0"/>
                          <a:cs typeface="2  Nazanin" panose="00000400000000000000" pitchFamily="2" charset="-78"/>
                        </a:rPr>
                        <a:t>د.فرهبد</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100">
                          <a:effectLst/>
                          <a:latin typeface="Times New Roman" panose="02020603050405020304" pitchFamily="18" charset="0"/>
                          <a:ea typeface="Times New Roman" panose="02020603050405020304" pitchFamily="18" charset="0"/>
                          <a:cs typeface="B Zar" panose="00000400000000000000" pitchFamily="2" charset="-78"/>
                        </a:rPr>
                        <a:t>دکتر زارعان</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000">
                          <a:effectLst/>
                          <a:latin typeface="Times New Roman" panose="02020603050405020304" pitchFamily="18" charset="0"/>
                          <a:ea typeface="Times New Roman" panose="02020603050405020304" pitchFamily="18" charset="0"/>
                          <a:cs typeface="B Nazanin" panose="00000400000000000000" pitchFamily="2" charset="-78"/>
                        </a:rPr>
                        <a:t>دکتر ثابت</a:t>
                      </a:r>
                      <a:endParaRPr lang="en-US" sz="10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algn="ctr"/>
                      <a:r>
                        <a:rPr lang="fa-IR" sz="1200" b="0" dirty="0" smtClean="0">
                          <a:cs typeface="B Nazanin" panose="00000400000000000000" pitchFamily="2" charset="-78"/>
                        </a:rPr>
                        <a:t>18</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algn="ctr"/>
                      <a:r>
                        <a:rPr lang="fa-IR" sz="1300" b="0" dirty="0" smtClean="0">
                          <a:cs typeface="B Nazanin" panose="00000400000000000000" pitchFamily="2" charset="-78"/>
                        </a:rPr>
                        <a:t>دکتر خانجانی</a:t>
                      </a:r>
                      <a:endParaRPr lang="en-US" sz="1300" b="0" dirty="0">
                        <a:cs typeface="B Nazanin" panose="00000400000000000000" pitchFamily="2" charset="-78"/>
                      </a:endParaRPr>
                    </a:p>
                  </a:txBody>
                  <a:tcPr/>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د.علامه</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د.تهرانی</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د.روح الامین</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د.قبادی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lnSpc>
                          <a:spcPct val="150000"/>
                        </a:lnSpc>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د.زمانسرایی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100">
                          <a:effectLst/>
                          <a:latin typeface="Times New Roman" panose="02020603050405020304" pitchFamily="18" charset="0"/>
                          <a:ea typeface="Times New Roman" panose="02020603050405020304" pitchFamily="18" charset="0"/>
                          <a:cs typeface="B Zar" panose="00000400000000000000" pitchFamily="2" charset="-78"/>
                        </a:rPr>
                        <a:t>دکتر زمانسرایی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000">
                          <a:effectLst/>
                          <a:latin typeface="Times New Roman" panose="02020603050405020304" pitchFamily="18" charset="0"/>
                          <a:ea typeface="Times New Roman" panose="02020603050405020304" pitchFamily="18" charset="0"/>
                          <a:cs typeface="B Nazanin" panose="00000400000000000000" pitchFamily="2" charset="-78"/>
                        </a:rPr>
                        <a:t>دکترثابت</a:t>
                      </a:r>
                      <a:endParaRPr lang="en-US" sz="10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algn="ctr"/>
                      <a:r>
                        <a:rPr lang="fa-IR" sz="1200" b="0" dirty="0" smtClean="0">
                          <a:cs typeface="B Nazanin" panose="00000400000000000000" pitchFamily="2" charset="-78"/>
                        </a:rPr>
                        <a:t>19</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marL="0" marR="0" algn="ctr" rtl="1">
                        <a:spcBef>
                          <a:spcPts val="0"/>
                        </a:spcBef>
                        <a:spcAft>
                          <a:spcPts val="0"/>
                        </a:spcAft>
                        <a:tabLst>
                          <a:tab pos="819150" algn="l"/>
                          <a:tab pos="961390" algn="l"/>
                          <a:tab pos="1253490" algn="l"/>
                          <a:tab pos="1522095" algn="l"/>
                          <a:tab pos="1591310" algn="l"/>
                          <a:tab pos="1771650" algn="l"/>
                          <a:tab pos="2186940" algn="l"/>
                          <a:tab pos="2958465" algn="l"/>
                          <a:tab pos="3310890" algn="l"/>
                          <a:tab pos="3768090" algn="l"/>
                          <a:tab pos="4000500" algn="l"/>
                          <a:tab pos="4272915" algn="l"/>
                          <a:tab pos="4884420" algn="l"/>
                        </a:tabLs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زارعان</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د.موسوی</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د.نقشینه</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د.روح الامین</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د.موسوی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800">
                          <a:effectLst/>
                          <a:latin typeface="Times New Roman" panose="02020603050405020304" pitchFamily="18" charset="0"/>
                          <a:ea typeface="Times New Roman" panose="02020603050405020304" pitchFamily="18" charset="0"/>
                          <a:cs typeface="2  Nazanin" panose="00000400000000000000" pitchFamily="2" charset="-78"/>
                        </a:rPr>
                        <a:t>د.ابراهیمی</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fa-IR" sz="1200">
                          <a:effectLst/>
                          <a:latin typeface="Times New Roman" panose="02020603050405020304" pitchFamily="18" charset="0"/>
                          <a:ea typeface="Times New Roman" panose="02020603050405020304" pitchFamily="18" charset="0"/>
                          <a:cs typeface="B Zar" panose="00000400000000000000" pitchFamily="2" charset="-78"/>
                        </a:rPr>
                        <a:t>دکتر ثابت</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000">
                          <a:effectLst/>
                          <a:latin typeface="Times New Roman" panose="02020603050405020304" pitchFamily="18" charset="0"/>
                          <a:ea typeface="Times New Roman" panose="02020603050405020304" pitchFamily="18" charset="0"/>
                          <a:cs typeface="B Nazanin" panose="00000400000000000000" pitchFamily="2" charset="-78"/>
                        </a:rPr>
                        <a:t>دکتر زمانسرایی</a:t>
                      </a:r>
                      <a:endParaRPr lang="en-US" sz="10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algn="ctr"/>
                      <a:r>
                        <a:rPr lang="fa-IR" sz="1200" b="0" dirty="0" smtClean="0">
                          <a:cs typeface="B Nazanin" panose="00000400000000000000" pitchFamily="2" charset="-78"/>
                        </a:rPr>
                        <a:t>20</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algn="ctr"/>
                      <a:r>
                        <a:rPr lang="fa-IR" sz="1300" b="0" dirty="0" smtClean="0">
                          <a:cs typeface="B Nazanin" panose="00000400000000000000" pitchFamily="2" charset="-78"/>
                        </a:rPr>
                        <a:t>دکتر خانجانی</a:t>
                      </a:r>
                      <a:endParaRPr lang="en-US" sz="1300" b="0" dirty="0">
                        <a:cs typeface="B Nazanin" panose="00000400000000000000" pitchFamily="2" charset="-78"/>
                      </a:endParaRPr>
                    </a:p>
                  </a:txBody>
                  <a:tcPr/>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دکتر ثابت</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د.تهرانی</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د.روح الامین</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د.موسوی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800">
                          <a:effectLst/>
                          <a:latin typeface="Times New Roman" panose="02020603050405020304" pitchFamily="18" charset="0"/>
                          <a:ea typeface="Times New Roman" panose="02020603050405020304" pitchFamily="18" charset="0"/>
                          <a:cs typeface="2  Nazanin" panose="00000400000000000000" pitchFamily="2" charset="-78"/>
                        </a:rPr>
                        <a:t>د.فرهبد</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fa-IR" sz="1200">
                          <a:effectLst/>
                          <a:latin typeface="Times New Roman" panose="02020603050405020304" pitchFamily="18" charset="0"/>
                          <a:ea typeface="Times New Roman" panose="02020603050405020304" pitchFamily="18" charset="0"/>
                          <a:cs typeface="B Zar" panose="00000400000000000000" pitchFamily="2" charset="-78"/>
                        </a:rPr>
                        <a:t>دکتر ثابت</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000">
                          <a:effectLst/>
                          <a:latin typeface="Times New Roman" panose="02020603050405020304" pitchFamily="18" charset="0"/>
                          <a:ea typeface="Times New Roman" panose="02020603050405020304" pitchFamily="18" charset="0"/>
                          <a:cs typeface="B Nazanin" panose="00000400000000000000" pitchFamily="2" charset="-78"/>
                        </a:rPr>
                        <a:t>دکتر زمانسرایی</a:t>
                      </a:r>
                      <a:endParaRPr lang="en-US" sz="10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algn="ctr"/>
                      <a:r>
                        <a:rPr lang="fa-IR" sz="1200" b="0" dirty="0" smtClean="0">
                          <a:cs typeface="B Nazanin" panose="00000400000000000000" pitchFamily="2" charset="-78"/>
                        </a:rPr>
                        <a:t>21</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marL="0" marR="0" algn="ctr" rtl="1">
                        <a:spcBef>
                          <a:spcPts val="0"/>
                        </a:spcBef>
                        <a:spcAft>
                          <a:spcPts val="0"/>
                        </a:spcAft>
                        <a:tabLst>
                          <a:tab pos="819150" algn="l"/>
                          <a:tab pos="961390" algn="l"/>
                          <a:tab pos="1253490" algn="l"/>
                          <a:tab pos="1522095" algn="l"/>
                          <a:tab pos="1591310" algn="l"/>
                          <a:tab pos="1771650" algn="l"/>
                          <a:tab pos="2186940" algn="l"/>
                          <a:tab pos="2958465" algn="l"/>
                          <a:tab pos="3310890" algn="l"/>
                          <a:tab pos="3768090" algn="l"/>
                          <a:tab pos="4000500" algn="l"/>
                          <a:tab pos="4272915" algn="l"/>
                          <a:tab pos="4884420" algn="l"/>
                        </a:tabLs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زارعان</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د.علامه</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د.نقشینه</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د.روح الامین</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د.تهرانی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800">
                          <a:effectLst/>
                          <a:latin typeface="Times New Roman" panose="02020603050405020304" pitchFamily="18" charset="0"/>
                          <a:ea typeface="Times New Roman" panose="02020603050405020304" pitchFamily="18" charset="0"/>
                          <a:cs typeface="2  Nazanin" panose="00000400000000000000" pitchFamily="2" charset="-78"/>
                        </a:rPr>
                        <a:t>د.قاسمی</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fa-IR" sz="1100">
                          <a:effectLst/>
                          <a:latin typeface="Times New Roman" panose="02020603050405020304" pitchFamily="18" charset="0"/>
                          <a:ea typeface="Times New Roman" panose="02020603050405020304" pitchFamily="18" charset="0"/>
                          <a:cs typeface="B Zar" panose="00000400000000000000" pitchFamily="2" charset="-78"/>
                        </a:rPr>
                        <a:t>دکتر زمانسرایی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000">
                          <a:effectLst/>
                          <a:latin typeface="Times New Roman" panose="02020603050405020304" pitchFamily="18" charset="0"/>
                          <a:ea typeface="Times New Roman" panose="02020603050405020304" pitchFamily="18" charset="0"/>
                          <a:cs typeface="B Nazanin" panose="00000400000000000000" pitchFamily="2" charset="-78"/>
                        </a:rPr>
                        <a:t>دکتر حاج هاشمی</a:t>
                      </a:r>
                      <a:endParaRPr lang="en-US" sz="10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algn="ctr"/>
                      <a:r>
                        <a:rPr lang="fa-IR" sz="1200" b="0" dirty="0" smtClean="0">
                          <a:cs typeface="B Nazanin" panose="00000400000000000000" pitchFamily="2" charset="-78"/>
                        </a:rPr>
                        <a:t>22</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algn="ctr"/>
                      <a:r>
                        <a:rPr lang="fa-IR" sz="1300" b="0" dirty="0" smtClean="0">
                          <a:cs typeface="B Nazanin" panose="00000400000000000000" pitchFamily="2" charset="-78"/>
                        </a:rPr>
                        <a:t>دکتر خانجانی</a:t>
                      </a:r>
                      <a:endParaRPr lang="en-US" sz="1300" b="0" dirty="0">
                        <a:cs typeface="B Nazanin" panose="00000400000000000000" pitchFamily="2" charset="-78"/>
                      </a:endParaRPr>
                    </a:p>
                  </a:txBody>
                  <a:tcPr/>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د.موسوی</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د.تهرانی</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د.هاشمی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lnSpc>
                          <a:spcPct val="150000"/>
                        </a:lnSpc>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د.تهرانی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lnSpc>
                          <a:spcPct val="150000"/>
                        </a:lnSpc>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د.موسوی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200">
                          <a:effectLst/>
                          <a:latin typeface="Times New Roman" panose="02020603050405020304" pitchFamily="18" charset="0"/>
                          <a:ea typeface="Times New Roman" panose="02020603050405020304" pitchFamily="18" charset="0"/>
                          <a:cs typeface="B Zar" panose="00000400000000000000" pitchFamily="2" charset="-78"/>
                        </a:rPr>
                        <a:t>دکتر موحدی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000">
                          <a:effectLst/>
                          <a:latin typeface="Times New Roman" panose="02020603050405020304" pitchFamily="18" charset="0"/>
                          <a:ea typeface="Times New Roman" panose="02020603050405020304" pitchFamily="18" charset="0"/>
                          <a:cs typeface="B Nazanin" panose="00000400000000000000" pitchFamily="2" charset="-78"/>
                        </a:rPr>
                        <a:t>دکتر حاج هاشمی</a:t>
                      </a:r>
                      <a:endParaRPr lang="en-US" sz="10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algn="ctr"/>
                      <a:r>
                        <a:rPr lang="fa-IR" sz="1200" b="0" dirty="0" smtClean="0">
                          <a:cs typeface="B Nazanin" panose="00000400000000000000" pitchFamily="2" charset="-78"/>
                        </a:rPr>
                        <a:t>23</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marL="0" marR="0" algn="ctr" rtl="1">
                        <a:spcBef>
                          <a:spcPts val="0"/>
                        </a:spcBef>
                        <a:spcAft>
                          <a:spcPts val="0"/>
                        </a:spcAft>
                        <a:tabLst>
                          <a:tab pos="819150" algn="l"/>
                          <a:tab pos="961390" algn="l"/>
                          <a:tab pos="1253490" algn="l"/>
                          <a:tab pos="1522095" algn="l"/>
                          <a:tab pos="1591310" algn="l"/>
                          <a:tab pos="1771650" algn="l"/>
                          <a:tab pos="2186940" algn="l"/>
                          <a:tab pos="2958465" algn="l"/>
                          <a:tab pos="3310890" algn="l"/>
                          <a:tab pos="3768090" algn="l"/>
                          <a:tab pos="4000500" algn="l"/>
                          <a:tab pos="4272915" algn="l"/>
                          <a:tab pos="4884420" algn="l"/>
                        </a:tabLs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زارعان</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دکتر بهنام فر</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د.نقشینه</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د.هاشمی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د.خانجانی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lnSpc>
                          <a:spcPct val="150000"/>
                        </a:lnSpc>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د.قبادی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900">
                          <a:effectLst/>
                          <a:latin typeface="Times New Roman" panose="02020603050405020304" pitchFamily="18" charset="0"/>
                          <a:ea typeface="Times New Roman" panose="02020603050405020304" pitchFamily="18" charset="0"/>
                          <a:cs typeface="B Zar" panose="00000400000000000000" pitchFamily="2" charset="-78"/>
                        </a:rPr>
                        <a:t>دکتر حاج هاشمی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000">
                          <a:effectLst/>
                          <a:latin typeface="Times New Roman" panose="02020603050405020304" pitchFamily="18" charset="0"/>
                          <a:ea typeface="Times New Roman" panose="02020603050405020304" pitchFamily="18" charset="0"/>
                          <a:cs typeface="B Nazanin" panose="00000400000000000000" pitchFamily="2" charset="-78"/>
                        </a:rPr>
                        <a:t>دکتر موحدی</a:t>
                      </a:r>
                      <a:endParaRPr lang="en-US" sz="10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algn="ctr"/>
                      <a:r>
                        <a:rPr lang="fa-IR" sz="1200" b="0" dirty="0" smtClean="0">
                          <a:cs typeface="B Nazanin" panose="00000400000000000000" pitchFamily="2" charset="-78"/>
                        </a:rPr>
                        <a:t>24</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algn="ctr"/>
                      <a:r>
                        <a:rPr lang="fa-IR" sz="1300" b="0" dirty="0" smtClean="0">
                          <a:cs typeface="B Nazanin" panose="00000400000000000000" pitchFamily="2" charset="-78"/>
                        </a:rPr>
                        <a:t>دکتر خانجانی</a:t>
                      </a:r>
                      <a:endParaRPr lang="en-US" sz="1300" b="0" dirty="0">
                        <a:cs typeface="B Nazanin" panose="00000400000000000000" pitchFamily="2" charset="-78"/>
                      </a:endParaRPr>
                    </a:p>
                  </a:txBody>
                  <a:tcPr/>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دکتر ثابت</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د.تهرانی</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د.روح الامین</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د.تهرانی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lnSpc>
                          <a:spcPct val="150000"/>
                        </a:lnSpc>
                        <a:spcBef>
                          <a:spcPts val="0"/>
                        </a:spcBef>
                        <a:spcAft>
                          <a:spcPts val="0"/>
                        </a:spcAft>
                      </a:pPr>
                      <a:r>
                        <a:rPr lang="ar-SA" sz="800">
                          <a:effectLst/>
                          <a:latin typeface="Times New Roman" panose="02020603050405020304" pitchFamily="18" charset="0"/>
                          <a:ea typeface="Times New Roman" panose="02020603050405020304" pitchFamily="18" charset="0"/>
                          <a:cs typeface="2  Nazanin" panose="00000400000000000000" pitchFamily="2" charset="-78"/>
                        </a:rPr>
                        <a:t>د.زمانی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200">
                          <a:effectLst/>
                          <a:latin typeface="Times New Roman" panose="02020603050405020304" pitchFamily="18" charset="0"/>
                          <a:ea typeface="Times New Roman" panose="02020603050405020304" pitchFamily="18" charset="0"/>
                          <a:cs typeface="B Zar" panose="00000400000000000000" pitchFamily="2" charset="-78"/>
                        </a:rPr>
                        <a:t>دکتر موحدی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000">
                          <a:effectLst/>
                          <a:latin typeface="Times New Roman" panose="02020603050405020304" pitchFamily="18" charset="0"/>
                          <a:ea typeface="Times New Roman" panose="02020603050405020304" pitchFamily="18" charset="0"/>
                          <a:cs typeface="B Nazanin" panose="00000400000000000000" pitchFamily="2" charset="-78"/>
                        </a:rPr>
                        <a:t>دکتر هاشمی</a:t>
                      </a:r>
                      <a:endParaRPr lang="en-US" sz="10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algn="ctr"/>
                      <a:r>
                        <a:rPr lang="fa-IR" sz="1200" b="0" dirty="0" smtClean="0">
                          <a:cs typeface="B Nazanin" panose="00000400000000000000" pitchFamily="2" charset="-78"/>
                        </a:rPr>
                        <a:t>25</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marL="0" marR="0" algn="ctr" rtl="1">
                        <a:spcBef>
                          <a:spcPts val="0"/>
                        </a:spcBef>
                        <a:spcAft>
                          <a:spcPts val="0"/>
                        </a:spcAft>
                        <a:tabLst>
                          <a:tab pos="819150" algn="l"/>
                          <a:tab pos="961390" algn="l"/>
                          <a:tab pos="1253490" algn="l"/>
                          <a:tab pos="1522095" algn="l"/>
                          <a:tab pos="1591310" algn="l"/>
                          <a:tab pos="1771650" algn="l"/>
                          <a:tab pos="2186940" algn="l"/>
                          <a:tab pos="2958465" algn="l"/>
                          <a:tab pos="3310890" algn="l"/>
                          <a:tab pos="3768090" algn="l"/>
                          <a:tab pos="4000500" algn="l"/>
                          <a:tab pos="4272915" algn="l"/>
                          <a:tab pos="4884420" algn="l"/>
                        </a:tabLs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زارعان</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د.علامه</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د.نقشینه</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د.روح الامین</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د.موسوی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lnSpc>
                          <a:spcPct val="150000"/>
                        </a:lnSpc>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د.دهقان</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200">
                          <a:effectLst/>
                          <a:latin typeface="Times New Roman" panose="02020603050405020304" pitchFamily="18" charset="0"/>
                          <a:ea typeface="Times New Roman" panose="02020603050405020304" pitchFamily="18" charset="0"/>
                          <a:cs typeface="B Zar" panose="00000400000000000000" pitchFamily="2" charset="-78"/>
                        </a:rPr>
                        <a:t>دکتر موحدی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000">
                          <a:effectLst/>
                          <a:latin typeface="Times New Roman" panose="02020603050405020304" pitchFamily="18" charset="0"/>
                          <a:ea typeface="Times New Roman" panose="02020603050405020304" pitchFamily="18" charset="0"/>
                          <a:cs typeface="B Nazanin" panose="00000400000000000000" pitchFamily="2" charset="-78"/>
                        </a:rPr>
                        <a:t>دکتر خلیلی </a:t>
                      </a:r>
                      <a:endParaRPr lang="en-US" sz="10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algn="ctr"/>
                      <a:r>
                        <a:rPr lang="fa-IR" sz="1200" b="0" dirty="0" smtClean="0">
                          <a:cs typeface="B Nazanin" panose="00000400000000000000" pitchFamily="2" charset="-78"/>
                        </a:rPr>
                        <a:t>26</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algn="ctr"/>
                      <a:r>
                        <a:rPr lang="fa-IR" sz="1300" b="0" dirty="0" smtClean="0">
                          <a:cs typeface="B Nazanin" panose="00000400000000000000" pitchFamily="2" charset="-78"/>
                        </a:rPr>
                        <a:t>دکتر خانجانی</a:t>
                      </a:r>
                      <a:endParaRPr lang="en-US" sz="1300" b="0" dirty="0">
                        <a:cs typeface="B Nazanin" panose="00000400000000000000" pitchFamily="2" charset="-78"/>
                      </a:endParaRPr>
                    </a:p>
                  </a:txBody>
                  <a:tcPr/>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د.موسوی</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د.تهرانی</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د.روح الامین</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lnSpc>
                          <a:spcPct val="150000"/>
                        </a:lnSpc>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د.علامه</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800">
                          <a:effectLst/>
                          <a:latin typeface="Times New Roman" panose="02020603050405020304" pitchFamily="18" charset="0"/>
                          <a:ea typeface="Times New Roman" panose="02020603050405020304" pitchFamily="18" charset="0"/>
                          <a:cs typeface="2  Nazanin" panose="00000400000000000000" pitchFamily="2" charset="-78"/>
                        </a:rPr>
                        <a:t>د.قاسمی</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fa-IR" sz="1200">
                          <a:effectLst/>
                          <a:latin typeface="Times New Roman" panose="02020603050405020304" pitchFamily="18" charset="0"/>
                          <a:ea typeface="Times New Roman" panose="02020603050405020304" pitchFamily="18" charset="0"/>
                          <a:cs typeface="B Zar" panose="00000400000000000000" pitchFamily="2" charset="-78"/>
                        </a:rPr>
                        <a:t>دکتر هاشمی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000">
                          <a:effectLst/>
                          <a:latin typeface="Times New Roman" panose="02020603050405020304" pitchFamily="18" charset="0"/>
                          <a:ea typeface="Times New Roman" panose="02020603050405020304" pitchFamily="18" charset="0"/>
                          <a:cs typeface="B Nazanin" panose="00000400000000000000" pitchFamily="2" charset="-78"/>
                        </a:rPr>
                        <a:t>دکتر زمانسرایی</a:t>
                      </a:r>
                      <a:endParaRPr lang="en-US" sz="10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algn="ctr"/>
                      <a:r>
                        <a:rPr lang="fa-IR" sz="1200" b="0" dirty="0" smtClean="0">
                          <a:cs typeface="B Nazanin" panose="00000400000000000000" pitchFamily="2" charset="-78"/>
                        </a:rPr>
                        <a:t>27</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marL="0" marR="0" algn="ctr" rtl="1">
                        <a:spcBef>
                          <a:spcPts val="0"/>
                        </a:spcBef>
                        <a:spcAft>
                          <a:spcPts val="0"/>
                        </a:spcAft>
                        <a:tabLst>
                          <a:tab pos="819150" algn="l"/>
                          <a:tab pos="961390" algn="l"/>
                          <a:tab pos="1253490" algn="l"/>
                          <a:tab pos="1522095" algn="l"/>
                          <a:tab pos="1591310" algn="l"/>
                          <a:tab pos="1771650" algn="l"/>
                          <a:tab pos="2186940" algn="l"/>
                          <a:tab pos="2958465" algn="l"/>
                          <a:tab pos="3310890" algn="l"/>
                          <a:tab pos="3768090" algn="l"/>
                          <a:tab pos="4000500" algn="l"/>
                          <a:tab pos="4272915" algn="l"/>
                          <a:tab pos="4884420" algn="l"/>
                        </a:tabLs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زارعان</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دکتر بهنام فر</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د.نقشینه</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د.روح الامین</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د.قبادی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800">
                          <a:effectLst/>
                          <a:latin typeface="Times New Roman" panose="02020603050405020304" pitchFamily="18" charset="0"/>
                          <a:ea typeface="Times New Roman" panose="02020603050405020304" pitchFamily="18" charset="0"/>
                          <a:cs typeface="2  Nazanin" panose="00000400000000000000" pitchFamily="2" charset="-78"/>
                        </a:rPr>
                        <a:t>د.زمانی</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fa-IR" sz="1200">
                          <a:effectLst/>
                          <a:latin typeface="Times New Roman" panose="02020603050405020304" pitchFamily="18" charset="0"/>
                          <a:ea typeface="Times New Roman" panose="02020603050405020304" pitchFamily="18" charset="0"/>
                          <a:cs typeface="B Zar" panose="00000400000000000000" pitchFamily="2" charset="-78"/>
                        </a:rPr>
                        <a:t>دکتر هاشمی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000">
                          <a:effectLst/>
                          <a:latin typeface="Times New Roman" panose="02020603050405020304" pitchFamily="18" charset="0"/>
                          <a:ea typeface="Times New Roman" panose="02020603050405020304" pitchFamily="18" charset="0"/>
                          <a:cs typeface="B Nazanin" panose="00000400000000000000" pitchFamily="2" charset="-78"/>
                        </a:rPr>
                        <a:t>دکتر زمانسرایی</a:t>
                      </a:r>
                      <a:endParaRPr lang="en-US" sz="10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algn="ctr"/>
                      <a:r>
                        <a:rPr lang="fa-IR" sz="1200" b="0" dirty="0" smtClean="0">
                          <a:cs typeface="B Nazanin" panose="00000400000000000000" pitchFamily="2" charset="-78"/>
                        </a:rPr>
                        <a:t>28</a:t>
                      </a:r>
                      <a:endParaRPr lang="en-US" sz="1200" b="0" dirty="0">
                        <a:cs typeface="B Nazanin" panose="00000400000000000000" pitchFamily="2" charset="-78"/>
                      </a:endParaRPr>
                    </a:p>
                  </a:txBody>
                  <a:tcPr/>
                </a:tc>
              </a:tr>
              <a:tr h="361417">
                <a:tc>
                  <a:txBody>
                    <a:bodyPr/>
                    <a:lstStyle/>
                    <a:p>
                      <a:pPr algn="ctr"/>
                      <a:r>
                        <a:rPr lang="fa-IR" sz="1300" b="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algn="ctr"/>
                      <a:r>
                        <a:rPr lang="fa-IR" sz="1300" b="0" dirty="0" smtClean="0">
                          <a:cs typeface="B Nazanin" panose="00000400000000000000" pitchFamily="2" charset="-78"/>
                        </a:rPr>
                        <a:t>دکتر خانجانی</a:t>
                      </a:r>
                      <a:endParaRPr lang="en-US" sz="1300" b="0" dirty="0">
                        <a:cs typeface="B Nazanin" panose="00000400000000000000" pitchFamily="2" charset="-78"/>
                      </a:endParaRPr>
                    </a:p>
                  </a:txBody>
                  <a:tcPr/>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دکتر ثابت</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L="0" marR="0" algn="ctr" rtl="0">
                        <a:spcBef>
                          <a:spcPts val="0"/>
                        </a:spcBef>
                        <a:spcAft>
                          <a:spcPts val="0"/>
                        </a:spcAft>
                      </a:pPr>
                      <a:r>
                        <a:rPr lang="ar-SA" sz="1100">
                          <a:effectLst/>
                          <a:latin typeface="Times New Roman" panose="02020603050405020304" pitchFamily="18" charset="0"/>
                          <a:ea typeface="Times New Roman" panose="02020603050405020304" pitchFamily="18" charset="0"/>
                          <a:cs typeface="2  Zar" panose="00000400000000000000" pitchFamily="2" charset="-78"/>
                        </a:rPr>
                        <a:t>د.تهرانی</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د.هاشمی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a:effectLst/>
                          <a:latin typeface="Times New Roman" panose="02020603050405020304" pitchFamily="18" charset="0"/>
                          <a:ea typeface="Times New Roman" panose="02020603050405020304" pitchFamily="18" charset="0"/>
                          <a:cs typeface="2  Zar" panose="00000400000000000000" pitchFamily="2" charset="-78"/>
                        </a:rPr>
                        <a:t>د.موسوی</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ar-SA" sz="800">
                          <a:effectLst/>
                          <a:latin typeface="Times New Roman" panose="02020603050405020304" pitchFamily="18" charset="0"/>
                          <a:ea typeface="Times New Roman" panose="02020603050405020304" pitchFamily="18" charset="0"/>
                          <a:cs typeface="2  Nazanin" panose="00000400000000000000" pitchFamily="2" charset="-78"/>
                        </a:rPr>
                        <a:t>د.ابراهیمی</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fa-IR" sz="900">
                          <a:effectLst/>
                          <a:latin typeface="Times New Roman" panose="02020603050405020304" pitchFamily="18" charset="0"/>
                          <a:ea typeface="Times New Roman" panose="02020603050405020304" pitchFamily="18" charset="0"/>
                          <a:cs typeface="B Zar" panose="00000400000000000000" pitchFamily="2" charset="-78"/>
                        </a:rPr>
                        <a:t>دکتر حاج هاشمی</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000">
                          <a:effectLst/>
                          <a:latin typeface="Times New Roman" panose="02020603050405020304" pitchFamily="18" charset="0"/>
                          <a:ea typeface="Times New Roman" panose="02020603050405020304" pitchFamily="18" charset="0"/>
                          <a:cs typeface="B Nazanin" panose="00000400000000000000" pitchFamily="2" charset="-78"/>
                        </a:rPr>
                        <a:t>دکتر ثابت</a:t>
                      </a:r>
                      <a:endParaRPr lang="en-US" sz="10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algn="ctr"/>
                      <a:r>
                        <a:rPr lang="fa-IR" sz="1200" b="0" dirty="0" smtClean="0">
                          <a:cs typeface="B Nazanin" panose="00000400000000000000" pitchFamily="2" charset="-78"/>
                        </a:rPr>
                        <a:t>29</a:t>
                      </a:r>
                      <a:endParaRPr lang="en-US" sz="1200" b="0" dirty="0">
                        <a:cs typeface="B Nazanin" panose="00000400000000000000" pitchFamily="2" charset="-78"/>
                      </a:endParaRPr>
                    </a:p>
                  </a:txBody>
                  <a:tcPr/>
                </a:tc>
              </a:tr>
              <a:tr h="217776">
                <a:tc>
                  <a:txBody>
                    <a:bodyPr/>
                    <a:lstStyle/>
                    <a:p>
                      <a:pPr algn="ctr"/>
                      <a:r>
                        <a:rPr lang="fa-IR" sz="1300" b="0" dirty="0" smtClean="0">
                          <a:cs typeface="B Nazanin" panose="00000400000000000000" pitchFamily="2" charset="-78"/>
                        </a:rPr>
                        <a:t>دکتر موحدی</a:t>
                      </a:r>
                      <a:endParaRPr lang="en-US" sz="1300" b="0" dirty="0">
                        <a:cs typeface="B Nazanin" panose="00000400000000000000" pitchFamily="2" charset="-78"/>
                      </a:endParaRPr>
                    </a:p>
                  </a:txBody>
                  <a:tcPr/>
                </a:tc>
                <a:tc>
                  <a:txBody>
                    <a:bodyPr/>
                    <a:lstStyle/>
                    <a:p>
                      <a:pPr algn="ctr"/>
                      <a:r>
                        <a:rPr lang="fa-IR" sz="1050" b="0" dirty="0" smtClean="0">
                          <a:cs typeface="B Nazanin" panose="00000400000000000000" pitchFamily="2" charset="-78"/>
                        </a:rPr>
                        <a:t>دکتر حاج هاشمی</a:t>
                      </a:r>
                      <a:endParaRPr lang="en-US" sz="1050" b="0" dirty="0">
                        <a:cs typeface="B Nazanin" panose="00000400000000000000" pitchFamily="2" charset="-78"/>
                      </a:endParaRPr>
                    </a:p>
                  </a:txBody>
                  <a:tcPr/>
                </a:tc>
                <a:tc>
                  <a:txBody>
                    <a:bodyPr/>
                    <a:lstStyle/>
                    <a:p>
                      <a:pPr marL="0" marR="0" algn="ctr" rtl="1">
                        <a:spcBef>
                          <a:spcPts val="0"/>
                        </a:spcBef>
                        <a:spcAft>
                          <a:spcPts val="0"/>
                        </a:spcAft>
                        <a:tabLst>
                          <a:tab pos="819150" algn="l"/>
                          <a:tab pos="961390" algn="l"/>
                          <a:tab pos="1253490" algn="l"/>
                          <a:tab pos="1522095" algn="l"/>
                          <a:tab pos="1591310" algn="l"/>
                          <a:tab pos="1771650" algn="l"/>
                          <a:tab pos="2186940" algn="l"/>
                          <a:tab pos="2958465" algn="l"/>
                          <a:tab pos="3310890" algn="l"/>
                          <a:tab pos="3768090" algn="l"/>
                          <a:tab pos="4000500" algn="l"/>
                          <a:tab pos="4272915" algn="l"/>
                          <a:tab pos="4884420" algn="l"/>
                        </a:tabLst>
                      </a:pPr>
                      <a:r>
                        <a:rPr lang="fa-IR" sz="1100" dirty="0">
                          <a:effectLst/>
                          <a:latin typeface="Times New Roman" panose="02020603050405020304" pitchFamily="18" charset="0"/>
                          <a:ea typeface="Times New Roman" panose="02020603050405020304" pitchFamily="18" charset="0"/>
                          <a:cs typeface="B Zar" panose="00000400000000000000" pitchFamily="2" charset="-78"/>
                        </a:rPr>
                        <a:t>دکتر زارعان</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1000" dirty="0">
                          <a:effectLst/>
                          <a:latin typeface="Times New Roman" panose="02020603050405020304" pitchFamily="18" charset="0"/>
                          <a:ea typeface="Times New Roman" panose="02020603050405020304" pitchFamily="18" charset="0"/>
                          <a:cs typeface="B Nazanin" panose="00000400000000000000" pitchFamily="2" charset="-78"/>
                        </a:rPr>
                        <a:t>د.علامه</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marL="0" marR="0" algn="ctr" rtl="0">
                        <a:spcBef>
                          <a:spcPts val="0"/>
                        </a:spcBef>
                        <a:spcAft>
                          <a:spcPts val="0"/>
                        </a:spcAft>
                      </a:pPr>
                      <a:r>
                        <a:rPr lang="ar-SA" sz="1100" dirty="0">
                          <a:effectLst/>
                          <a:latin typeface="Times New Roman" panose="02020603050405020304" pitchFamily="18" charset="0"/>
                          <a:ea typeface="Times New Roman" panose="02020603050405020304" pitchFamily="18" charset="0"/>
                          <a:cs typeface="2  Zar" panose="00000400000000000000" pitchFamily="2" charset="-78"/>
                        </a:rPr>
                        <a:t>د.نقشینه</a:t>
                      </a:r>
                      <a:endParaRPr lang="en-U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ar-SA" sz="700" dirty="0">
                          <a:effectLst/>
                          <a:latin typeface="Times New Roman" panose="02020603050405020304" pitchFamily="18" charset="0"/>
                          <a:ea typeface="Times New Roman" panose="02020603050405020304" pitchFamily="18" charset="0"/>
                          <a:cs typeface="2  Zar" panose="00000400000000000000" pitchFamily="2" charset="-78"/>
                        </a:rPr>
                        <a:t>د.هاشمی</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tabLst>
                          <a:tab pos="292735" algn="l"/>
                          <a:tab pos="721360" algn="ctr"/>
                          <a:tab pos="819150" algn="l"/>
                          <a:tab pos="961390" algn="l"/>
                          <a:tab pos="1253490" algn="l"/>
                          <a:tab pos="1522095" algn="l"/>
                          <a:tab pos="1591310" algn="l"/>
                          <a:tab pos="1771650" algn="l"/>
                          <a:tab pos="2186940" algn="l"/>
                          <a:tab pos="2958465" algn="l"/>
                          <a:tab pos="3310890" algn="l"/>
                          <a:tab pos="3768090" algn="l"/>
                          <a:tab pos="4000500" algn="l"/>
                          <a:tab pos="4272915" algn="l"/>
                          <a:tab pos="4884420" algn="l"/>
                        </a:tabLst>
                      </a:pPr>
                      <a:r>
                        <a:rPr lang="ar-SA" sz="700" dirty="0">
                          <a:effectLst/>
                          <a:latin typeface="Times New Roman" panose="02020603050405020304" pitchFamily="18" charset="0"/>
                          <a:ea typeface="Times New Roman" panose="02020603050405020304" pitchFamily="18" charset="0"/>
                          <a:cs typeface="2  Zar" panose="00000400000000000000" pitchFamily="2" charset="-78"/>
                        </a:rPr>
                        <a:t>د.دانش</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tabLst>
                          <a:tab pos="292735" algn="l"/>
                          <a:tab pos="721360" algn="ctr"/>
                          <a:tab pos="819150" algn="l"/>
                          <a:tab pos="961390" algn="l"/>
                          <a:tab pos="1253490" algn="l"/>
                          <a:tab pos="1522095" algn="l"/>
                          <a:tab pos="1591310" algn="l"/>
                          <a:tab pos="1771650" algn="l"/>
                          <a:tab pos="2186940" algn="l"/>
                          <a:tab pos="2958465" algn="l"/>
                          <a:tab pos="3310890" algn="l"/>
                          <a:tab pos="3768090" algn="l"/>
                          <a:tab pos="4000500" algn="l"/>
                          <a:tab pos="4272915" algn="l"/>
                          <a:tab pos="4884420" algn="l"/>
                        </a:tabLst>
                      </a:pPr>
                      <a:r>
                        <a:rPr lang="ar-SA" sz="800" dirty="0">
                          <a:effectLst/>
                          <a:latin typeface="Times New Roman" panose="02020603050405020304" pitchFamily="18" charset="0"/>
                          <a:ea typeface="Times New Roman" panose="02020603050405020304" pitchFamily="18" charset="0"/>
                          <a:cs typeface="2  Nazanin" panose="00000400000000000000" pitchFamily="2" charset="-78"/>
                        </a:rPr>
                        <a:t>د.خیام</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fa-IR" sz="900" dirty="0">
                          <a:effectLst/>
                          <a:latin typeface="Times New Roman" panose="02020603050405020304" pitchFamily="18" charset="0"/>
                          <a:ea typeface="Times New Roman" panose="02020603050405020304" pitchFamily="18" charset="0"/>
                          <a:cs typeface="B Zar" panose="00000400000000000000" pitchFamily="2" charset="-78"/>
                        </a:rPr>
                        <a:t>دکتر حاج هاشمی</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0"/>
                        </a:spcAft>
                      </a:pPr>
                      <a:r>
                        <a:rPr lang="fa-IR" sz="1000" dirty="0">
                          <a:effectLst/>
                          <a:latin typeface="Times New Roman" panose="02020603050405020304" pitchFamily="18" charset="0"/>
                          <a:ea typeface="Times New Roman" panose="02020603050405020304" pitchFamily="18" charset="0"/>
                          <a:cs typeface="B Nazanin" panose="00000400000000000000" pitchFamily="2" charset="-78"/>
                        </a:rPr>
                        <a:t>دکتر ثابت</a:t>
                      </a:r>
                      <a:endParaRPr lang="en-US" sz="10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tc>
                <a:tc>
                  <a:txBody>
                    <a:bodyPr/>
                    <a:lstStyle/>
                    <a:p>
                      <a:pPr algn="ctr"/>
                      <a:r>
                        <a:rPr lang="fa-IR" sz="1200" b="0" dirty="0" smtClean="0">
                          <a:cs typeface="B Nazanin" panose="00000400000000000000" pitchFamily="2" charset="-78"/>
                        </a:rPr>
                        <a:t>30</a:t>
                      </a:r>
                      <a:endParaRPr lang="en-US" sz="1200" b="0" dirty="0">
                        <a:cs typeface="B Nazanin" panose="00000400000000000000" pitchFamily="2" charset="-78"/>
                      </a:endParaRPr>
                    </a:p>
                  </a:txBody>
                  <a:tcPr/>
                </a:tc>
              </a:tr>
            </a:tbl>
          </a:graphicData>
        </a:graphic>
      </p:graphicFrame>
    </p:spTree>
    <p:extLst>
      <p:ext uri="{BB962C8B-B14F-4D97-AF65-F5344CB8AC3E}">
        <p14:creationId xmlns:p14="http://schemas.microsoft.com/office/powerpoint/2010/main" val="3653653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1369"/>
            <a:ext cx="10515600" cy="5365594"/>
          </a:xfrm>
        </p:spPr>
        <p:txBody>
          <a:bodyPr>
            <a:normAutofit fontScale="77500" lnSpcReduction="20000"/>
          </a:bodyPr>
          <a:lstStyle/>
          <a:p>
            <a:pPr marL="0" indent="0" algn="r" rtl="1">
              <a:buNone/>
            </a:pPr>
            <a:r>
              <a:rPr lang="fa-IR" b="1" dirty="0">
                <a:solidFill>
                  <a:srgbClr val="FF0000"/>
                </a:solidFill>
                <a:cs typeface="B Titr" panose="00000700000000000000" pitchFamily="2" charset="-78"/>
              </a:rPr>
              <a:t>نتابج : </a:t>
            </a:r>
            <a:endParaRPr lang="en-US" b="1" dirty="0">
              <a:solidFill>
                <a:srgbClr val="FF0000"/>
              </a:solidFill>
              <a:cs typeface="B Titr" panose="00000700000000000000" pitchFamily="2" charset="-78"/>
            </a:endParaRPr>
          </a:p>
          <a:p>
            <a:pPr algn="r" rtl="1"/>
            <a:r>
              <a:rPr lang="fa-IR" dirty="0">
                <a:cs typeface="B Zar" panose="00000400000000000000" pitchFamily="2" charset="-78"/>
              </a:rPr>
              <a:t>1-شناسایی نیازهای بهداشتی و درمانی استان و طراحی فرایند اصلاح آن </a:t>
            </a:r>
            <a:endParaRPr lang="en-US" dirty="0">
              <a:cs typeface="B Zar" panose="00000400000000000000" pitchFamily="2" charset="-78"/>
            </a:endParaRPr>
          </a:p>
          <a:p>
            <a:pPr algn="r" rtl="1"/>
            <a:r>
              <a:rPr lang="fa-IR" dirty="0">
                <a:cs typeface="B Zar" panose="00000400000000000000" pitchFamily="2" charset="-78"/>
              </a:rPr>
              <a:t>2-آموزش های لا زم به سیستم بهداشتی و  درمانی و متخصصین زنان شبکه ها بر اساس نیازها</a:t>
            </a:r>
            <a:endParaRPr lang="en-US" dirty="0">
              <a:cs typeface="B Zar" panose="00000400000000000000" pitchFamily="2" charset="-78"/>
            </a:endParaRPr>
          </a:p>
          <a:p>
            <a:pPr algn="r" rtl="1"/>
            <a:r>
              <a:rPr lang="fa-IR" dirty="0">
                <a:cs typeface="B Zar" panose="00000400000000000000" pitchFamily="2" charset="-78"/>
              </a:rPr>
              <a:t>3-راه اندازی درمانگاه های فوق تخصصی حاملگی های پر خطر( درمانگاه قلب و حاملگی ، مادران باردار با چسبندگی جفت پلاسنتا اکرتا ) ،  پریناتولوژی ، انکولوژی ، نازایی ، جراحی درون بین زنان و اختلالات کف لگن و جهت اداره ، درمان و پیگیری مادران پر خطر</a:t>
            </a:r>
            <a:endParaRPr lang="en-US" dirty="0">
              <a:cs typeface="B Zar" panose="00000400000000000000" pitchFamily="2" charset="-78"/>
            </a:endParaRPr>
          </a:p>
          <a:p>
            <a:pPr marL="0" indent="0" algn="r" rtl="1">
              <a:buNone/>
            </a:pPr>
            <a:r>
              <a:rPr lang="fa-IR" dirty="0">
                <a:cs typeface="B Zar" panose="00000400000000000000" pitchFamily="2" charset="-78"/>
              </a:rPr>
              <a:t>بعنوان مثال راه اندازی درمانگاه مشترک قلب و حاملگی ( </a:t>
            </a:r>
            <a:r>
              <a:rPr lang="en-US" dirty="0">
                <a:cs typeface="B Zar" panose="00000400000000000000" pitchFamily="2" charset="-78"/>
              </a:rPr>
              <a:t>joint clinic</a:t>
            </a:r>
            <a:r>
              <a:rPr lang="fa-IR" dirty="0">
                <a:cs typeface="B Zar" panose="00000400000000000000" pitchFamily="2" charset="-78"/>
              </a:rPr>
              <a:t> ) برای اولین بار در کشور در سال 1395 ، که در این درمانگاه مادران باردار با بیماریهای قلبی همزمان توسط متخصص زنان و متخصص قلب ویزیت شده و درمان می گردند و نتیجه حاصل این امر کاهش مرگ و میر مادران باردار بیماری قلبی که یکی از علل شایع مرگ و میر آنان بوده و بطوریکه شیوع آن در بعضی از سالها به صفر کاهش یافته است . </a:t>
            </a:r>
            <a:endParaRPr lang="en-US" dirty="0">
              <a:cs typeface="B Zar" panose="00000400000000000000" pitchFamily="2" charset="-78"/>
            </a:endParaRPr>
          </a:p>
          <a:p>
            <a:pPr algn="r" rtl="1"/>
            <a:r>
              <a:rPr lang="fa-IR" dirty="0">
                <a:cs typeface="B Zar" panose="00000400000000000000" pitchFamily="2" charset="-78"/>
              </a:rPr>
              <a:t>4-راه اندازی فلوشیپ های مختلف رشته زنان در جهت ارتقای کیفیت سلامت و درمان </a:t>
            </a:r>
            <a:endParaRPr lang="en-US" dirty="0">
              <a:cs typeface="B Zar" panose="00000400000000000000" pitchFamily="2" charset="-78"/>
            </a:endParaRPr>
          </a:p>
          <a:p>
            <a:pPr algn="r" rtl="1"/>
            <a:r>
              <a:rPr lang="fa-IR" dirty="0">
                <a:cs typeface="B Zar" panose="00000400000000000000" pitchFamily="2" charset="-78"/>
              </a:rPr>
              <a:t>5-تنظیم و تدوین درسنامه رشته زنان و زایمان جهت فراگیران با تاکید بر نیازهای ضروری استان  و کشور </a:t>
            </a:r>
            <a:endParaRPr lang="en-US" dirty="0">
              <a:cs typeface="B Zar" panose="00000400000000000000" pitchFamily="2" charset="-78"/>
            </a:endParaRPr>
          </a:p>
          <a:p>
            <a:pPr algn="r" rtl="1"/>
            <a:r>
              <a:rPr lang="fa-IR" dirty="0">
                <a:cs typeface="B Zar" panose="00000400000000000000" pitchFamily="2" charset="-78"/>
              </a:rPr>
              <a:t>6-پذیرش بیماران پرخطر در سطح سه درمان و اداره و درمان آنان </a:t>
            </a:r>
            <a:endParaRPr lang="en-US" dirty="0">
              <a:cs typeface="B Zar" panose="00000400000000000000" pitchFamily="2" charset="-78"/>
            </a:endParaRPr>
          </a:p>
          <a:p>
            <a:pPr algn="r" rtl="1"/>
            <a:r>
              <a:rPr lang="fa-IR" dirty="0">
                <a:cs typeface="B Zar" panose="00000400000000000000" pitchFamily="2" charset="-78"/>
              </a:rPr>
              <a:t>7-همکاری کامل سیستم آموزش با ستاد هدایت استان جهت تصمیم گیری سریع در درمان بیماران </a:t>
            </a:r>
            <a:endParaRPr lang="en-US" dirty="0">
              <a:cs typeface="B Zar" panose="00000400000000000000" pitchFamily="2" charset="-78"/>
            </a:endParaRPr>
          </a:p>
          <a:p>
            <a:pPr algn="r" rtl="1"/>
            <a:r>
              <a:rPr lang="fa-IR" dirty="0">
                <a:cs typeface="B Zar" panose="00000400000000000000" pitchFamily="2" charset="-78"/>
              </a:rPr>
              <a:t>8-ارائه مشاوره های علمی و عملی به متخصصین زنان استان حداقل 20 مشاوره در یک شبانه روز </a:t>
            </a:r>
            <a:endParaRPr lang="en-US" dirty="0">
              <a:cs typeface="B Zar" panose="00000400000000000000" pitchFamily="2" charset="-78"/>
            </a:endParaRPr>
          </a:p>
          <a:p>
            <a:pPr algn="r"/>
            <a:r>
              <a:rPr lang="fa-IR" dirty="0">
                <a:cs typeface="B Zar" panose="00000400000000000000" pitchFamily="2" charset="-78"/>
              </a:rPr>
              <a:t>9-اداره و درمان مادران باردار مبتلا به کووید با اختصاص دادن یک مرکز درمانی فوق تخصصی و ارتقاء کیفیت درمان</a:t>
            </a:r>
            <a:endParaRPr lang="en-US" dirty="0">
              <a:cs typeface="B Zar" panose="00000400000000000000" pitchFamily="2" charset="-78"/>
            </a:endParaRPr>
          </a:p>
        </p:txBody>
      </p:sp>
    </p:spTree>
    <p:extLst>
      <p:ext uri="{BB962C8B-B14F-4D97-AF65-F5344CB8AC3E}">
        <p14:creationId xmlns:p14="http://schemas.microsoft.com/office/powerpoint/2010/main" val="2850387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3958" y="1284712"/>
            <a:ext cx="10515600" cy="4351338"/>
          </a:xfrm>
        </p:spPr>
        <p:txBody>
          <a:bodyPr>
            <a:normAutofit/>
          </a:bodyPr>
          <a:lstStyle/>
          <a:p>
            <a:pPr marL="0" indent="0" algn="r" rtl="1">
              <a:buNone/>
            </a:pPr>
            <a:r>
              <a:rPr lang="fa-IR" b="1" dirty="0">
                <a:solidFill>
                  <a:srgbClr val="FF0000"/>
                </a:solidFill>
                <a:cs typeface="B Titr" panose="00000700000000000000" pitchFamily="2" charset="-78"/>
              </a:rPr>
              <a:t>پیام بهداشتی طرح استاد معین: </a:t>
            </a:r>
            <a:endParaRPr lang="fa-IR" b="1" dirty="0" smtClean="0">
              <a:solidFill>
                <a:srgbClr val="FF0000"/>
              </a:solidFill>
              <a:cs typeface="B Titr" panose="00000700000000000000" pitchFamily="2" charset="-78"/>
            </a:endParaRPr>
          </a:p>
          <a:p>
            <a:pPr marL="0" indent="0" algn="r" rtl="1">
              <a:buNone/>
            </a:pPr>
            <a:endParaRPr lang="en-US" sz="1800" b="1" dirty="0">
              <a:solidFill>
                <a:srgbClr val="FF0000"/>
              </a:solidFill>
              <a:cs typeface="B Titr" panose="00000700000000000000" pitchFamily="2" charset="-78"/>
            </a:endParaRPr>
          </a:p>
          <a:p>
            <a:pPr algn="r" rtl="1"/>
            <a:r>
              <a:rPr lang="fa-IR" dirty="0">
                <a:cs typeface="B Zar" panose="00000400000000000000" pitchFamily="2" charset="-78"/>
              </a:rPr>
              <a:t>این طرح مصداق واقعی و ارزشمند حمایت سیستم آموزش از سیستم درمان جهت ارائه خدمات بهتر و ارتقاء سلامت جامعه می باشد . </a:t>
            </a:r>
            <a:endParaRPr lang="en-US" dirty="0">
              <a:cs typeface="B Zar" panose="00000400000000000000" pitchFamily="2" charset="-78"/>
            </a:endParaRPr>
          </a:p>
          <a:p>
            <a:pPr algn="r" rtl="1"/>
            <a:r>
              <a:rPr lang="fa-IR" dirty="0">
                <a:cs typeface="B Zar" panose="00000400000000000000" pitchFamily="2" charset="-78"/>
              </a:rPr>
              <a:t>با اجرای طرح استاد معین می توان سلامت و درمان مادران باردار که اساس خانواده را تشکیل </a:t>
            </a:r>
            <a:r>
              <a:rPr lang="fa-IR" dirty="0" smtClean="0">
                <a:cs typeface="B Zar" panose="00000400000000000000" pitchFamily="2" charset="-78"/>
              </a:rPr>
              <a:t/>
            </a:r>
            <a:br>
              <a:rPr lang="fa-IR" dirty="0" smtClean="0">
                <a:cs typeface="B Zar" panose="00000400000000000000" pitchFamily="2" charset="-78"/>
              </a:rPr>
            </a:br>
            <a:r>
              <a:rPr lang="fa-IR" dirty="0" smtClean="0">
                <a:cs typeface="B Zar" panose="00000400000000000000" pitchFamily="2" charset="-78"/>
              </a:rPr>
              <a:t>می </a:t>
            </a:r>
            <a:r>
              <a:rPr lang="fa-IR" dirty="0">
                <a:cs typeface="B Zar" panose="00000400000000000000" pitchFamily="2" charset="-78"/>
              </a:rPr>
              <a:t>دهند ارتقاء داده و از طرف دیگر شیوع مرگ و میر و عوارض مربوط به دوران باردار را </a:t>
            </a:r>
            <a:r>
              <a:rPr lang="fa-IR" dirty="0" smtClean="0">
                <a:cs typeface="B Zar" panose="00000400000000000000" pitchFamily="2" charset="-78"/>
              </a:rPr>
              <a:t/>
            </a:r>
            <a:br>
              <a:rPr lang="fa-IR" dirty="0" smtClean="0">
                <a:cs typeface="B Zar" panose="00000400000000000000" pitchFamily="2" charset="-78"/>
              </a:rPr>
            </a:br>
            <a:r>
              <a:rPr lang="fa-IR" dirty="0" smtClean="0">
                <a:cs typeface="B Zar" panose="00000400000000000000" pitchFamily="2" charset="-78"/>
              </a:rPr>
              <a:t>کا </a:t>
            </a:r>
            <a:r>
              <a:rPr lang="fa-IR" dirty="0">
                <a:cs typeface="B Zar" panose="00000400000000000000" pitchFamily="2" charset="-78"/>
              </a:rPr>
              <a:t>هش دهیم . </a:t>
            </a:r>
            <a:endParaRPr lang="en-US" dirty="0">
              <a:cs typeface="B Zar" panose="00000400000000000000" pitchFamily="2" charset="-78"/>
            </a:endParaRPr>
          </a:p>
          <a:p>
            <a:pPr algn="r" rtl="1"/>
            <a:r>
              <a:rPr lang="fa-IR" dirty="0">
                <a:cs typeface="B Zar" panose="00000400000000000000" pitchFamily="2" charset="-78"/>
              </a:rPr>
              <a:t>همچنین با استفاده از مشاوره های علمی و انتقال تجارب به کلیه متخصصین زنان استان به عدالت درمانی در مناطق </a:t>
            </a:r>
            <a:r>
              <a:rPr lang="fa-IR" dirty="0" smtClean="0">
                <a:cs typeface="B Zar" panose="00000400000000000000" pitchFamily="2" charset="-78"/>
              </a:rPr>
              <a:t>محروم </a:t>
            </a:r>
            <a:r>
              <a:rPr lang="fa-IR" dirty="0">
                <a:cs typeface="B Zar" panose="00000400000000000000" pitchFamily="2" charset="-78"/>
              </a:rPr>
              <a:t>که هدف نظام مقدس جمهوری اسلامی است دست یابیم . </a:t>
            </a:r>
            <a:endParaRPr lang="en-US" dirty="0">
              <a:cs typeface="B Zar" panose="00000400000000000000" pitchFamily="2" charset="-78"/>
            </a:endParaRPr>
          </a:p>
          <a:p>
            <a:pPr marL="0" indent="0" algn="r" rtl="1">
              <a:buNone/>
            </a:pPr>
            <a:endParaRPr lang="en-US" dirty="0">
              <a:cs typeface="B Zar" panose="00000400000000000000" pitchFamily="2" charset="-78"/>
            </a:endParaRPr>
          </a:p>
        </p:txBody>
      </p:sp>
    </p:spTree>
    <p:extLst>
      <p:ext uri="{BB962C8B-B14F-4D97-AF65-F5344CB8AC3E}">
        <p14:creationId xmlns:p14="http://schemas.microsoft.com/office/powerpoint/2010/main" val="1296034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5071" y="890650"/>
            <a:ext cx="6828311" cy="5165766"/>
          </a:xfrm>
          <a:prstGeom prst="rect">
            <a:avLst/>
          </a:prstGeom>
        </p:spPr>
      </p:pic>
    </p:spTree>
    <p:extLst>
      <p:ext uri="{BB962C8B-B14F-4D97-AF65-F5344CB8AC3E}">
        <p14:creationId xmlns:p14="http://schemas.microsoft.com/office/powerpoint/2010/main" val="3297667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1285875"/>
            <a:ext cx="5715000" cy="4286250"/>
          </a:xfrm>
          <a:prstGeom prst="rect">
            <a:avLst/>
          </a:prstGeom>
        </p:spPr>
      </p:pic>
    </p:spTree>
    <p:extLst>
      <p:ext uri="{BB962C8B-B14F-4D97-AF65-F5344CB8AC3E}">
        <p14:creationId xmlns:p14="http://schemas.microsoft.com/office/powerpoint/2010/main" val="781850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480" y="1356360"/>
            <a:ext cx="10515600" cy="3246119"/>
          </a:xfrm>
        </p:spPr>
        <p:txBody>
          <a:bodyPr/>
          <a:lstStyle/>
          <a:p>
            <a:pPr algn="ctr"/>
            <a:r>
              <a:rPr lang="fa-IR" dirty="0" smtClean="0">
                <a:solidFill>
                  <a:srgbClr val="C00000"/>
                </a:solidFill>
                <a:cs typeface="B Titr" panose="00000700000000000000" pitchFamily="2" charset="-78"/>
              </a:rPr>
              <a:t>برنامه استاد معین گروه زنان و زایمان </a:t>
            </a:r>
            <a:br>
              <a:rPr lang="fa-IR" dirty="0" smtClean="0">
                <a:solidFill>
                  <a:srgbClr val="C00000"/>
                </a:solidFill>
                <a:cs typeface="B Titr" panose="00000700000000000000" pitchFamily="2" charset="-78"/>
              </a:rPr>
            </a:br>
            <a:r>
              <a:rPr lang="fa-IR" dirty="0">
                <a:solidFill>
                  <a:srgbClr val="C00000"/>
                </a:solidFill>
                <a:cs typeface="B Titr" panose="00000700000000000000" pitchFamily="2" charset="-78"/>
              </a:rPr>
              <a:t/>
            </a:r>
            <a:br>
              <a:rPr lang="fa-IR" dirty="0">
                <a:solidFill>
                  <a:srgbClr val="C00000"/>
                </a:solidFill>
                <a:cs typeface="B Titr" panose="00000700000000000000" pitchFamily="2" charset="-78"/>
              </a:rPr>
            </a:br>
            <a:r>
              <a:rPr lang="fa-IR" dirty="0" smtClean="0">
                <a:solidFill>
                  <a:srgbClr val="C00000"/>
                </a:solidFill>
                <a:cs typeface="B Titr" panose="00000700000000000000" pitchFamily="2" charset="-78"/>
              </a:rPr>
              <a:t>دانشگاه علوم پزشکی اصفهان</a:t>
            </a:r>
            <a:br>
              <a:rPr lang="fa-IR" dirty="0" smtClean="0">
                <a:solidFill>
                  <a:srgbClr val="C00000"/>
                </a:solidFill>
                <a:cs typeface="B Titr" panose="00000700000000000000" pitchFamily="2" charset="-78"/>
              </a:rPr>
            </a:br>
            <a:r>
              <a:rPr lang="fa-IR" dirty="0" smtClean="0">
                <a:solidFill>
                  <a:srgbClr val="C00000"/>
                </a:solidFill>
                <a:cs typeface="B Titr" panose="00000700000000000000" pitchFamily="2" charset="-78"/>
              </a:rPr>
              <a:t/>
            </a:r>
            <a:br>
              <a:rPr lang="fa-IR" dirty="0" smtClean="0">
                <a:solidFill>
                  <a:srgbClr val="C00000"/>
                </a:solidFill>
                <a:cs typeface="B Titr" panose="00000700000000000000" pitchFamily="2" charset="-78"/>
              </a:rPr>
            </a:br>
            <a:endParaRPr lang="en-US" b="1" dirty="0">
              <a:solidFill>
                <a:srgbClr val="C00000"/>
              </a:solidFill>
              <a:cs typeface="B Zar" panose="00000400000000000000" pitchFamily="2" charset="-78"/>
            </a:endParaRPr>
          </a:p>
        </p:txBody>
      </p:sp>
    </p:spTree>
    <p:extLst>
      <p:ext uri="{BB962C8B-B14F-4D97-AF65-F5344CB8AC3E}">
        <p14:creationId xmlns:p14="http://schemas.microsoft.com/office/powerpoint/2010/main" val="1941615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40158"/>
            <a:ext cx="10515600" cy="5236805"/>
          </a:xfrm>
        </p:spPr>
        <p:txBody>
          <a:bodyPr>
            <a:normAutofit lnSpcReduction="10000"/>
          </a:bodyPr>
          <a:lstStyle/>
          <a:p>
            <a:pPr marL="0" indent="0" algn="r" rtl="1">
              <a:buNone/>
            </a:pPr>
            <a:r>
              <a:rPr lang="fa-IR" b="1" dirty="0">
                <a:solidFill>
                  <a:srgbClr val="FF0000"/>
                </a:solidFill>
                <a:cs typeface="B Titr" panose="00000700000000000000" pitchFamily="2" charset="-78"/>
              </a:rPr>
              <a:t>مقدمه : </a:t>
            </a:r>
            <a:endParaRPr lang="en-US" b="1" dirty="0">
              <a:solidFill>
                <a:srgbClr val="FF0000"/>
              </a:solidFill>
              <a:cs typeface="B Titr" panose="00000700000000000000" pitchFamily="2" charset="-78"/>
            </a:endParaRPr>
          </a:p>
          <a:p>
            <a:pPr marL="0" indent="0" algn="just" rtl="1">
              <a:buNone/>
            </a:pPr>
            <a:r>
              <a:rPr lang="fa-IR" dirty="0">
                <a:cs typeface="B Zar" panose="00000400000000000000" pitchFamily="2" charset="-78"/>
              </a:rPr>
              <a:t>پس از حمد و سپاس خداوند متعال و درود و صلوات بر محمد و آل محمد  (ص) با عنایت به اینکه یکی از موارد مهم </a:t>
            </a:r>
            <a:r>
              <a:rPr lang="fa-IR" dirty="0" smtClean="0">
                <a:cs typeface="B Zar" panose="00000400000000000000" pitchFamily="2" charset="-78"/>
              </a:rPr>
              <a:t>شاخص </a:t>
            </a:r>
            <a:r>
              <a:rPr lang="fa-IR" dirty="0">
                <a:cs typeface="B Zar" panose="00000400000000000000" pitchFamily="2" charset="-78"/>
              </a:rPr>
              <a:t>های جهانی بهداشت در جوامع ، شاخص مرگ و میر مادران باردار می باشد و همچنین یکی از اهداف برنامه سلامت مادران پیشگیری از وقوع مرگ و میر مادران و موربیدیتی آنان در اثر عوارض بارداری و زایمان است از طرف دیگر در بررسی های انجام شده در موارد مرگ و میر ها یکی از علل مهم آن تاخیر در تصمیم گیری در درمان عوارض یا بیماریهای همراه و  اداره بیماران با  حاملگی های پر خطر بوده است و همچنین با توجه به پراکندگی شهرتانهای تابعه استانهای اصفهان و مرکزیت استان اصفهان بعنوان مرکز قطب هفت کشور لذا به منظور کاهش مورتالیتی و موربیدیتی مادران باردار و بهبود کیفیت خدمات بیمارستانی و بهره مندی متخصصین زنان از تجربیات علمی و عملی اساتید با تجربه دانشگاه و همچنین تسریع در روند درمان مادران بادار  ، طرح مداخله مناسب در راستای کاهش مرگ و میر و عوارض در مادران باردار به صورت برنامه استاد معین در برنامه سلامت برای اولین بار در سال 1388 توسط ریاست محترم دانشگاه علوم پزشکی اصفهان جناب آقای دکتر شاهین شیرانی طرح و در کمیته سلامت و ایمنی تصویب گردید و دستور العمل اجرای آن صادر شد . </a:t>
            </a:r>
            <a:endParaRPr lang="en-US" dirty="0">
              <a:cs typeface="B Zar" panose="00000400000000000000" pitchFamily="2" charset="-78"/>
            </a:endParaRPr>
          </a:p>
          <a:p>
            <a:pPr marL="0" indent="0" algn="r">
              <a:buNone/>
            </a:pPr>
            <a:endParaRPr lang="en-US" dirty="0">
              <a:cs typeface="B Zar" panose="00000400000000000000" pitchFamily="2" charset="-78"/>
            </a:endParaRPr>
          </a:p>
        </p:txBody>
      </p:sp>
    </p:spTree>
    <p:extLst>
      <p:ext uri="{BB962C8B-B14F-4D97-AF65-F5344CB8AC3E}">
        <p14:creationId xmlns:p14="http://schemas.microsoft.com/office/powerpoint/2010/main" val="2553658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5017" y="1040014"/>
            <a:ext cx="10515600" cy="4351338"/>
          </a:xfrm>
        </p:spPr>
        <p:txBody>
          <a:bodyPr/>
          <a:lstStyle/>
          <a:p>
            <a:pPr marL="0" indent="0" algn="r" rtl="1">
              <a:buNone/>
            </a:pPr>
            <a:r>
              <a:rPr lang="fa-IR" dirty="0">
                <a:solidFill>
                  <a:srgbClr val="FF0000"/>
                </a:solidFill>
                <a:cs typeface="B Titr" panose="00000700000000000000" pitchFamily="2" charset="-78"/>
              </a:rPr>
              <a:t>تاریخچه : </a:t>
            </a:r>
            <a:endParaRPr lang="en-US" dirty="0">
              <a:solidFill>
                <a:srgbClr val="FF0000"/>
              </a:solidFill>
              <a:cs typeface="B Titr" panose="00000700000000000000" pitchFamily="2" charset="-78"/>
            </a:endParaRPr>
          </a:p>
          <a:p>
            <a:pPr marL="0" indent="0" algn="r" rtl="1">
              <a:buNone/>
            </a:pPr>
            <a:r>
              <a:rPr lang="fa-IR" dirty="0">
                <a:cs typeface="B Zar" panose="00000400000000000000" pitchFamily="2" charset="-78"/>
              </a:rPr>
              <a:t>به منظور دستیابی به ارتقاء سلامت مادران باردار و کاهش موارد مورتالیتی و موربیدیتی در آنان برای اولین بار طرح استاد معین و پروتکل اجرای آن در تاریخ </a:t>
            </a:r>
            <a:r>
              <a:rPr lang="fa-IR" b="1" u="sng" dirty="0" smtClean="0">
                <a:solidFill>
                  <a:srgbClr val="FF0000"/>
                </a:solidFill>
                <a:effectLst>
                  <a:outerShdw blurRad="38100" dist="38100" dir="2700000" algn="tl">
                    <a:srgbClr val="000000">
                      <a:alpha val="43137"/>
                    </a:srgbClr>
                  </a:outerShdw>
                </a:effectLst>
                <a:cs typeface="B Zar" panose="00000400000000000000" pitchFamily="2" charset="-78"/>
              </a:rPr>
              <a:t>88/8/25</a:t>
            </a:r>
            <a:r>
              <a:rPr lang="fa-IR" dirty="0" smtClean="0">
                <a:cs typeface="B Zar" panose="00000400000000000000" pitchFamily="2" charset="-78"/>
              </a:rPr>
              <a:t> توسط </a:t>
            </a:r>
            <a:r>
              <a:rPr lang="fa-IR" dirty="0">
                <a:cs typeface="B Zar" panose="00000400000000000000" pitchFamily="2" charset="-78"/>
              </a:rPr>
              <a:t>ریاست محترم دانشگاه علوم پزشکی اصفهان جناب آقای دکتر شاهین شیرانی مطرح و در کمیته سلامت و ایمنی دانشگاه تصویب گردید . </a:t>
            </a:r>
            <a:endParaRPr lang="en-US" dirty="0">
              <a:cs typeface="B Zar" panose="00000400000000000000" pitchFamily="2" charset="-78"/>
            </a:endParaRPr>
          </a:p>
          <a:p>
            <a:pPr marL="0" indent="0" algn="r" rtl="1">
              <a:buNone/>
            </a:pPr>
            <a:r>
              <a:rPr lang="fa-IR" dirty="0">
                <a:cs typeface="B Zar" panose="00000400000000000000" pitchFamily="2" charset="-78"/>
              </a:rPr>
              <a:t>اساس این پروتکل ، حمایت علمی و انتقال تجارب اساتید دانشگاه در اداره و درمان  مادران پرخطر به کلیه متخصصین زنان و زایمان استان اصفهان  و شهرستانهای تابعه جهت کاهش مورتالیتی و موربیدیتی مادران بوده است و این طرح در جشنواره شهید مطهری با عنوان طرح برتر اعلام گردید. </a:t>
            </a:r>
            <a:endParaRPr lang="en-US" dirty="0">
              <a:cs typeface="B Zar" panose="00000400000000000000" pitchFamily="2" charset="-78"/>
            </a:endParaRPr>
          </a:p>
          <a:p>
            <a:pPr marL="0" indent="0" algn="r">
              <a:buNone/>
            </a:pPr>
            <a:endParaRPr lang="en-US" dirty="0"/>
          </a:p>
        </p:txBody>
      </p:sp>
    </p:spTree>
    <p:extLst>
      <p:ext uri="{BB962C8B-B14F-4D97-AF65-F5344CB8AC3E}">
        <p14:creationId xmlns:p14="http://schemas.microsoft.com/office/powerpoint/2010/main" val="4059755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5225" y="445408"/>
            <a:ext cx="10502735" cy="5142016"/>
          </a:xfrm>
        </p:spPr>
        <p:txBody>
          <a:bodyPr>
            <a:noAutofit/>
          </a:bodyPr>
          <a:lstStyle/>
          <a:p>
            <a:pPr marL="0" indent="0" algn="r" rtl="1">
              <a:buNone/>
            </a:pPr>
            <a:r>
              <a:rPr lang="fa-IR" sz="2000" b="1" dirty="0">
                <a:cs typeface="B Nazanin" panose="00000400000000000000" pitchFamily="2" charset="-78"/>
              </a:rPr>
              <a:t>سرکار خانم دکتر  /جناب آقای دکتر</a:t>
            </a:r>
            <a:endParaRPr lang="en-US" sz="2000" b="1" dirty="0">
              <a:cs typeface="B Nazanin" panose="00000400000000000000" pitchFamily="2" charset="-78"/>
            </a:endParaRPr>
          </a:p>
          <a:p>
            <a:pPr marL="0" indent="0" algn="r" rtl="1">
              <a:buNone/>
            </a:pPr>
            <a:r>
              <a:rPr lang="fa-IR" sz="2000" b="1" dirty="0" smtClean="0">
                <a:cs typeface="B Nazanin" panose="00000400000000000000" pitchFamily="2" charset="-78"/>
              </a:rPr>
              <a:t>با </a:t>
            </a:r>
            <a:r>
              <a:rPr lang="fa-IR" sz="2000" b="1" dirty="0">
                <a:cs typeface="B Nazanin" panose="00000400000000000000" pitchFamily="2" charset="-78"/>
              </a:rPr>
              <a:t>سلام و احترام </a:t>
            </a:r>
            <a:endParaRPr lang="fa-IR" sz="2000" b="1" dirty="0" smtClean="0">
              <a:cs typeface="B Nazanin" panose="00000400000000000000" pitchFamily="2" charset="-78"/>
            </a:endParaRPr>
          </a:p>
          <a:p>
            <a:pPr marL="0" indent="0" algn="r" rtl="1">
              <a:buNone/>
            </a:pPr>
            <a:endParaRPr lang="en-US" sz="2000" dirty="0">
              <a:cs typeface="B Nazanin" panose="00000400000000000000" pitchFamily="2" charset="-78"/>
            </a:endParaRPr>
          </a:p>
          <a:p>
            <a:pPr marL="0" indent="0" algn="just" rtl="1">
              <a:buNone/>
            </a:pPr>
            <a:r>
              <a:rPr lang="fa-IR" sz="2000" dirty="0" smtClean="0">
                <a:cs typeface="B Nazanin" panose="00000400000000000000" pitchFamily="2" charset="-78"/>
              </a:rPr>
              <a:t>	پس </a:t>
            </a:r>
            <a:r>
              <a:rPr lang="fa-IR" sz="2000" dirty="0">
                <a:cs typeface="B Nazanin" panose="00000400000000000000" pitchFamily="2" charset="-78"/>
              </a:rPr>
              <a:t>از حمد خدا و درود و صلوات بر محمد و آل محمد (ص)، با عنایت به اینکه  یکی از اهداف برنامه سلامت مادران پیشگیری از وقوع مرگ و میر مادران در اثر عوارض بارداری و زایمان است ، لذا به منظور دستیابی به هدف فوق  در کمیته سلامت و ایمنی مورخ </a:t>
            </a:r>
            <a:r>
              <a:rPr lang="fa-IR" sz="2400" b="1" u="sng" dirty="0" smtClean="0">
                <a:solidFill>
                  <a:srgbClr val="FF0000"/>
                </a:solidFill>
                <a:cs typeface="B Nazanin" panose="00000400000000000000" pitchFamily="2" charset="-78"/>
              </a:rPr>
              <a:t>88/8/25</a:t>
            </a:r>
            <a:r>
              <a:rPr lang="fa-IR" sz="2000" dirty="0" smtClean="0">
                <a:cs typeface="B Nazanin" panose="00000400000000000000" pitchFamily="2" charset="-78"/>
              </a:rPr>
              <a:t> </a:t>
            </a:r>
            <a:r>
              <a:rPr lang="fa-IR" sz="2000" dirty="0">
                <a:cs typeface="B Nazanin" panose="00000400000000000000" pitchFamily="2" charset="-78"/>
              </a:rPr>
              <a:t>تهیه و اجرای پروتکل" استاد معین"  مصوب گردید   . اساس این  پروتکل حمایت اعضاء هیئت علمی گروه زنان و مامایی از متخصصین زنان شهرستان های تابعه  تعیین گردیده است . در راستای حمایت و اجرای برنامه مذکور بدین وسیله سرکار عالی / جنابعالی به عنوان استاد معین و مسئول برنامه سلامت مادر و نوزاد شهرستان                                   منصوب </a:t>
            </a:r>
            <a:r>
              <a:rPr lang="fa-IR" sz="2000" dirty="0" smtClean="0">
                <a:cs typeface="B Nazanin" panose="00000400000000000000" pitchFamily="2" charset="-78"/>
              </a:rPr>
              <a:t/>
            </a:r>
            <a:br>
              <a:rPr lang="fa-IR" sz="2000" dirty="0" smtClean="0">
                <a:cs typeface="B Nazanin" panose="00000400000000000000" pitchFamily="2" charset="-78"/>
              </a:rPr>
            </a:br>
            <a:r>
              <a:rPr lang="fa-IR" sz="2000" dirty="0" smtClean="0">
                <a:cs typeface="B Nazanin" panose="00000400000000000000" pitchFamily="2" charset="-78"/>
              </a:rPr>
              <a:t>می </a:t>
            </a:r>
            <a:r>
              <a:rPr lang="fa-IR" sz="2000" dirty="0">
                <a:cs typeface="B Nazanin" panose="00000400000000000000" pitchFamily="2" charset="-78"/>
              </a:rPr>
              <a:t>گردید ، امید است در ظل توجهات حضرت ولی عصر (عج) بیش از پیش در راه خدمت به جامعه کوشا باشید </a:t>
            </a:r>
            <a:r>
              <a:rPr lang="fa-IR" sz="2000" dirty="0" smtClean="0">
                <a:cs typeface="B Nazanin" panose="00000400000000000000" pitchFamily="2" charset="-78"/>
              </a:rPr>
              <a:t>.</a:t>
            </a:r>
          </a:p>
          <a:p>
            <a:pPr marL="0" indent="0" algn="just" rtl="1">
              <a:buNone/>
            </a:pPr>
            <a:endParaRPr lang="en-US" sz="2000" dirty="0">
              <a:cs typeface="B Nazanin" panose="00000400000000000000" pitchFamily="2" charset="-78"/>
            </a:endParaRPr>
          </a:p>
          <a:p>
            <a:pPr marL="914400" lvl="2" indent="0" algn="ctr" rtl="1">
              <a:buNone/>
            </a:pPr>
            <a:r>
              <a:rPr lang="fa-IR" sz="1200" b="1" dirty="0" smtClean="0">
                <a:cs typeface="B Zar" panose="00000400000000000000" pitchFamily="2" charset="-78"/>
              </a:rPr>
              <a:t>					                                         </a:t>
            </a:r>
            <a:r>
              <a:rPr lang="fa-IR" sz="1600" b="1" dirty="0" smtClean="0">
                <a:cs typeface="B Zar" panose="00000400000000000000" pitchFamily="2" charset="-78"/>
              </a:rPr>
              <a:t>دکتر </a:t>
            </a:r>
            <a:r>
              <a:rPr lang="fa-IR" sz="1600" b="1" dirty="0">
                <a:cs typeface="B Zar" panose="00000400000000000000" pitchFamily="2" charset="-78"/>
              </a:rPr>
              <a:t>شاهین شیرانی </a:t>
            </a:r>
            <a:br>
              <a:rPr lang="fa-IR" sz="1600" b="1" dirty="0">
                <a:cs typeface="B Zar" panose="00000400000000000000" pitchFamily="2" charset="-78"/>
              </a:rPr>
            </a:br>
            <a:r>
              <a:rPr lang="fa-IR" sz="1600" b="1" dirty="0" smtClean="0">
                <a:cs typeface="B Zar" panose="00000400000000000000" pitchFamily="2" charset="-78"/>
              </a:rPr>
              <a:t>                                                                                                                                  رئیس دانشگاه</a:t>
            </a:r>
          </a:p>
          <a:p>
            <a:pPr marL="914400" lvl="2" indent="0" algn="ctr" rtl="1">
              <a:buNone/>
            </a:pPr>
            <a:endParaRPr lang="en-US" sz="1600" b="1" dirty="0">
              <a:cs typeface="B Zar" panose="00000400000000000000" pitchFamily="2" charset="-78"/>
            </a:endParaRPr>
          </a:p>
          <a:p>
            <a:pPr lvl="0" algn="r" rtl="1"/>
            <a:r>
              <a:rPr lang="fa-IR" sz="1400" dirty="0" smtClean="0">
                <a:cs typeface="B Nazanin" panose="00000400000000000000" pitchFamily="2" charset="-78"/>
              </a:rPr>
              <a:t>رياست محترم دانشکده پزشکی جهت اطلاع و اقدام</a:t>
            </a:r>
            <a:endParaRPr lang="en-US" sz="1400" dirty="0" smtClean="0">
              <a:cs typeface="B Nazanin" panose="00000400000000000000" pitchFamily="2" charset="-78"/>
            </a:endParaRPr>
          </a:p>
          <a:p>
            <a:pPr lvl="0" algn="r" rtl="1"/>
            <a:r>
              <a:rPr lang="fa-IR" sz="1400" dirty="0" smtClean="0">
                <a:cs typeface="B Nazanin" panose="00000400000000000000" pitchFamily="2" charset="-78"/>
              </a:rPr>
              <a:t>مدیر </a:t>
            </a:r>
            <a:r>
              <a:rPr lang="fa-IR" sz="1400" dirty="0">
                <a:cs typeface="B Nazanin" panose="00000400000000000000" pitchFamily="2" charset="-78"/>
              </a:rPr>
              <a:t>محترم گروه زنان و مامایی جهت اطلاع و اقدام</a:t>
            </a:r>
            <a:endParaRPr lang="en-US" sz="1400" dirty="0">
              <a:cs typeface="B Nazanin" panose="00000400000000000000" pitchFamily="2" charset="-78"/>
            </a:endParaRPr>
          </a:p>
          <a:p>
            <a:pPr lvl="0" algn="r" rtl="1"/>
            <a:r>
              <a:rPr lang="fa-IR" sz="1400" dirty="0" smtClean="0">
                <a:cs typeface="B Nazanin" panose="00000400000000000000" pitchFamily="2" charset="-78"/>
              </a:rPr>
              <a:t>معاونت محترم درمان دانشگاه علوم پزشکی جهت اطلاع و اقدام</a:t>
            </a:r>
            <a:endParaRPr lang="en-US" sz="1400" dirty="0" smtClean="0">
              <a:cs typeface="B Nazanin" panose="00000400000000000000" pitchFamily="2" charset="-78"/>
            </a:endParaRPr>
          </a:p>
          <a:p>
            <a:pPr lvl="0" algn="r" rtl="1"/>
            <a:r>
              <a:rPr lang="fa-IR" sz="1400" dirty="0" smtClean="0">
                <a:cs typeface="B Nazanin" panose="00000400000000000000" pitchFamily="2" charset="-78"/>
              </a:rPr>
              <a:t>معاونت </a:t>
            </a:r>
            <a:r>
              <a:rPr lang="fa-IR" sz="1400" dirty="0">
                <a:cs typeface="B Nazanin" panose="00000400000000000000" pitchFamily="2" charset="-78"/>
              </a:rPr>
              <a:t>محترم بهداشتی دانشگاه علوم پزشکی جهت اطلاع و اقدام</a:t>
            </a:r>
            <a:endParaRPr lang="en-US" sz="1400" dirty="0">
              <a:cs typeface="B Nazanin" panose="00000400000000000000" pitchFamily="2" charset="-78"/>
            </a:endParaRPr>
          </a:p>
          <a:p>
            <a:pPr marL="0" indent="0" algn="r">
              <a:buNone/>
            </a:pPr>
            <a:endParaRPr lang="en-US" sz="2000" dirty="0">
              <a:cs typeface="B Nazanin" panose="00000400000000000000" pitchFamily="2" charset="-78"/>
            </a:endParaRPr>
          </a:p>
        </p:txBody>
      </p:sp>
    </p:spTree>
    <p:extLst>
      <p:ext uri="{BB962C8B-B14F-4D97-AF65-F5344CB8AC3E}">
        <p14:creationId xmlns:p14="http://schemas.microsoft.com/office/powerpoint/2010/main" val="601309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442" y="1580926"/>
            <a:ext cx="10515600" cy="4351338"/>
          </a:xfrm>
        </p:spPr>
        <p:txBody>
          <a:bodyPr/>
          <a:lstStyle/>
          <a:p>
            <a:pPr marL="0" indent="0" algn="just">
              <a:buNone/>
            </a:pPr>
            <a:endParaRPr lang="fa-IR" dirty="0" smtClean="0">
              <a:cs typeface="B Zar" panose="00000400000000000000" pitchFamily="2" charset="-78"/>
            </a:endParaRPr>
          </a:p>
          <a:p>
            <a:pPr marL="0" indent="0" algn="just">
              <a:buNone/>
            </a:pPr>
            <a:endParaRPr lang="fa-IR" dirty="0">
              <a:cs typeface="B Zar" panose="00000400000000000000" pitchFamily="2" charset="-78"/>
            </a:endParaRPr>
          </a:p>
          <a:p>
            <a:pPr marL="0" indent="0" algn="just">
              <a:buNone/>
            </a:pPr>
            <a:r>
              <a:rPr lang="fa-IR" dirty="0" smtClean="0">
                <a:cs typeface="B Zar" panose="00000400000000000000" pitchFamily="2" charset="-78"/>
              </a:rPr>
              <a:t>بعد </a:t>
            </a:r>
            <a:r>
              <a:rPr lang="fa-IR" dirty="0">
                <a:cs typeface="B Zar" panose="00000400000000000000" pitchFamily="2" charset="-78"/>
              </a:rPr>
              <a:t>از گذشت سه سال و بررسی فواید و بازخورد نتایج آن در تاریخ</a:t>
            </a:r>
            <a:r>
              <a:rPr lang="fa-IR" b="1" u="sng" dirty="0">
                <a:solidFill>
                  <a:srgbClr val="FF0000"/>
                </a:solidFill>
                <a:effectLst>
                  <a:outerShdw blurRad="38100" dist="38100" dir="2700000" algn="tl">
                    <a:srgbClr val="000000">
                      <a:alpha val="43137"/>
                    </a:srgbClr>
                  </a:outerShdw>
                </a:effectLst>
                <a:cs typeface="B Zar" panose="00000400000000000000" pitchFamily="2" charset="-78"/>
              </a:rPr>
              <a:t> </a:t>
            </a:r>
            <a:r>
              <a:rPr lang="fa-IR" b="1" u="sng" dirty="0" smtClean="0">
                <a:solidFill>
                  <a:srgbClr val="FF0000"/>
                </a:solidFill>
                <a:effectLst>
                  <a:outerShdw blurRad="38100" dist="38100" dir="2700000" algn="tl">
                    <a:srgbClr val="000000">
                      <a:alpha val="43137"/>
                    </a:srgbClr>
                  </a:outerShdw>
                </a:effectLst>
                <a:cs typeface="B Zar" panose="00000400000000000000" pitchFamily="2" charset="-78"/>
              </a:rPr>
              <a:t>1391/8/7</a:t>
            </a:r>
            <a:r>
              <a:rPr lang="fa-IR" dirty="0" smtClean="0">
                <a:cs typeface="B Zar" panose="00000400000000000000" pitchFamily="2" charset="-78"/>
              </a:rPr>
              <a:t> </a:t>
            </a:r>
            <a:r>
              <a:rPr lang="fa-IR" dirty="0">
                <a:cs typeface="B Zar" panose="00000400000000000000" pitchFamily="2" charset="-78"/>
              </a:rPr>
              <a:t>وزارت بهداشت ، درمان و آموزش پزشکی ، دستور العمل اجرای استاد معین را با امضای معاونت محترم درمان و معاونت محترم آموزشی وزارت  در آن زمان به کلیه دانشگاه های علوم پزشکی کشور ابلاغ نمودند . </a:t>
            </a:r>
            <a:endParaRPr lang="en-US" dirty="0">
              <a:cs typeface="B Zar" panose="00000400000000000000" pitchFamily="2" charset="-78"/>
            </a:endParaRPr>
          </a:p>
          <a:p>
            <a:pPr marL="0" indent="0" algn="just">
              <a:buNone/>
            </a:pPr>
            <a:endParaRPr lang="en-US" dirty="0">
              <a:cs typeface="B Zar" panose="00000400000000000000" pitchFamily="2" charset="-78"/>
            </a:endParaRPr>
          </a:p>
        </p:txBody>
      </p:sp>
    </p:spTree>
    <p:extLst>
      <p:ext uri="{BB962C8B-B14F-4D97-AF65-F5344CB8AC3E}">
        <p14:creationId xmlns:p14="http://schemas.microsoft.com/office/powerpoint/2010/main" val="2100310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2587" y="0"/>
            <a:ext cx="5522026" cy="6858000"/>
          </a:xfrm>
          <a:prstGeom prst="rect">
            <a:avLst/>
          </a:prstGeom>
        </p:spPr>
      </p:pic>
    </p:spTree>
    <p:extLst>
      <p:ext uri="{BB962C8B-B14F-4D97-AF65-F5344CB8AC3E}">
        <p14:creationId xmlns:p14="http://schemas.microsoft.com/office/powerpoint/2010/main" val="1952044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1340" y="0"/>
            <a:ext cx="5522025" cy="6858000"/>
          </a:xfrm>
          <a:prstGeom prst="rect">
            <a:avLst/>
          </a:prstGeom>
        </p:spPr>
      </p:pic>
    </p:spTree>
    <p:extLst>
      <p:ext uri="{BB962C8B-B14F-4D97-AF65-F5344CB8AC3E}">
        <p14:creationId xmlns:p14="http://schemas.microsoft.com/office/powerpoint/2010/main" val="2921437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2137</Words>
  <Application>Microsoft Office PowerPoint</Application>
  <PresentationFormat>Custom</PresentationFormat>
  <Paragraphs>439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برنامه استاد معین گروه زنان و زایمان   دانشگاه علوم پزشکی اصفهان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his</dc:creator>
  <cp:lastModifiedBy>Windows User</cp:lastModifiedBy>
  <cp:revision>61</cp:revision>
  <dcterms:created xsi:type="dcterms:W3CDTF">2023-01-23T08:38:43Z</dcterms:created>
  <dcterms:modified xsi:type="dcterms:W3CDTF">2023-01-30T04:37:15Z</dcterms:modified>
</cp:coreProperties>
</file>